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1008" r:id="rId5"/>
    <p:sldId id="263" r:id="rId6"/>
    <p:sldId id="394" r:id="rId7"/>
    <p:sldId id="1005" r:id="rId8"/>
    <p:sldId id="1006" r:id="rId9"/>
    <p:sldId id="322" r:id="rId10"/>
    <p:sldId id="443" r:id="rId11"/>
    <p:sldId id="1002" r:id="rId12"/>
    <p:sldId id="997" r:id="rId13"/>
    <p:sldId id="996" r:id="rId14"/>
    <p:sldId id="999" r:id="rId15"/>
    <p:sldId id="998" r:id="rId16"/>
    <p:sldId id="445" r:id="rId17"/>
    <p:sldId id="1000" r:id="rId18"/>
    <p:sldId id="1001" r:id="rId19"/>
    <p:sldId id="446" r:id="rId20"/>
    <p:sldId id="447" r:id="rId21"/>
    <p:sldId id="879" r:id="rId22"/>
    <p:sldId id="878" r:id="rId23"/>
    <p:sldId id="876" r:id="rId24"/>
    <p:sldId id="1007" r:id="rId25"/>
    <p:sldId id="283" r:id="rId26"/>
    <p:sldId id="449" r:id="rId27"/>
    <p:sldId id="265" r:id="rId28"/>
    <p:sldId id="397" r:id="rId29"/>
    <p:sldId id="491" r:id="rId30"/>
    <p:sldId id="326" r:id="rId31"/>
    <p:sldId id="993" r:id="rId32"/>
    <p:sldId id="1118" r:id="rId33"/>
    <p:sldId id="1004" r:id="rId34"/>
    <p:sldId id="532" r:id="rId35"/>
    <p:sldId id="679" r:id="rId36"/>
    <p:sldId id="537" r:id="rId37"/>
    <p:sldId id="681" r:id="rId38"/>
    <p:sldId id="682" r:id="rId39"/>
    <p:sldId id="683" r:id="rId40"/>
    <p:sldId id="684" r:id="rId41"/>
    <p:sldId id="737" r:id="rId42"/>
    <p:sldId id="739" r:id="rId43"/>
    <p:sldId id="740" r:id="rId44"/>
    <p:sldId id="741" r:id="rId45"/>
    <p:sldId id="742" r:id="rId46"/>
    <p:sldId id="738" r:id="rId47"/>
    <p:sldId id="743" r:id="rId48"/>
    <p:sldId id="745" r:id="rId49"/>
    <p:sldId id="744" r:id="rId50"/>
    <p:sldId id="746" r:id="rId51"/>
    <p:sldId id="747" r:id="rId52"/>
    <p:sldId id="748" r:id="rId53"/>
    <p:sldId id="749" r:id="rId54"/>
    <p:sldId id="752" r:id="rId55"/>
    <p:sldId id="750" r:id="rId56"/>
    <p:sldId id="753" r:id="rId57"/>
    <p:sldId id="929" r:id="rId58"/>
    <p:sldId id="930" r:id="rId59"/>
    <p:sldId id="931" r:id="rId60"/>
    <p:sldId id="928" r:id="rId61"/>
    <p:sldId id="785" r:id="rId62"/>
    <p:sldId id="786" r:id="rId63"/>
    <p:sldId id="787" r:id="rId64"/>
    <p:sldId id="788" r:id="rId65"/>
    <p:sldId id="789" r:id="rId66"/>
    <p:sldId id="795" r:id="rId67"/>
    <p:sldId id="796" r:id="rId68"/>
    <p:sldId id="797" r:id="rId69"/>
    <p:sldId id="798" r:id="rId70"/>
    <p:sldId id="799" r:id="rId71"/>
    <p:sldId id="800" r:id="rId72"/>
    <p:sldId id="871" r:id="rId73"/>
    <p:sldId id="791" r:id="rId74"/>
    <p:sldId id="792" r:id="rId75"/>
    <p:sldId id="793" r:id="rId76"/>
    <p:sldId id="838" r:id="rId77"/>
    <p:sldId id="794" r:id="rId78"/>
    <p:sldId id="885" r:id="rId79"/>
    <p:sldId id="839" r:id="rId80"/>
    <p:sldId id="840" r:id="rId81"/>
    <p:sldId id="872" r:id="rId82"/>
    <p:sldId id="533" r:id="rId83"/>
    <p:sldId id="534" r:id="rId84"/>
    <p:sldId id="535" r:id="rId85"/>
    <p:sldId id="1009" r:id="rId86"/>
    <p:sldId id="285" r:id="rId87"/>
    <p:sldId id="277" r:id="rId88"/>
    <p:sldId id="362" r:id="rId89"/>
    <p:sldId id="361" r:id="rId90"/>
    <p:sldId id="345" r:id="rId91"/>
    <p:sldId id="350" r:id="rId92"/>
    <p:sldId id="278" r:id="rId93"/>
    <p:sldId id="351" r:id="rId94"/>
    <p:sldId id="352" r:id="rId95"/>
    <p:sldId id="353" r:id="rId96"/>
    <p:sldId id="354" r:id="rId97"/>
    <p:sldId id="355" r:id="rId98"/>
    <p:sldId id="360" r:id="rId99"/>
    <p:sldId id="363" r:id="rId100"/>
    <p:sldId id="1010" r:id="rId101"/>
    <p:sldId id="377" r:id="rId102"/>
    <p:sldId id="378" r:id="rId103"/>
    <p:sldId id="379" r:id="rId104"/>
    <p:sldId id="380" r:id="rId105"/>
    <p:sldId id="381" r:id="rId106"/>
    <p:sldId id="382" r:id="rId107"/>
    <p:sldId id="387" r:id="rId108"/>
    <p:sldId id="388" r:id="rId109"/>
    <p:sldId id="883" r:id="rId110"/>
    <p:sldId id="880" r:id="rId111"/>
    <p:sldId id="881" r:id="rId112"/>
    <p:sldId id="882" r:id="rId113"/>
    <p:sldId id="274" r:id="rId114"/>
  </p:sldIdLst>
  <p:sldSz cx="121900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FBCBA4"/>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864" y="-96"/>
      </p:cViewPr>
      <p:guideLst>
        <p:guide orient="horz" pos="2119"/>
        <p:guide pos="379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7" Type="http://schemas.openxmlformats.org/officeDocument/2006/relationships/tableStyles" Target="tableStyles.xml"/><Relationship Id="rId116" Type="http://schemas.openxmlformats.org/officeDocument/2006/relationships/viewProps" Target="viewProps.xml"/><Relationship Id="rId115" Type="http://schemas.openxmlformats.org/officeDocument/2006/relationships/presProps" Target="presProps.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ABB67B9-03DE-4210-BB0C-F68CA233860B}" type="doc">
      <dgm:prSet loTypeId="urn:microsoft.com/office/officeart/2005/8/layout/chevron1" loCatId="process" qsTypeId="urn:microsoft.com/office/officeart/2005/8/quickstyle/simple3#1" qsCatId="simple" csTypeId="urn:microsoft.com/office/officeart/2005/8/colors/accent1_2#2" csCatId="accent1" phldr="1"/>
      <dgm:spPr/>
    </dgm:pt>
    <dgm:pt modelId="{9E3000CE-BEDA-44A3-9813-D8A55CD66ACF}">
      <dgm:prSet phldrT="[文本]" custT="1"/>
      <dgm:spPr/>
      <dgm:t>
        <a:bodyPr/>
        <a:lstStyle/>
        <a:p>
          <a:r>
            <a:rPr lang="zh-CN" altLang="en-US" sz="3000" b="1" i="0" baseline="0" dirty="0" smtClean="0">
              <a:solidFill>
                <a:schemeClr val="tx1"/>
              </a:solidFill>
            </a:rPr>
            <a:t>中文综述</a:t>
          </a:r>
          <a:endParaRPr lang="zh-CN" altLang="en-US" sz="3000" b="1" i="0" baseline="0" dirty="0">
            <a:solidFill>
              <a:schemeClr val="tx1"/>
            </a:solidFill>
          </a:endParaRPr>
        </a:p>
      </dgm:t>
    </dgm:pt>
    <dgm:pt modelId="{870097A6-9996-4EB2-8E28-51258DF02C80}" cxnId="{D2A1D984-7159-4B5E-B2E0-8A559309A489}" type="parTrans">
      <dgm:prSet/>
      <dgm:spPr/>
      <dgm:t>
        <a:bodyPr/>
        <a:lstStyle/>
        <a:p>
          <a:endParaRPr lang="zh-CN" altLang="en-US"/>
        </a:p>
      </dgm:t>
    </dgm:pt>
    <dgm:pt modelId="{B42A8A5C-22AB-443D-9E1C-66E4CC7F8DD1}" cxnId="{D2A1D984-7159-4B5E-B2E0-8A559309A489}" type="sibTrans">
      <dgm:prSet/>
      <dgm:spPr/>
      <dgm:t>
        <a:bodyPr/>
        <a:lstStyle/>
        <a:p>
          <a:endParaRPr lang="zh-CN" altLang="en-US"/>
        </a:p>
      </dgm:t>
    </dgm:pt>
    <dgm:pt modelId="{350A13F3-0F94-42AE-B745-2F574A7827B1}">
      <dgm:prSet phldrT="[文本]" custT="1"/>
      <dgm:spPr/>
      <dgm:t>
        <a:bodyPr/>
        <a:lstStyle/>
        <a:p>
          <a:r>
            <a:rPr lang="zh-CN" altLang="en-US" sz="3000" b="1" i="0" baseline="0" dirty="0" smtClean="0"/>
            <a:t>专业图书</a:t>
          </a:r>
          <a:endParaRPr lang="zh-CN" altLang="en-US" sz="3000" b="1" i="0" baseline="0" dirty="0"/>
        </a:p>
      </dgm:t>
    </dgm:pt>
    <dgm:pt modelId="{78DFD8C3-E001-4B88-A3A6-3C584278B1A2}" cxnId="{B0E9FA74-CE00-472E-BE52-6ED347D9D9C1}" type="parTrans">
      <dgm:prSet/>
      <dgm:spPr/>
      <dgm:t>
        <a:bodyPr/>
        <a:lstStyle/>
        <a:p>
          <a:endParaRPr lang="zh-CN" altLang="en-US"/>
        </a:p>
      </dgm:t>
    </dgm:pt>
    <dgm:pt modelId="{A65ED632-34B8-4095-B980-E4827D8E11E3}" cxnId="{B0E9FA74-CE00-472E-BE52-6ED347D9D9C1}" type="sibTrans">
      <dgm:prSet/>
      <dgm:spPr/>
      <dgm:t>
        <a:bodyPr/>
        <a:lstStyle/>
        <a:p>
          <a:endParaRPr lang="zh-CN" altLang="en-US"/>
        </a:p>
      </dgm:t>
    </dgm:pt>
    <dgm:pt modelId="{7EA2A020-EC38-4D15-B492-B2650CD52F1C}">
      <dgm:prSet phldrT="[文本]" custT="1"/>
      <dgm:spPr/>
      <dgm:t>
        <a:bodyPr/>
        <a:lstStyle/>
        <a:p>
          <a:r>
            <a:rPr lang="zh-CN" altLang="en-US" sz="3000" b="1" i="0" baseline="0" dirty="0" smtClean="0"/>
            <a:t>期刊会议</a:t>
          </a:r>
          <a:endParaRPr lang="zh-CN" altLang="en-US" sz="3000" b="1" i="0" baseline="0" dirty="0"/>
        </a:p>
      </dgm:t>
    </dgm:pt>
    <dgm:pt modelId="{F2263836-C4E8-4522-B287-69FCCB61B18B}" cxnId="{D5D79BC6-CFBD-4070-90D7-F7D5EF75C730}" type="parTrans">
      <dgm:prSet/>
      <dgm:spPr/>
      <dgm:t>
        <a:bodyPr/>
        <a:lstStyle/>
        <a:p>
          <a:endParaRPr lang="zh-CN" altLang="en-US"/>
        </a:p>
      </dgm:t>
    </dgm:pt>
    <dgm:pt modelId="{5CBCAD76-AA8F-4150-A2A1-38D841733EBC}" cxnId="{D5D79BC6-CFBD-4070-90D7-F7D5EF75C730}" type="sibTrans">
      <dgm:prSet/>
      <dgm:spPr/>
      <dgm:t>
        <a:bodyPr/>
        <a:lstStyle/>
        <a:p>
          <a:endParaRPr lang="zh-CN" altLang="en-US"/>
        </a:p>
      </dgm:t>
    </dgm:pt>
    <dgm:pt modelId="{2A9BD8E1-0E8E-4560-93E4-24975E42B428}">
      <dgm:prSet custT="1"/>
      <dgm:spPr/>
      <dgm:t>
        <a:bodyPr/>
        <a:lstStyle/>
        <a:p>
          <a:r>
            <a:rPr lang="zh-CN" altLang="en-US" sz="3000" b="1" i="0" baseline="0" dirty="0" smtClean="0"/>
            <a:t>学位论文</a:t>
          </a:r>
          <a:endParaRPr lang="zh-CN" altLang="en-US" sz="3000" b="1" i="0" baseline="0" dirty="0"/>
        </a:p>
      </dgm:t>
    </dgm:pt>
    <dgm:pt modelId="{853D9138-2940-410E-8014-DCC914C14FF6}" cxnId="{CC3044DE-3C30-4F1E-93BC-42963C7C3431}" type="parTrans">
      <dgm:prSet/>
      <dgm:spPr/>
      <dgm:t>
        <a:bodyPr/>
        <a:lstStyle/>
        <a:p>
          <a:endParaRPr lang="zh-CN" altLang="en-US"/>
        </a:p>
      </dgm:t>
    </dgm:pt>
    <dgm:pt modelId="{9E589498-AE3A-450C-A66F-9BFD566DA12F}" cxnId="{CC3044DE-3C30-4F1E-93BC-42963C7C3431}" type="sibTrans">
      <dgm:prSet/>
      <dgm:spPr/>
      <dgm:t>
        <a:bodyPr/>
        <a:lstStyle/>
        <a:p>
          <a:endParaRPr lang="zh-CN" altLang="en-US"/>
        </a:p>
      </dgm:t>
    </dgm:pt>
    <dgm:pt modelId="{EEB78E07-2DE0-41A0-AEE1-1C5DA7E5457D}">
      <dgm:prSet phldrT="[文本]" custT="1"/>
      <dgm:spPr/>
      <dgm:t>
        <a:bodyPr/>
        <a:lstStyle/>
        <a:p>
          <a:r>
            <a:rPr lang="zh-CN" altLang="en-US" sz="3000" b="1" i="0" baseline="0" dirty="0" smtClean="0"/>
            <a:t>外文综述</a:t>
          </a:r>
          <a:endParaRPr lang="zh-CN" altLang="en-US" sz="3000" b="1" i="0" baseline="0" dirty="0"/>
        </a:p>
      </dgm:t>
    </dgm:pt>
    <dgm:pt modelId="{012400D4-BE69-4E6E-8143-3466BC6C1D82}" cxnId="{83E9F3C5-2B4A-4C4E-BD4E-292AD1B3C6E9}" type="parTrans">
      <dgm:prSet/>
      <dgm:spPr/>
      <dgm:t>
        <a:bodyPr/>
        <a:lstStyle/>
        <a:p>
          <a:endParaRPr lang="zh-CN" altLang="en-US"/>
        </a:p>
      </dgm:t>
    </dgm:pt>
    <dgm:pt modelId="{714413CE-0615-4915-98E9-972D40A6A077}" cxnId="{83E9F3C5-2B4A-4C4E-BD4E-292AD1B3C6E9}" type="sibTrans">
      <dgm:prSet/>
      <dgm:spPr/>
      <dgm:t>
        <a:bodyPr/>
        <a:lstStyle/>
        <a:p>
          <a:endParaRPr lang="zh-CN" altLang="en-US"/>
        </a:p>
      </dgm:t>
    </dgm:pt>
    <dgm:pt modelId="{7C986BC0-79C5-403D-8879-5D3792ED20FF}" type="pres">
      <dgm:prSet presAssocID="{5ABB67B9-03DE-4210-BB0C-F68CA233860B}" presName="Name0" presStyleCnt="0">
        <dgm:presLayoutVars>
          <dgm:dir/>
          <dgm:animLvl val="lvl"/>
          <dgm:resizeHandles val="exact"/>
        </dgm:presLayoutVars>
      </dgm:prSet>
      <dgm:spPr/>
    </dgm:pt>
    <dgm:pt modelId="{DEE49D56-EBB3-4C4F-B2F6-80BA9C4DF345}" type="pres">
      <dgm:prSet presAssocID="{9E3000CE-BEDA-44A3-9813-D8A55CD66ACF}" presName="parTxOnly" presStyleLbl="node1" presStyleIdx="0" presStyleCnt="5">
        <dgm:presLayoutVars>
          <dgm:chMax val="0"/>
          <dgm:chPref val="0"/>
          <dgm:bulletEnabled val="1"/>
        </dgm:presLayoutVars>
      </dgm:prSet>
      <dgm:spPr/>
      <dgm:t>
        <a:bodyPr/>
        <a:lstStyle/>
        <a:p>
          <a:endParaRPr lang="zh-CN" altLang="en-US"/>
        </a:p>
      </dgm:t>
    </dgm:pt>
    <dgm:pt modelId="{0C6C7C77-F3CC-48C2-A483-F21BB0C3E747}" type="pres">
      <dgm:prSet presAssocID="{B42A8A5C-22AB-443D-9E1C-66E4CC7F8DD1}" presName="parTxOnlySpace" presStyleCnt="0"/>
      <dgm:spPr/>
    </dgm:pt>
    <dgm:pt modelId="{5750A07B-394D-44A7-8AC7-BB7DEAA27D4C}" type="pres">
      <dgm:prSet presAssocID="{EEB78E07-2DE0-41A0-AEE1-1C5DA7E5457D}" presName="parTxOnly" presStyleLbl="node1" presStyleIdx="1" presStyleCnt="5">
        <dgm:presLayoutVars>
          <dgm:chMax val="0"/>
          <dgm:chPref val="0"/>
          <dgm:bulletEnabled val="1"/>
        </dgm:presLayoutVars>
      </dgm:prSet>
      <dgm:spPr/>
      <dgm:t>
        <a:bodyPr/>
        <a:lstStyle/>
        <a:p>
          <a:endParaRPr lang="zh-CN" altLang="en-US"/>
        </a:p>
      </dgm:t>
    </dgm:pt>
    <dgm:pt modelId="{A8B5E77B-06F6-4C8D-80F4-AEE02D82DEA0}" type="pres">
      <dgm:prSet presAssocID="{714413CE-0615-4915-98E9-972D40A6A077}" presName="parTxOnlySpace" presStyleCnt="0"/>
      <dgm:spPr/>
    </dgm:pt>
    <dgm:pt modelId="{C20E624D-D255-4E4B-A88B-5F8C695138CC}" type="pres">
      <dgm:prSet presAssocID="{350A13F3-0F94-42AE-B745-2F574A7827B1}" presName="parTxOnly" presStyleLbl="node1" presStyleIdx="2" presStyleCnt="5">
        <dgm:presLayoutVars>
          <dgm:chMax val="0"/>
          <dgm:chPref val="0"/>
          <dgm:bulletEnabled val="1"/>
        </dgm:presLayoutVars>
      </dgm:prSet>
      <dgm:spPr/>
      <dgm:t>
        <a:bodyPr/>
        <a:lstStyle/>
        <a:p>
          <a:endParaRPr lang="zh-CN" altLang="en-US"/>
        </a:p>
      </dgm:t>
    </dgm:pt>
    <dgm:pt modelId="{DF3E0347-512A-4FFA-8998-FF3DC3C0D8B2}" type="pres">
      <dgm:prSet presAssocID="{A65ED632-34B8-4095-B980-E4827D8E11E3}" presName="parTxOnlySpace" presStyleCnt="0"/>
      <dgm:spPr/>
    </dgm:pt>
    <dgm:pt modelId="{4CEE9152-B7A8-4F56-A044-210984205B3E}" type="pres">
      <dgm:prSet presAssocID="{7EA2A020-EC38-4D15-B492-B2650CD52F1C}" presName="parTxOnly" presStyleLbl="node1" presStyleIdx="3" presStyleCnt="5">
        <dgm:presLayoutVars>
          <dgm:chMax val="0"/>
          <dgm:chPref val="0"/>
          <dgm:bulletEnabled val="1"/>
        </dgm:presLayoutVars>
      </dgm:prSet>
      <dgm:spPr/>
      <dgm:t>
        <a:bodyPr/>
        <a:lstStyle/>
        <a:p>
          <a:endParaRPr lang="zh-CN" altLang="en-US"/>
        </a:p>
      </dgm:t>
    </dgm:pt>
    <dgm:pt modelId="{58E0F6DC-3AFF-41B1-BFC4-2AE48ECB2A57}" type="pres">
      <dgm:prSet presAssocID="{5CBCAD76-AA8F-4150-A2A1-38D841733EBC}" presName="parTxOnlySpace" presStyleCnt="0"/>
      <dgm:spPr/>
    </dgm:pt>
    <dgm:pt modelId="{2AF0E94A-2A30-4C06-98F2-171015058DC4}" type="pres">
      <dgm:prSet presAssocID="{2A9BD8E1-0E8E-4560-93E4-24975E42B428}" presName="parTxOnly" presStyleLbl="node1" presStyleIdx="4" presStyleCnt="5">
        <dgm:presLayoutVars>
          <dgm:chMax val="0"/>
          <dgm:chPref val="0"/>
          <dgm:bulletEnabled val="1"/>
        </dgm:presLayoutVars>
      </dgm:prSet>
      <dgm:spPr/>
      <dgm:t>
        <a:bodyPr/>
        <a:lstStyle/>
        <a:p>
          <a:endParaRPr lang="zh-CN" altLang="en-US"/>
        </a:p>
      </dgm:t>
    </dgm:pt>
  </dgm:ptLst>
  <dgm:cxnLst>
    <dgm:cxn modelId="{B0E9FA74-CE00-472E-BE52-6ED347D9D9C1}" srcId="{5ABB67B9-03DE-4210-BB0C-F68CA233860B}" destId="{350A13F3-0F94-42AE-B745-2F574A7827B1}" srcOrd="2" destOrd="0" parTransId="{78DFD8C3-E001-4B88-A3A6-3C584278B1A2}" sibTransId="{A65ED632-34B8-4095-B980-E4827D8E11E3}"/>
    <dgm:cxn modelId="{DE1B77E5-A20E-4CCA-B76C-8FDCBEF43823}" type="presOf" srcId="{9E3000CE-BEDA-44A3-9813-D8A55CD66ACF}" destId="{DEE49D56-EBB3-4C4F-B2F6-80BA9C4DF345}" srcOrd="0" destOrd="0" presId="urn:microsoft.com/office/officeart/2005/8/layout/chevron1"/>
    <dgm:cxn modelId="{CB9CC747-8102-4BD2-9A6A-85B7801F7B4D}" type="presOf" srcId="{350A13F3-0F94-42AE-B745-2F574A7827B1}" destId="{C20E624D-D255-4E4B-A88B-5F8C695138CC}" srcOrd="0" destOrd="0" presId="urn:microsoft.com/office/officeart/2005/8/layout/chevron1"/>
    <dgm:cxn modelId="{6678E4A4-6D22-4F0D-A14B-93117287389B}" type="presOf" srcId="{5ABB67B9-03DE-4210-BB0C-F68CA233860B}" destId="{7C986BC0-79C5-403D-8879-5D3792ED20FF}" srcOrd="0" destOrd="0" presId="urn:microsoft.com/office/officeart/2005/8/layout/chevron1"/>
    <dgm:cxn modelId="{B0AD779A-98FB-4227-B517-B9E63F045550}" type="presOf" srcId="{7EA2A020-EC38-4D15-B492-B2650CD52F1C}" destId="{4CEE9152-B7A8-4F56-A044-210984205B3E}" srcOrd="0" destOrd="0" presId="urn:microsoft.com/office/officeart/2005/8/layout/chevron1"/>
    <dgm:cxn modelId="{2D83A692-B4A4-4C87-B3D8-96FE364B28C8}" type="presOf" srcId="{2A9BD8E1-0E8E-4560-93E4-24975E42B428}" destId="{2AF0E94A-2A30-4C06-98F2-171015058DC4}" srcOrd="0" destOrd="0" presId="urn:microsoft.com/office/officeart/2005/8/layout/chevron1"/>
    <dgm:cxn modelId="{CC3044DE-3C30-4F1E-93BC-42963C7C3431}" srcId="{5ABB67B9-03DE-4210-BB0C-F68CA233860B}" destId="{2A9BD8E1-0E8E-4560-93E4-24975E42B428}" srcOrd="4" destOrd="0" parTransId="{853D9138-2940-410E-8014-DCC914C14FF6}" sibTransId="{9E589498-AE3A-450C-A66F-9BFD566DA12F}"/>
    <dgm:cxn modelId="{83E9F3C5-2B4A-4C4E-BD4E-292AD1B3C6E9}" srcId="{5ABB67B9-03DE-4210-BB0C-F68CA233860B}" destId="{EEB78E07-2DE0-41A0-AEE1-1C5DA7E5457D}" srcOrd="1" destOrd="0" parTransId="{012400D4-BE69-4E6E-8143-3466BC6C1D82}" sibTransId="{714413CE-0615-4915-98E9-972D40A6A077}"/>
    <dgm:cxn modelId="{CF33AD93-F01E-4C68-8CC7-4207C1846D26}" type="presOf" srcId="{EEB78E07-2DE0-41A0-AEE1-1C5DA7E5457D}" destId="{5750A07B-394D-44A7-8AC7-BB7DEAA27D4C}" srcOrd="0" destOrd="0" presId="urn:microsoft.com/office/officeart/2005/8/layout/chevron1"/>
    <dgm:cxn modelId="{D5D79BC6-CFBD-4070-90D7-F7D5EF75C730}" srcId="{5ABB67B9-03DE-4210-BB0C-F68CA233860B}" destId="{7EA2A020-EC38-4D15-B492-B2650CD52F1C}" srcOrd="3" destOrd="0" parTransId="{F2263836-C4E8-4522-B287-69FCCB61B18B}" sibTransId="{5CBCAD76-AA8F-4150-A2A1-38D841733EBC}"/>
    <dgm:cxn modelId="{D2A1D984-7159-4B5E-B2E0-8A559309A489}" srcId="{5ABB67B9-03DE-4210-BB0C-F68CA233860B}" destId="{9E3000CE-BEDA-44A3-9813-D8A55CD66ACF}" srcOrd="0" destOrd="0" parTransId="{870097A6-9996-4EB2-8E28-51258DF02C80}" sibTransId="{B42A8A5C-22AB-443D-9E1C-66E4CC7F8DD1}"/>
    <dgm:cxn modelId="{EA4BF093-F2A6-4C9B-ABBE-263148CF0793}" type="presParOf" srcId="{7C986BC0-79C5-403D-8879-5D3792ED20FF}" destId="{DEE49D56-EBB3-4C4F-B2F6-80BA9C4DF345}" srcOrd="0" destOrd="0" presId="urn:microsoft.com/office/officeart/2005/8/layout/chevron1"/>
    <dgm:cxn modelId="{9C4A8735-C1BC-43E5-98DA-6E0ECA48ECC3}" type="presParOf" srcId="{7C986BC0-79C5-403D-8879-5D3792ED20FF}" destId="{0C6C7C77-F3CC-48C2-A483-F21BB0C3E747}" srcOrd="1" destOrd="0" presId="urn:microsoft.com/office/officeart/2005/8/layout/chevron1"/>
    <dgm:cxn modelId="{D15E4808-826A-4245-AD92-F825769DA434}" type="presParOf" srcId="{7C986BC0-79C5-403D-8879-5D3792ED20FF}" destId="{5750A07B-394D-44A7-8AC7-BB7DEAA27D4C}" srcOrd="2" destOrd="0" presId="urn:microsoft.com/office/officeart/2005/8/layout/chevron1"/>
    <dgm:cxn modelId="{193742A2-8105-44D3-A69B-211FF21504DD}" type="presParOf" srcId="{7C986BC0-79C5-403D-8879-5D3792ED20FF}" destId="{A8B5E77B-06F6-4C8D-80F4-AEE02D82DEA0}" srcOrd="3" destOrd="0" presId="urn:microsoft.com/office/officeart/2005/8/layout/chevron1"/>
    <dgm:cxn modelId="{CF8316E9-E7D9-40AE-868A-4DED14C1EAF2}" type="presParOf" srcId="{7C986BC0-79C5-403D-8879-5D3792ED20FF}" destId="{C20E624D-D255-4E4B-A88B-5F8C695138CC}" srcOrd="4" destOrd="0" presId="urn:microsoft.com/office/officeart/2005/8/layout/chevron1"/>
    <dgm:cxn modelId="{26F1543C-7362-476D-BED4-5E985BD3DA3B}" type="presParOf" srcId="{7C986BC0-79C5-403D-8879-5D3792ED20FF}" destId="{DF3E0347-512A-4FFA-8998-FF3DC3C0D8B2}" srcOrd="5" destOrd="0" presId="urn:microsoft.com/office/officeart/2005/8/layout/chevron1"/>
    <dgm:cxn modelId="{0B341C70-6BC0-49EE-A3D4-C73568FD6677}" type="presParOf" srcId="{7C986BC0-79C5-403D-8879-5D3792ED20FF}" destId="{4CEE9152-B7A8-4F56-A044-210984205B3E}" srcOrd="6" destOrd="0" presId="urn:microsoft.com/office/officeart/2005/8/layout/chevron1"/>
    <dgm:cxn modelId="{05F89663-49CC-41A6-A6F3-F3A7797E6095}" type="presParOf" srcId="{7C986BC0-79C5-403D-8879-5D3792ED20FF}" destId="{58E0F6DC-3AFF-41B1-BFC4-2AE48ECB2A57}" srcOrd="7" destOrd="0" presId="urn:microsoft.com/office/officeart/2005/8/layout/chevron1"/>
    <dgm:cxn modelId="{EC47CCED-DB84-4F5E-AB09-CD439A5B448F}" type="presParOf" srcId="{7C986BC0-79C5-403D-8879-5D3792ED20FF}" destId="{2AF0E94A-2A30-4C06-98F2-171015058DC4}" srcOrd="8"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49D56-EBB3-4C4F-B2F6-80BA9C4DF345}">
      <dsp:nvSpPr>
        <dsp:cNvPr id="0" name=""/>
        <dsp:cNvSpPr/>
      </dsp:nvSpPr>
      <dsp:spPr>
        <a:xfrm>
          <a:off x="2384" y="762049"/>
          <a:ext cx="2122465" cy="848986"/>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zh-CN" altLang="en-US" sz="3000" b="1" i="0" kern="1200" baseline="0" dirty="0" smtClean="0">
              <a:solidFill>
                <a:schemeClr val="tx1"/>
              </a:solidFill>
            </a:rPr>
            <a:t>中文综述</a:t>
          </a:r>
          <a:endParaRPr lang="zh-CN" altLang="en-US" sz="3000" b="1" i="0" kern="1200" baseline="0" dirty="0">
            <a:solidFill>
              <a:schemeClr val="tx1"/>
            </a:solidFill>
          </a:endParaRPr>
        </a:p>
      </dsp:txBody>
      <dsp:txXfrm>
        <a:off x="426877" y="762049"/>
        <a:ext cx="1273479" cy="848986"/>
      </dsp:txXfrm>
    </dsp:sp>
    <dsp:sp modelId="{5750A07B-394D-44A7-8AC7-BB7DEAA27D4C}">
      <dsp:nvSpPr>
        <dsp:cNvPr id="0" name=""/>
        <dsp:cNvSpPr/>
      </dsp:nvSpPr>
      <dsp:spPr>
        <a:xfrm>
          <a:off x="1912604" y="762049"/>
          <a:ext cx="2122465" cy="848986"/>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zh-CN" altLang="en-US" sz="3000" b="1" i="0" kern="1200" baseline="0" dirty="0" smtClean="0"/>
            <a:t>外文综述</a:t>
          </a:r>
          <a:endParaRPr lang="zh-CN" altLang="en-US" sz="3000" b="1" i="0" kern="1200" baseline="0" dirty="0"/>
        </a:p>
      </dsp:txBody>
      <dsp:txXfrm>
        <a:off x="2337097" y="762049"/>
        <a:ext cx="1273479" cy="848986"/>
      </dsp:txXfrm>
    </dsp:sp>
    <dsp:sp modelId="{C20E624D-D255-4E4B-A88B-5F8C695138CC}">
      <dsp:nvSpPr>
        <dsp:cNvPr id="0" name=""/>
        <dsp:cNvSpPr/>
      </dsp:nvSpPr>
      <dsp:spPr>
        <a:xfrm>
          <a:off x="3822823" y="762049"/>
          <a:ext cx="2122465" cy="848986"/>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zh-CN" altLang="en-US" sz="3000" b="1" i="0" kern="1200" baseline="0" dirty="0" smtClean="0"/>
            <a:t>专业图书</a:t>
          </a:r>
          <a:endParaRPr lang="zh-CN" altLang="en-US" sz="3000" b="1" i="0" kern="1200" baseline="0" dirty="0"/>
        </a:p>
      </dsp:txBody>
      <dsp:txXfrm>
        <a:off x="4247316" y="762049"/>
        <a:ext cx="1273479" cy="848986"/>
      </dsp:txXfrm>
    </dsp:sp>
    <dsp:sp modelId="{4CEE9152-B7A8-4F56-A044-210984205B3E}">
      <dsp:nvSpPr>
        <dsp:cNvPr id="0" name=""/>
        <dsp:cNvSpPr/>
      </dsp:nvSpPr>
      <dsp:spPr>
        <a:xfrm>
          <a:off x="5733042" y="762049"/>
          <a:ext cx="2122465" cy="848986"/>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zh-CN" altLang="en-US" sz="3000" b="1" i="0" kern="1200" baseline="0" dirty="0" smtClean="0"/>
            <a:t>期刊会议</a:t>
          </a:r>
          <a:endParaRPr lang="zh-CN" altLang="en-US" sz="3000" b="1" i="0" kern="1200" baseline="0" dirty="0"/>
        </a:p>
      </dsp:txBody>
      <dsp:txXfrm>
        <a:off x="6157535" y="762049"/>
        <a:ext cx="1273479" cy="848986"/>
      </dsp:txXfrm>
    </dsp:sp>
    <dsp:sp modelId="{2AF0E94A-2A30-4C06-98F2-171015058DC4}">
      <dsp:nvSpPr>
        <dsp:cNvPr id="0" name=""/>
        <dsp:cNvSpPr/>
      </dsp:nvSpPr>
      <dsp:spPr>
        <a:xfrm>
          <a:off x="7643262" y="762049"/>
          <a:ext cx="2122465" cy="848986"/>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zh-CN" altLang="en-US" sz="3000" b="1" i="0" kern="1200" baseline="0" dirty="0" smtClean="0"/>
            <a:t>学位论文</a:t>
          </a:r>
          <a:endParaRPr lang="zh-CN" altLang="en-US" sz="3000" b="1" i="0" kern="1200" baseline="0" dirty="0"/>
        </a:p>
      </dsp:txBody>
      <dsp:txXfrm>
        <a:off x="8067755" y="762049"/>
        <a:ext cx="1273479" cy="84898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1B3BF1-4A3C-4696-9796-DA8D9610C87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73F681-7291-41D2-A146-1FB28A7F620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各位同学，大家下午好，很高兴有机会和大家进行今天的交流活动，我今天交流的题目是针对研究生开题做的一场关于文献检索与学术规范理科方面的讲座，</a:t>
            </a:r>
            <a:endParaRPr lang="zh-CN" altLang="en-US" dirty="0"/>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image" Target="../media/image129.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image" Target="../media/image13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image" Target="../media/image131.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image" Target="../media/image132.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image" Target="../media/image133.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image" Target="../media/image134.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4" Type="http://schemas.openxmlformats.org/officeDocument/2006/relationships/notesSlide" Target="../notesSlides/notesSlide107.xml"/><Relationship Id="rId3" Type="http://schemas.openxmlformats.org/officeDocument/2006/relationships/slideLayout" Target="../slideLayouts/slideLayout7.xml"/><Relationship Id="rId2" Type="http://schemas.openxmlformats.org/officeDocument/2006/relationships/image" Target="../media/image136.png"/><Relationship Id="rId1" Type="http://schemas.openxmlformats.org/officeDocument/2006/relationships/image" Target="../media/image13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image" Target="../media/image137.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image" Target="../media/image13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10.xml.rels><?xml version="1.0" encoding="UTF-8" standalone="yes"?>
<Relationships xmlns="http://schemas.openxmlformats.org/package/2006/relationships"><Relationship Id="rId5" Type="http://schemas.openxmlformats.org/officeDocument/2006/relationships/notesSlide" Target="../notesSlides/notesSlide110.xml"/><Relationship Id="rId4" Type="http://schemas.openxmlformats.org/officeDocument/2006/relationships/slideLayout" Target="../slideLayouts/slideLayout7.xml"/><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image" Target="../media/image139.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notesSlide" Target="../notesSlides/notesSlide19.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hyperlink" Target="WINDOWS/Paul Y/wp_controller.scm" TargetMode="External"/><Relationship Id="rId3" Type="http://schemas.openxmlformats.org/officeDocument/2006/relationships/hyperlink" Target="WINDOWS/Paul%20Y/wp_controller.scm" TargetMode="External"/><Relationship Id="rId2" Type="http://schemas.openxmlformats.org/officeDocument/2006/relationships/hyperlink" Target="WINDOWS/Temporary%20Internet%20Files/Content.IE5/&#25968;&#23383;&#21270;&#24037;&#31243;-&#20013;&#22269;&#30707;&#27833;&#22825;&#28982;&#27668;&#20844;&#21496;/Show%20Tues.ppt" TargetMode="Externa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1" Type="http://schemas.openxmlformats.org/officeDocument/2006/relationships/notesSlide" Target="../notesSlides/notesSlide20.xml"/><Relationship Id="rId10" Type="http://schemas.openxmlformats.org/officeDocument/2006/relationships/slideLayout" Target="../slideLayouts/slideLayout7.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hyperlink" Target="&#30740;&#31350;&#29983;&#24320;&#39064;-&#29702;&#31185;\&#24320;&#39064;&#25253;&#21578;&#32456;&#31295;.doc" TargetMode="Externa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hyperlink" Target="WINDOWS/Paul Y/wp_controller.scm" TargetMode="External"/><Relationship Id="rId3" Type="http://schemas.openxmlformats.org/officeDocument/2006/relationships/hyperlink" Target="WINDOWS/Paul%20Y/wp_controller.scm" TargetMode="External"/><Relationship Id="rId2" Type="http://schemas.openxmlformats.org/officeDocument/2006/relationships/hyperlink" Target="WINDOWS/Temporary%20Internet%20Files/Content.IE5/&#25968;&#23383;&#21270;&#24037;&#31243;-&#20013;&#22269;&#30707;&#27833;&#22825;&#28982;&#27668;&#20844;&#21496;/Show%20Tues.ppt" TargetMode="Externa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7.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3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3" Type="http://schemas.openxmlformats.org/officeDocument/2006/relationships/notesSlide" Target="../notesSlides/notesSlide34.xml"/><Relationship Id="rId52" Type="http://schemas.openxmlformats.org/officeDocument/2006/relationships/slideLayout" Target="../slideLayouts/slideLayout7.xml"/><Relationship Id="rId51" Type="http://schemas.openxmlformats.org/officeDocument/2006/relationships/tags" Target="../tags/tag73.xml"/><Relationship Id="rId50" Type="http://schemas.openxmlformats.org/officeDocument/2006/relationships/tags" Target="../tags/tag72.xml"/><Relationship Id="rId5" Type="http://schemas.openxmlformats.org/officeDocument/2006/relationships/tags" Target="../tags/tag27.xml"/><Relationship Id="rId49" Type="http://schemas.openxmlformats.org/officeDocument/2006/relationships/tags" Target="../tags/tag71.xml"/><Relationship Id="rId48" Type="http://schemas.openxmlformats.org/officeDocument/2006/relationships/tags" Target="../tags/tag70.xml"/><Relationship Id="rId47" Type="http://schemas.openxmlformats.org/officeDocument/2006/relationships/tags" Target="../tags/tag69.xml"/><Relationship Id="rId46" Type="http://schemas.openxmlformats.org/officeDocument/2006/relationships/tags" Target="../tags/tag68.xml"/><Relationship Id="rId45" Type="http://schemas.openxmlformats.org/officeDocument/2006/relationships/tags" Target="../tags/tag67.xml"/><Relationship Id="rId44" Type="http://schemas.openxmlformats.org/officeDocument/2006/relationships/tags" Target="../tags/tag66.xml"/><Relationship Id="rId43" Type="http://schemas.openxmlformats.org/officeDocument/2006/relationships/tags" Target="../tags/tag65.xml"/><Relationship Id="rId42" Type="http://schemas.openxmlformats.org/officeDocument/2006/relationships/tags" Target="../tags/tag64.xml"/><Relationship Id="rId41" Type="http://schemas.openxmlformats.org/officeDocument/2006/relationships/tags" Target="../tags/tag63.xml"/><Relationship Id="rId40" Type="http://schemas.openxmlformats.org/officeDocument/2006/relationships/tags" Target="../tags/tag62.xml"/><Relationship Id="rId4" Type="http://schemas.openxmlformats.org/officeDocument/2006/relationships/tags" Target="../tags/tag26.xml"/><Relationship Id="rId39" Type="http://schemas.openxmlformats.org/officeDocument/2006/relationships/tags" Target="../tags/tag61.xml"/><Relationship Id="rId38" Type="http://schemas.openxmlformats.org/officeDocument/2006/relationships/tags" Target="../tags/tag60.xml"/><Relationship Id="rId37" Type="http://schemas.openxmlformats.org/officeDocument/2006/relationships/tags" Target="../tags/tag59.xml"/><Relationship Id="rId36" Type="http://schemas.openxmlformats.org/officeDocument/2006/relationships/tags" Target="../tags/tag58.xml"/><Relationship Id="rId35" Type="http://schemas.openxmlformats.org/officeDocument/2006/relationships/tags" Target="../tags/tag57.xml"/><Relationship Id="rId34" Type="http://schemas.openxmlformats.org/officeDocument/2006/relationships/tags" Target="../tags/tag56.xml"/><Relationship Id="rId33" Type="http://schemas.openxmlformats.org/officeDocument/2006/relationships/tags" Target="../tags/tag55.xml"/><Relationship Id="rId32" Type="http://schemas.openxmlformats.org/officeDocument/2006/relationships/tags" Target="../tags/tag54.xml"/><Relationship Id="rId31" Type="http://schemas.openxmlformats.org/officeDocument/2006/relationships/tags" Target="../tags/tag53.xml"/><Relationship Id="rId30" Type="http://schemas.openxmlformats.org/officeDocument/2006/relationships/tags" Target="../tags/tag52.xml"/><Relationship Id="rId3" Type="http://schemas.openxmlformats.org/officeDocument/2006/relationships/tags" Target="../tags/tag25.xml"/><Relationship Id="rId29" Type="http://schemas.openxmlformats.org/officeDocument/2006/relationships/tags" Target="../tags/tag51.xml"/><Relationship Id="rId28" Type="http://schemas.openxmlformats.org/officeDocument/2006/relationships/tags" Target="../tags/tag50.xml"/><Relationship Id="rId27" Type="http://schemas.openxmlformats.org/officeDocument/2006/relationships/tags" Target="../tags/tag49.xml"/><Relationship Id="rId26" Type="http://schemas.openxmlformats.org/officeDocument/2006/relationships/tags" Target="../tags/tag48.xml"/><Relationship Id="rId25" Type="http://schemas.openxmlformats.org/officeDocument/2006/relationships/tags" Target="../tags/tag47.xml"/><Relationship Id="rId24" Type="http://schemas.openxmlformats.org/officeDocument/2006/relationships/tags" Target="../tags/tag46.xml"/><Relationship Id="rId23" Type="http://schemas.openxmlformats.org/officeDocument/2006/relationships/tags" Target="../tags/tag45.xml"/><Relationship Id="rId22" Type="http://schemas.openxmlformats.org/officeDocument/2006/relationships/tags" Target="../tags/tag44.xml"/><Relationship Id="rId21" Type="http://schemas.openxmlformats.org/officeDocument/2006/relationships/tags" Target="../tags/tag43.xml"/><Relationship Id="rId20" Type="http://schemas.openxmlformats.org/officeDocument/2006/relationships/tags" Target="../tags/tag42.xml"/><Relationship Id="rId2" Type="http://schemas.openxmlformats.org/officeDocument/2006/relationships/tags" Target="../tags/tag24.xml"/><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3.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7.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7.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37.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3" Type="http://schemas.openxmlformats.org/officeDocument/2006/relationships/notesSlide" Target="../notesSlides/notesSlide37.xml"/><Relationship Id="rId12" Type="http://schemas.openxmlformats.org/officeDocument/2006/relationships/slideLayout" Target="../slideLayouts/slideLayout7.xml"/><Relationship Id="rId11" Type="http://schemas.openxmlformats.org/officeDocument/2006/relationships/image" Target="../media/image37.png"/><Relationship Id="rId10" Type="http://schemas.openxmlformats.org/officeDocument/2006/relationships/tags" Target="../tags/tag94.xml"/><Relationship Id="rId1" Type="http://schemas.openxmlformats.org/officeDocument/2006/relationships/tags" Target="../tags/tag8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7.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43.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45.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5" Type="http://schemas.openxmlformats.org/officeDocument/2006/relationships/notesSlide" Target="../notesSlides/notesSlide45.xml"/><Relationship Id="rId24" Type="http://schemas.openxmlformats.org/officeDocument/2006/relationships/slideLayout" Target="../slideLayouts/slideLayout7.xml"/><Relationship Id="rId23" Type="http://schemas.openxmlformats.org/officeDocument/2006/relationships/tags" Target="../tags/tag117.xml"/><Relationship Id="rId22" Type="http://schemas.openxmlformats.org/officeDocument/2006/relationships/tags" Target="../tags/tag116.xml"/><Relationship Id="rId21" Type="http://schemas.openxmlformats.org/officeDocument/2006/relationships/tags" Target="../tags/tag115.xml"/><Relationship Id="rId20" Type="http://schemas.openxmlformats.org/officeDocument/2006/relationships/tags" Target="../tags/tag114.xml"/><Relationship Id="rId2" Type="http://schemas.openxmlformats.org/officeDocument/2006/relationships/tags" Target="../tags/tag96.xml"/><Relationship Id="rId19" Type="http://schemas.openxmlformats.org/officeDocument/2006/relationships/tags" Target="../tags/tag113.xml"/><Relationship Id="rId18" Type="http://schemas.openxmlformats.org/officeDocument/2006/relationships/tags" Target="../tags/tag112.xml"/><Relationship Id="rId17" Type="http://schemas.openxmlformats.org/officeDocument/2006/relationships/tags" Target="../tags/tag111.xml"/><Relationship Id="rId16" Type="http://schemas.openxmlformats.org/officeDocument/2006/relationships/tags" Target="../tags/tag110.xml"/><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54.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9" Type="http://schemas.openxmlformats.org/officeDocument/2006/relationships/notesSlide" Target="../notesSlides/notesSlide54.xml"/><Relationship Id="rId18" Type="http://schemas.openxmlformats.org/officeDocument/2006/relationships/slideLayout" Target="../slideLayouts/slideLayout7.xml"/><Relationship Id="rId17" Type="http://schemas.openxmlformats.org/officeDocument/2006/relationships/image" Target="../media/image61.png"/><Relationship Id="rId16" Type="http://schemas.openxmlformats.org/officeDocument/2006/relationships/tags" Target="../tags/tag133.xml"/><Relationship Id="rId15" Type="http://schemas.openxmlformats.org/officeDocument/2006/relationships/tags" Target="../tags/tag132.xml"/><Relationship Id="rId14" Type="http://schemas.openxmlformats.org/officeDocument/2006/relationships/tags" Target="../tags/tag13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tags" Target="../tags/tag118.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image" Target="../media/image62.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7.xml"/><Relationship Id="rId2" Type="http://schemas.openxmlformats.org/officeDocument/2006/relationships/image" Target="../media/image65.png"/><Relationship Id="rId1" Type="http://schemas.openxmlformats.org/officeDocument/2006/relationships/image" Target="../media/image64.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image" Target="../media/image6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7.xml"/><Relationship Id="rId2" Type="http://schemas.openxmlformats.org/officeDocument/2006/relationships/image" Target="../media/image71.png"/><Relationship Id="rId1" Type="http://schemas.openxmlformats.org/officeDocument/2006/relationships/image" Target="../media/image70.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7.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7.xml"/><Relationship Id="rId2" Type="http://schemas.openxmlformats.org/officeDocument/2006/relationships/image" Target="../media/image76.png"/><Relationship Id="rId1" Type="http://schemas.openxmlformats.org/officeDocument/2006/relationships/image" Target="../media/image75.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7.xml"/><Relationship Id="rId2" Type="http://schemas.openxmlformats.org/officeDocument/2006/relationships/image" Target="../media/image78.png"/><Relationship Id="rId1"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image" Target="../media/image80.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7.xml"/><Relationship Id="rId2" Type="http://schemas.openxmlformats.org/officeDocument/2006/relationships/image" Target="../media/image82.png"/><Relationship Id="rId1" Type="http://schemas.openxmlformats.org/officeDocument/2006/relationships/image" Target="../media/image81.png"/></Relationships>
</file>

<file path=ppt/slides/_rels/slide67.xml.rels><?xml version="1.0" encoding="UTF-8" standalone="yes"?>
<Relationships xmlns="http://schemas.openxmlformats.org/package/2006/relationships"><Relationship Id="rId7" Type="http://schemas.openxmlformats.org/officeDocument/2006/relationships/notesSlide" Target="../notesSlides/notesSlide67.xml"/><Relationship Id="rId6"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7.xml"/><Relationship Id="rId2" Type="http://schemas.openxmlformats.org/officeDocument/2006/relationships/image" Target="../media/image89.png"/><Relationship Id="rId1" Type="http://schemas.openxmlformats.org/officeDocument/2006/relationships/image" Target="../media/image88.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69.xml"/><Relationship Id="rId3" Type="http://schemas.openxmlformats.org/officeDocument/2006/relationships/slideLayout" Target="../slideLayouts/slideLayout7.xml"/><Relationship Id="rId2" Type="http://schemas.openxmlformats.org/officeDocument/2006/relationships/image" Target="../media/image91.png"/><Relationship Id="rId1" Type="http://schemas.openxmlformats.org/officeDocument/2006/relationships/image" Target="../media/image90.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notesSlide" Target="../notesSlides/notesSlide70.xml"/><Relationship Id="rId7"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71.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0" Type="http://schemas.openxmlformats.org/officeDocument/2006/relationships/notesSlide" Target="../notesSlides/notesSlide71.xml"/><Relationship Id="rId2" Type="http://schemas.openxmlformats.org/officeDocument/2006/relationships/tags" Target="../tags/tag135.xml"/><Relationship Id="rId19" Type="http://schemas.openxmlformats.org/officeDocument/2006/relationships/slideLayout" Target="../slideLayouts/slideLayout7.xml"/><Relationship Id="rId18" Type="http://schemas.openxmlformats.org/officeDocument/2006/relationships/tags" Target="../tags/tag149.xml"/><Relationship Id="rId17" Type="http://schemas.openxmlformats.org/officeDocument/2006/relationships/image" Target="../media/image99.jpeg"/><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image" Target="../media/image98.jpeg"/><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tags" Target="../tags/tag13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image" Target="../media/image100.pn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7.xml"/><Relationship Id="rId2" Type="http://schemas.openxmlformats.org/officeDocument/2006/relationships/image" Target="../media/image102.png"/><Relationship Id="rId1" Type="http://schemas.openxmlformats.org/officeDocument/2006/relationships/image" Target="../media/image101.png"/></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74.xml"/><Relationship Id="rId4" Type="http://schemas.openxmlformats.org/officeDocument/2006/relationships/slideLayout" Target="../slideLayouts/slideLayout7.xml"/><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75.xml"/><Relationship Id="rId4" Type="http://schemas.openxmlformats.org/officeDocument/2006/relationships/slideLayout" Target="../slideLayouts/slideLayout7.xml"/><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76.xml"/><Relationship Id="rId3" Type="http://schemas.openxmlformats.org/officeDocument/2006/relationships/slideLayout" Target="../slideLayouts/slideLayout7.xml"/><Relationship Id="rId2" Type="http://schemas.openxmlformats.org/officeDocument/2006/relationships/image" Target="../media/image110.png"/><Relationship Id="rId1" Type="http://schemas.openxmlformats.org/officeDocument/2006/relationships/image" Target="../media/image109.png"/></Relationships>
</file>

<file path=ppt/slides/_rels/slide77.xml.rels><?xml version="1.0" encoding="UTF-8" standalone="yes"?>
<Relationships xmlns="http://schemas.openxmlformats.org/package/2006/relationships"><Relationship Id="rId5" Type="http://schemas.openxmlformats.org/officeDocument/2006/relationships/notesSlide" Target="../notesSlides/notesSlide77.xml"/><Relationship Id="rId4" Type="http://schemas.openxmlformats.org/officeDocument/2006/relationships/slideLayout" Target="../slideLayouts/slideLayout7.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78.xml"/><Relationship Id="rId3" Type="http://schemas.openxmlformats.org/officeDocument/2006/relationships/slideLayout" Target="../slideLayouts/slideLayout7.xml"/><Relationship Id="rId2" Type="http://schemas.openxmlformats.org/officeDocument/2006/relationships/image" Target="../media/image115.png"/><Relationship Id="rId1" Type="http://schemas.openxmlformats.org/officeDocument/2006/relationships/image" Target="../media/image114.png"/></Relationships>
</file>

<file path=ppt/slides/_rels/slide79.xml.rels><?xml version="1.0" encoding="UTF-8" standalone="yes"?>
<Relationships xmlns="http://schemas.openxmlformats.org/package/2006/relationships"><Relationship Id="rId7" Type="http://schemas.openxmlformats.org/officeDocument/2006/relationships/notesSlide" Target="../notesSlides/notesSlide79.xml"/><Relationship Id="rId6"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82.xml"/><Relationship Id="rId3" Type="http://schemas.openxmlformats.org/officeDocument/2006/relationships/slideLayout" Target="../slideLayouts/slideLayout7.xml"/><Relationship Id="rId2" Type="http://schemas.openxmlformats.org/officeDocument/2006/relationships/image" Target="../media/image122.GIF"/><Relationship Id="rId1" Type="http://schemas.openxmlformats.org/officeDocument/2006/relationships/image" Target="../media/image121.png"/></Relationships>
</file>

<file path=ppt/slides/_rels/slide83.xml.rels><?xml version="1.0" encoding="UTF-8" standalone="yes"?>
<Relationships xmlns="http://schemas.openxmlformats.org/package/2006/relationships"><Relationship Id="rId6" Type="http://schemas.openxmlformats.org/officeDocument/2006/relationships/notesSlide" Target="../notesSlides/notesSlide83.xml"/><Relationship Id="rId5" Type="http://schemas.openxmlformats.org/officeDocument/2006/relationships/slideLayout" Target="../slideLayouts/slideLayout7.xml"/><Relationship Id="rId4" Type="http://schemas.openxmlformats.org/officeDocument/2006/relationships/hyperlink" Target="WINDOWS/Paul Y/wp_controller.scm" TargetMode="External"/><Relationship Id="rId3" Type="http://schemas.openxmlformats.org/officeDocument/2006/relationships/hyperlink" Target="WINDOWS/Paul%20Y/wp_controller.scm" TargetMode="External"/><Relationship Id="rId2" Type="http://schemas.openxmlformats.org/officeDocument/2006/relationships/hyperlink" Target="WINDOWS/Temporary%20Internet%20Files/Content.IE5/&#25968;&#23383;&#21270;&#24037;&#31243;-&#20013;&#22269;&#30707;&#27833;&#22825;&#28982;&#27668;&#20844;&#21496;/Show%20Tues.ppt" TargetMode="External"/><Relationship Id="rId1" Type="http://schemas.openxmlformats.org/officeDocument/2006/relationships/image" Target="../media/image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85.xml"/><Relationship Id="rId3" Type="http://schemas.openxmlformats.org/officeDocument/2006/relationships/slideLayout" Target="../slideLayouts/slideLayout7.xml"/><Relationship Id="rId2" Type="http://schemas.openxmlformats.org/officeDocument/2006/relationships/image" Target="../media/image124.png"/><Relationship Id="rId1" Type="http://schemas.openxmlformats.org/officeDocument/2006/relationships/image" Target="../media/image123.pn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7.xml"/><Relationship Id="rId2" Type="http://schemas.openxmlformats.org/officeDocument/2006/relationships/image" Target="../media/image126.png"/><Relationship Id="rId1" Type="http://schemas.openxmlformats.org/officeDocument/2006/relationships/image" Target="../media/image125.png"/></Relationships>
</file>

<file path=ppt/slides/_rels/slide87.xml.rels><?xml version="1.0" encoding="UTF-8" standalone="yes"?>
<Relationships xmlns="http://schemas.openxmlformats.org/package/2006/relationships"><Relationship Id="rId4" Type="http://schemas.openxmlformats.org/officeDocument/2006/relationships/notesSlide" Target="../notesSlides/notesSlide87.xml"/><Relationship Id="rId3" Type="http://schemas.openxmlformats.org/officeDocument/2006/relationships/slideLayout" Target="../slideLayouts/slideLayout7.xml"/><Relationship Id="rId2" Type="http://schemas.openxmlformats.org/officeDocument/2006/relationships/image" Target="../media/image128.png"/><Relationship Id="rId1" Type="http://schemas.openxmlformats.org/officeDocument/2006/relationships/image" Target="../media/image127.png"/></Relationships>
</file>

<file path=ppt/slides/_rels/slide88.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7" Type="http://schemas.openxmlformats.org/officeDocument/2006/relationships/notesSlide" Target="../notesSlides/notesSlide88.xml"/><Relationship Id="rId16" Type="http://schemas.openxmlformats.org/officeDocument/2006/relationships/slideLayout" Target="../slideLayouts/slideLayout7.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tags" Target="../tags/tag15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6" Type="http://schemas.openxmlformats.org/officeDocument/2006/relationships/notesSlide" Target="../notesSlides/notesSlide98.xml"/><Relationship Id="rId5" Type="http://schemas.openxmlformats.org/officeDocument/2006/relationships/slideLayout" Target="../slideLayouts/slideLayout7.xml"/><Relationship Id="rId4" Type="http://schemas.openxmlformats.org/officeDocument/2006/relationships/hyperlink" Target="WINDOWS/Paul Y/wp_controller.scm" TargetMode="External"/><Relationship Id="rId3" Type="http://schemas.openxmlformats.org/officeDocument/2006/relationships/hyperlink" Target="WINDOWS/Paul%20Y/wp_controller.scm" TargetMode="External"/><Relationship Id="rId2" Type="http://schemas.openxmlformats.org/officeDocument/2006/relationships/hyperlink" Target="WINDOWS/Temporary%20Internet%20Files/Content.IE5/&#25968;&#23383;&#21270;&#24037;&#31243;-&#20013;&#22269;&#30707;&#27833;&#22825;&#28982;&#27668;&#20844;&#21496;/Show%20Tues.ppt" TargetMode="External"/><Relationship Id="rId1" Type="http://schemas.openxmlformats.org/officeDocument/2006/relationships/image" Target="../media/image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63015" y="1605915"/>
            <a:ext cx="10279380" cy="2291715"/>
          </a:xfrm>
          <a:prstGeom prst="rect">
            <a:avLst/>
          </a:prstGeom>
          <a:noFill/>
        </p:spPr>
        <p:txBody>
          <a:bodyPr wrap="square" rtlCol="0">
            <a:spAutoFit/>
          </a:bodyPr>
          <a:lstStyle/>
          <a:p>
            <a:pPr algn="l" fontAlgn="auto">
              <a:spcAft>
                <a:spcPts val="600"/>
              </a:spcAft>
            </a:pPr>
            <a:r>
              <a:rPr lang="zh-CN" altLang="en-US" sz="6000" b="1" spc="3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a:rPr>
              <a:t>研究生开题</a:t>
            </a:r>
            <a:endParaRPr lang="zh-CN" altLang="en-US" sz="6000" b="1" spc="3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a:endParaRPr>
          </a:p>
          <a:p>
            <a:pPr algn="l" fontAlgn="auto">
              <a:spcAft>
                <a:spcPts val="600"/>
              </a:spcAft>
            </a:pPr>
            <a:br>
              <a:rPr lang="zh-CN" altLang="en-US" b="1" spc="3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a:rPr>
            </a:br>
            <a:r>
              <a:rPr lang="zh-CN" altLang="en-US" sz="6000" b="1" spc="3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a:rPr>
              <a:t>文献检索与学术规范（理）</a:t>
            </a:r>
            <a:endParaRPr lang="zh-CN" altLang="en-US" sz="6000" b="1" spc="3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a:endParaRPr>
          </a:p>
        </p:txBody>
      </p:sp>
      <p:sp>
        <p:nvSpPr>
          <p:cNvPr id="30" name="圆角矩形 29"/>
          <p:cNvSpPr/>
          <p:nvPr/>
        </p:nvSpPr>
        <p:spPr>
          <a:xfrm>
            <a:off x="7628255" y="4094480"/>
            <a:ext cx="3914140" cy="1449070"/>
          </a:xfrm>
          <a:prstGeom prst="roundRect">
            <a:avLst/>
          </a:prstGeom>
          <a:noFill/>
          <a:ln>
            <a:noFill/>
          </a:ln>
          <a:extLst>
            <a:ext uri="{909E8E84-426E-40DD-AFC4-6F175D3DCCD1}">
              <a14:hiddenFill xmlns:a14="http://schemas.microsoft.com/office/drawing/2010/main">
                <a:solidFill>
                  <a:srgbClr val="00B0F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600"/>
              </a:spcBef>
              <a:spcAft>
                <a:spcPts val="600"/>
              </a:spcAft>
            </a:pP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西安工程大学图书馆</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endParaRPr>
          </a:p>
          <a:p>
            <a:pPr algn="l" fontAlgn="auto">
              <a:spcBef>
                <a:spcPts val="600"/>
              </a:spcBef>
              <a:spcAft>
                <a:spcPts val="600"/>
              </a:spcAft>
            </a:pP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罗绒    </a:t>
            </a:r>
            <a:r>
              <a:rPr lang="en-US" altLang="zh-CN"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2018</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年</a:t>
            </a:r>
            <a:r>
              <a:rPr lang="en-US" altLang="zh-CN"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11</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月</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 </a:t>
            </a:r>
            <a:r>
              <a:rPr lang="zh-CN" altLang="en-US" dirty="0">
                <a:solidFill>
                  <a:schemeClr val="bg1"/>
                </a:solidFill>
                <a:latin typeface="Arial" panose="020B0604020202020204"/>
                <a:ea typeface="微软雅黑" panose="020B0503020204020204" charset="-122"/>
                <a:sym typeface="Arial" panose="020B0604020202020204"/>
              </a:rPr>
              <a:t>     </a:t>
            </a:r>
            <a:endParaRPr lang="en-US" altLang="zh-CN" dirty="0">
              <a:solidFill>
                <a:schemeClr val="bg1"/>
              </a:solidFill>
              <a:latin typeface="Arial" panose="020B0604020202020204"/>
              <a:ea typeface="微软雅黑" panose="020B0503020204020204" charset="-122"/>
              <a:sym typeface="Arial" panose="020B0604020202020204"/>
            </a:endParaRPr>
          </a:p>
        </p:txBody>
      </p:sp>
      <p:pic>
        <p:nvPicPr>
          <p:cNvPr id="15" name="图片 14" descr="校标规范"/>
          <p:cNvPicPr>
            <a:picLocks noChangeAspect="1"/>
          </p:cNvPicPr>
          <p:nvPr/>
        </p:nvPicPr>
        <p:blipFill>
          <a:blip r:embed="rId1"/>
          <a:stretch>
            <a:fillRect/>
          </a:stretch>
        </p:blipFill>
        <p:spPr>
          <a:xfrm>
            <a:off x="133350" y="224790"/>
            <a:ext cx="955675" cy="955675"/>
          </a:xfrm>
          <a:prstGeom prst="rect">
            <a:avLst/>
          </a:prstGeom>
        </p:spPr>
      </p:pic>
      <p:pic>
        <p:nvPicPr>
          <p:cNvPr id="21" name="图片 20" descr="校名规范"/>
          <p:cNvPicPr>
            <a:picLocks noChangeAspect="1"/>
          </p:cNvPicPr>
          <p:nvPr/>
        </p:nvPicPr>
        <p:blipFill>
          <a:blip r:embed="rId2"/>
          <a:stretch>
            <a:fillRect/>
          </a:stretch>
        </p:blipFill>
        <p:spPr>
          <a:xfrm>
            <a:off x="1245870" y="224790"/>
            <a:ext cx="2779395" cy="815340"/>
          </a:xfrm>
          <a:prstGeom prst="rect">
            <a:avLst/>
          </a:prstGeom>
        </p:spPr>
      </p:pic>
      <p:pic>
        <p:nvPicPr>
          <p:cNvPr id="22" name="图片 21" descr="96BE2A23E7B7171DA9B57CFF1B8_FE399319_3D239"/>
          <p:cNvPicPr>
            <a:picLocks noChangeAspect="1"/>
          </p:cNvPicPr>
          <p:nvPr/>
        </p:nvPicPr>
        <p:blipFill>
          <a:blip r:embed="rId3"/>
          <a:srcRect t="12246"/>
          <a:stretch>
            <a:fillRect/>
          </a:stretch>
        </p:blipFill>
        <p:spPr>
          <a:xfrm>
            <a:off x="-111125" y="5441315"/>
            <a:ext cx="12411710" cy="2957830"/>
          </a:xfrm>
          <a:prstGeom prst="rect">
            <a:avLst/>
          </a:prstGeom>
          <a:effectLst>
            <a:softEdge rad="88900"/>
          </a:effectLst>
        </p:spPr>
      </p:pic>
      <p:cxnSp>
        <p:nvCxnSpPr>
          <p:cNvPr id="23" name="直接连接符 22"/>
          <p:cNvCxnSpPr/>
          <p:nvPr/>
        </p:nvCxnSpPr>
        <p:spPr>
          <a:xfrm>
            <a:off x="304165" y="3987165"/>
            <a:ext cx="11467465" cy="17145"/>
          </a:xfrm>
          <a:prstGeom prst="line">
            <a:avLst/>
          </a:prstGeom>
          <a:ln w="44450" cmpd="sng">
            <a:solidFill>
              <a:srgbClr val="262626"/>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0836" name="图片 120835"/>
          <p:cNvPicPr>
            <a:picLocks noChangeAspect="1"/>
          </p:cNvPicPr>
          <p:nvPr/>
        </p:nvPicPr>
        <p:blipFill>
          <a:blip r:embed="rId1"/>
          <a:stretch>
            <a:fillRect/>
          </a:stretch>
        </p:blipFill>
        <p:spPr>
          <a:xfrm>
            <a:off x="-58420" y="-312420"/>
            <a:ext cx="12249785" cy="6621780"/>
          </a:xfrm>
          <a:prstGeom prst="rect">
            <a:avLst/>
          </a:prstGeom>
          <a:noFill/>
          <a:ln w="9525">
            <a:noFill/>
          </a:ln>
        </p:spPr>
      </p:pic>
      <p:sp>
        <p:nvSpPr>
          <p:cNvPr id="5" name="Rectangle 3"/>
          <p:cNvSpPr>
            <a:spLocks noChangeArrowheads="1"/>
          </p:cNvSpPr>
          <p:nvPr/>
        </p:nvSpPr>
        <p:spPr bwMode="auto">
          <a:xfrm>
            <a:off x="144780" y="2713038"/>
            <a:ext cx="11742420" cy="3220085"/>
          </a:xfrm>
          <a:prstGeom prst="rect">
            <a:avLst/>
          </a:prstGeom>
          <a:solidFill>
            <a:srgbClr val="B8DF62"/>
          </a:solid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marL="0" marR="0" lvl="0" indent="0" algn="just" defTabSz="914400" rtl="0" eaLnBrk="1" fontAlgn="base" latinLnBrk="0" hangingPunct="1">
              <a:lnSpc>
                <a:spcPts val="24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选题背景情况：阐述与选题密切相关的研究现状</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，包括：</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阐述</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与选题紧密相关的国内外学术前沿、进展程度、发展趋势、同行研究的新动向。</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通过</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理论、研究方法、实验方法的描述，</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突出所选课题当前在哪些方面已经解决了、达到何种程度以及还有哪些方面悬而未决</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，通过分析国内外研究现状回答创新在何处。</a:t>
            </a:r>
            <a:endPar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400"/>
              </a:lnSpc>
              <a:spcBef>
                <a:spcPts val="600"/>
              </a:spcBef>
              <a:spcAft>
                <a:spcPct val="0"/>
              </a:spcAft>
              <a:buClrTx/>
              <a:buSzTx/>
              <a:buFontTx/>
              <a:buNone/>
              <a:defRPr/>
            </a:pPr>
            <a:endParaRPr kumimoji="0" lang="zh-CN" altLang="en-US" sz="20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400"/>
              </a:lnSpc>
              <a:spcBef>
                <a:spcPts val="600"/>
              </a:spcBef>
              <a:spcAft>
                <a:spcPct val="0"/>
              </a:spcAft>
              <a:buClrTx/>
              <a:buSzTx/>
              <a:buFontTx/>
              <a:buNone/>
              <a:defRPr/>
            </a:pPr>
            <a:endPar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sym typeface="+mn-ea"/>
            </a:endParaRPr>
          </a:p>
          <a:p>
            <a:pPr marL="0" marR="0" lvl="0" indent="0" algn="just" defTabSz="914400" rtl="0" eaLnBrk="1" fontAlgn="base" latinLnBrk="0" hangingPunct="1">
              <a:lnSpc>
                <a:spcPts val="2400"/>
              </a:lnSpc>
              <a:spcBef>
                <a:spcPts val="600"/>
              </a:spcBef>
              <a:spcAft>
                <a:spcPct val="0"/>
              </a:spcAft>
              <a:buClrTx/>
              <a:buSzTx/>
              <a:buFontTx/>
              <a:buNone/>
              <a:defRPr/>
            </a:pP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sym typeface="+mn-ea"/>
              </a:rPr>
              <a:t>研究目的：</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sym typeface="+mn-ea"/>
              </a:rPr>
              <a:t>研究</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sym typeface="+mn-ea"/>
              </a:rPr>
              <a:t>最终期望要达到</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sym typeface="+mn-ea"/>
              </a:rPr>
              <a:t>什么</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sym typeface="+mn-ea"/>
              </a:rPr>
              <a:t>目的和程度</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sym typeface="+mn-ea"/>
              </a:rPr>
              <a:t>，是</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sym typeface="+mn-ea"/>
              </a:rPr>
              <a:t>总体的表述与概括</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sym typeface="+mn-ea"/>
              </a:rPr>
              <a:t>。有可能的话要量化：要达到的指标？做到何程度？等。</a:t>
            </a:r>
            <a:endParaRPr kumimoji="0" lang="zh-CN" altLang="en-US" sz="20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p:txBody>
      </p:sp>
      <p:sp>
        <p:nvSpPr>
          <p:cNvPr id="8" name="矩形 7"/>
          <p:cNvSpPr/>
          <p:nvPr/>
        </p:nvSpPr>
        <p:spPr>
          <a:xfrm>
            <a:off x="1847215" y="1340485"/>
            <a:ext cx="5142865" cy="720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9" name="文本框 8"/>
          <p:cNvSpPr txBox="1"/>
          <p:nvPr/>
        </p:nvSpPr>
        <p:spPr>
          <a:xfrm>
            <a:off x="240030" y="151130"/>
            <a:ext cx="11399520" cy="2061210"/>
          </a:xfrm>
          <a:prstGeom prst="rect">
            <a:avLst/>
          </a:prstGeom>
          <a:noFill/>
        </p:spPr>
        <p:txBody>
          <a:bodyPr wrap="square" rtlCol="0" anchor="t">
            <a:spAutoFit/>
          </a:bodyPr>
          <a:p>
            <a:r>
              <a:rPr lang="zh-CN" altLang="en-US" sz="3200" b="1">
                <a:solidFill>
                  <a:schemeClr val="tx1"/>
                </a:solidFill>
                <a:latin typeface="华文中宋" panose="02010600040101010101" charset="-122"/>
                <a:ea typeface="华文中宋" panose="02010600040101010101" charset="-122"/>
                <a:cs typeface="华文中宋" panose="02010600040101010101" charset="-122"/>
              </a:rPr>
              <a:t>学术不端检测【我校使用的检测系统】</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pic>
        <p:nvPicPr>
          <p:cNvPr id="5" name="图片 4"/>
          <p:cNvPicPr>
            <a:picLocks noChangeAspect="1"/>
          </p:cNvPicPr>
          <p:nvPr/>
        </p:nvPicPr>
        <p:blipFill>
          <a:blip r:embed="rId1"/>
          <a:stretch>
            <a:fillRect/>
          </a:stretch>
        </p:blipFill>
        <p:spPr>
          <a:xfrm>
            <a:off x="2061210" y="840740"/>
            <a:ext cx="8068310" cy="59601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9" name="文本框 8"/>
          <p:cNvSpPr txBox="1"/>
          <p:nvPr/>
        </p:nvSpPr>
        <p:spPr>
          <a:xfrm>
            <a:off x="365760" y="112395"/>
            <a:ext cx="10065385" cy="2061210"/>
          </a:xfrm>
          <a:prstGeom prst="rect">
            <a:avLst/>
          </a:prstGeom>
          <a:noFill/>
        </p:spPr>
        <p:txBody>
          <a:bodyPr wrap="square" rtlCol="0" anchor="t">
            <a:spAutoFit/>
          </a:bodyPr>
          <a:p>
            <a:r>
              <a:rPr lang="zh-CN" altLang="en-US" sz="3200" b="1">
                <a:solidFill>
                  <a:schemeClr val="tx1"/>
                </a:solidFill>
                <a:latin typeface="华文中宋" panose="02010600040101010101" charset="-122"/>
                <a:ea typeface="华文中宋" panose="02010600040101010101" charset="-122"/>
                <a:cs typeface="华文中宋" panose="02010600040101010101" charset="-122"/>
              </a:rPr>
              <a:t>学术不端检测</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nvSpPr>
        <p:spPr>
          <a:xfrm>
            <a:off x="3342640" y="580390"/>
            <a:ext cx="8740775" cy="6216015"/>
          </a:xfrm>
          <a:prstGeom prst="rect">
            <a:avLst/>
          </a:prstGeom>
          <a:noFill/>
          <a:ln w="38100">
            <a:solidFill>
              <a:srgbClr val="00B050">
                <a:alpha val="27000"/>
              </a:srgbClr>
            </a:solidFill>
          </a:ln>
        </p:spPr>
        <p:txBody>
          <a:bodyPr wrap="square" rtlCol="0" anchor="t">
            <a:spAutoFit/>
          </a:bodyPr>
          <a:p>
            <a:r>
              <a:rPr lang="zh-CN" altLang="en-US" sz="2400" b="1">
                <a:latin typeface="华文中宋" panose="02010600040101010101" charset="-122"/>
                <a:ea typeface="华文中宋" panose="02010600040101010101" charset="-122"/>
                <a:cs typeface="华文中宋" panose="02010600040101010101" charset="-122"/>
              </a:rPr>
              <a:t>重 要 声 明</a:t>
            </a:r>
            <a:endParaRPr lang="zh-CN" altLang="en-US" sz="1400" b="1">
              <a:latin typeface="宋体" panose="02010600030101010101" pitchFamily="2" charset="-122"/>
              <a:ea typeface="宋体" panose="02010600030101010101" pitchFamily="2" charset="-122"/>
              <a:cs typeface="宋体" panose="02010600030101010101" pitchFamily="2" charset="-122"/>
            </a:endParaRPr>
          </a:p>
          <a:p>
            <a:endParaRPr lang="zh-CN" altLang="en-US" sz="1400" b="1">
              <a:latin typeface="宋体" panose="02010600030101010101" pitchFamily="2" charset="-122"/>
              <a:ea typeface="宋体" panose="02010600030101010101" pitchFamily="2" charset="-122"/>
              <a:cs typeface="宋体" panose="02010600030101010101" pitchFamily="2" charset="-122"/>
            </a:endParaRPr>
          </a:p>
          <a:p>
            <a:pPr algn="just"/>
            <a:r>
              <a:rPr lang="zh-CN" altLang="en-US" b="1">
                <a:latin typeface="宋体" panose="02010600030101010101" pitchFamily="2" charset="-122"/>
                <a:ea typeface="宋体" panose="02010600030101010101" pitchFamily="2" charset="-122"/>
                <a:cs typeface="宋体" panose="02010600030101010101" pitchFamily="2" charset="-122"/>
              </a:rPr>
              <a:t>    自“中国知网”学术不端文献检测系统（下简称“检测系统”）正式发布以来，已在10000多家教育、科研、出版及相关管理机构中广泛使用，在防治学术不端行为的工作中发挥了重要作用，绝大部分使用单位严格遵守使用协议，总体效果良好。</a:t>
            </a:r>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r>
              <a:rPr lang="zh-CN" altLang="en-US" b="1">
                <a:latin typeface="宋体" panose="02010600030101010101" pitchFamily="2" charset="-122"/>
                <a:ea typeface="宋体" panose="02010600030101010101" pitchFamily="2" charset="-122"/>
                <a:cs typeface="宋体" panose="02010600030101010101" pitchFamily="2" charset="-122"/>
              </a:rPr>
              <a:t>    但近一段时间以来，我们发现一些用户违反使用协议，通过淘宝等网络交易平台，向个人提供检测服务。其结果不仅损害了相关用户单位的声誉，而且在社会上造成了不良的影响。在此，我司再次郑重声明：</a:t>
            </a:r>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r>
              <a:rPr lang="zh-CN" altLang="en-US" b="1">
                <a:latin typeface="宋体" panose="02010600030101010101" pitchFamily="2" charset="-122"/>
                <a:ea typeface="宋体" panose="02010600030101010101" pitchFamily="2" charset="-122"/>
                <a:cs typeface="宋体" panose="02010600030101010101" pitchFamily="2" charset="-122"/>
              </a:rPr>
              <a:t>1、所有在</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淘宝</a:t>
            </a:r>
            <a:r>
              <a:rPr lang="zh-CN" altLang="en-US" b="1">
                <a:latin typeface="宋体" panose="02010600030101010101" pitchFamily="2" charset="-122"/>
                <a:ea typeface="宋体" panose="02010600030101010101" pitchFamily="2" charset="-122"/>
                <a:cs typeface="宋体" panose="02010600030101010101" pitchFamily="2" charset="-122"/>
              </a:rPr>
              <a:t>等网络交易平台提供</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所谓“知网检测服务”</a:t>
            </a:r>
            <a:r>
              <a:rPr lang="zh-CN" altLang="en-US" b="1">
                <a:latin typeface="宋体" panose="02010600030101010101" pitchFamily="2" charset="-122"/>
                <a:ea typeface="宋体" panose="02010600030101010101" pitchFamily="2" charset="-122"/>
                <a:cs typeface="宋体" panose="02010600030101010101" pitchFamily="2" charset="-122"/>
              </a:rPr>
              <a:t>的行为</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均是违规假冒</a:t>
            </a:r>
            <a:r>
              <a:rPr lang="zh-CN" altLang="en-US" b="1">
                <a:latin typeface="宋体" panose="02010600030101010101" pitchFamily="2" charset="-122"/>
                <a:ea typeface="宋体" panose="02010600030101010101" pitchFamily="2" charset="-122"/>
                <a:cs typeface="宋体" panose="02010600030101010101" pitchFamily="2" charset="-122"/>
              </a:rPr>
              <a:t>行为；</a:t>
            </a:r>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r>
              <a:rPr lang="zh-CN" altLang="en-US" b="1">
                <a:latin typeface="宋体" panose="02010600030101010101" pitchFamily="2" charset="-122"/>
                <a:ea typeface="宋体" panose="02010600030101010101" pitchFamily="2" charset="-122"/>
                <a:cs typeface="宋体" panose="02010600030101010101" pitchFamily="2" charset="-122"/>
              </a:rPr>
              <a:t>2、我司从来没有对</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任何个人和单位</a:t>
            </a:r>
            <a:r>
              <a:rPr lang="zh-CN" altLang="en-US" b="1">
                <a:latin typeface="宋体" panose="02010600030101010101" pitchFamily="2" charset="-122"/>
                <a:ea typeface="宋体" panose="02010600030101010101" pitchFamily="2" charset="-122"/>
                <a:cs typeface="宋体" panose="02010600030101010101" pitchFamily="2" charset="-122"/>
              </a:rPr>
              <a:t>提供所谓的</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自助检测系统</a:t>
            </a:r>
            <a:r>
              <a:rPr lang="zh-CN" altLang="en-US" b="1">
                <a:latin typeface="宋体" panose="02010600030101010101" pitchFamily="2" charset="-122"/>
                <a:ea typeface="宋体" panose="02010600030101010101" pitchFamily="2" charset="-122"/>
                <a:cs typeface="宋体" panose="02010600030101010101" pitchFamily="2" charset="-122"/>
              </a:rPr>
              <a:t>，所有声称</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“与官网对接的自助系统”</a:t>
            </a:r>
            <a:r>
              <a:rPr lang="zh-CN" altLang="en-US" b="1">
                <a:latin typeface="宋体" panose="02010600030101010101" pitchFamily="2" charset="-122"/>
                <a:ea typeface="宋体" panose="02010600030101010101" pitchFamily="2" charset="-122"/>
                <a:cs typeface="宋体" panose="02010600030101010101" pitchFamily="2" charset="-122"/>
              </a:rPr>
              <a:t>均为</a:t>
            </a: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假冒</a:t>
            </a:r>
            <a:r>
              <a:rPr lang="zh-CN" altLang="en-US" b="1">
                <a:latin typeface="宋体" panose="02010600030101010101" pitchFamily="2" charset="-122"/>
                <a:ea typeface="宋体" panose="02010600030101010101" pitchFamily="2" charset="-122"/>
                <a:cs typeface="宋体" panose="02010600030101010101" pitchFamily="2" charset="-122"/>
              </a:rPr>
              <a:t>行为；</a:t>
            </a:r>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r>
              <a:rPr lang="zh-CN" altLang="en-US" b="1">
                <a:latin typeface="宋体" panose="02010600030101010101" pitchFamily="2" charset="-122"/>
                <a:ea typeface="宋体" panose="02010600030101010101" pitchFamily="2" charset="-122"/>
                <a:cs typeface="宋体" panose="02010600030101010101" pitchFamily="2" charset="-122"/>
              </a:rPr>
              <a:t>    近期，我们也发现，在网络交易平台上出现了冒用我司检测系统名义提供服务的行为，我们将依法追究相关责任。</a:t>
            </a:r>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r>
              <a:rPr lang="zh-CN" altLang="en-US" b="1">
                <a:latin typeface="宋体" panose="02010600030101010101" pitchFamily="2" charset="-122"/>
                <a:ea typeface="宋体" panose="02010600030101010101" pitchFamily="2" charset="-122"/>
                <a:cs typeface="宋体" panose="02010600030101010101" pitchFamily="2" charset="-122"/>
              </a:rPr>
              <a:t>    欢迎社会各界人士监督举报！</a:t>
            </a:r>
            <a:endParaRPr lang="zh-CN" altLang="en-US" b="1">
              <a:latin typeface="宋体" panose="02010600030101010101" pitchFamily="2" charset="-122"/>
              <a:ea typeface="宋体" panose="02010600030101010101" pitchFamily="2" charset="-122"/>
              <a:cs typeface="宋体" panose="02010600030101010101" pitchFamily="2" charset="-122"/>
            </a:endParaRPr>
          </a:p>
          <a:p>
            <a:endParaRPr lang="zh-CN" altLang="en-US" b="1">
              <a:latin typeface="宋体" panose="02010600030101010101" pitchFamily="2" charset="-122"/>
              <a:ea typeface="宋体" panose="02010600030101010101" pitchFamily="2" charset="-122"/>
              <a:cs typeface="宋体" panose="02010600030101010101" pitchFamily="2" charset="-122"/>
            </a:endParaRPr>
          </a:p>
          <a:p>
            <a:pPr algn="r"/>
            <a:r>
              <a:rPr lang="zh-CN" altLang="en-US" b="1">
                <a:latin typeface="宋体" panose="02010600030101010101" pitchFamily="2" charset="-122"/>
                <a:ea typeface="宋体" panose="02010600030101010101" pitchFamily="2" charset="-122"/>
                <a:cs typeface="宋体" panose="02010600030101010101" pitchFamily="2" charset="-122"/>
              </a:rPr>
              <a:t>中国知网</a:t>
            </a:r>
            <a:endParaRPr lang="zh-CN" altLang="en-US" b="1">
              <a:latin typeface="宋体" panose="02010600030101010101" pitchFamily="2" charset="-122"/>
              <a:ea typeface="宋体" panose="02010600030101010101" pitchFamily="2" charset="-122"/>
              <a:cs typeface="宋体" panose="02010600030101010101" pitchFamily="2" charset="-122"/>
            </a:endParaRPr>
          </a:p>
          <a:p>
            <a:pPr algn="r"/>
            <a:r>
              <a:rPr lang="zh-CN" altLang="en-US" b="1">
                <a:latin typeface="宋体" panose="02010600030101010101" pitchFamily="2" charset="-122"/>
                <a:ea typeface="宋体" panose="02010600030101010101" pitchFamily="2" charset="-122"/>
                <a:cs typeface="宋体" panose="02010600030101010101" pitchFamily="2" charset="-122"/>
              </a:rPr>
              <a:t>2012-9-29</a:t>
            </a:r>
            <a:endParaRPr lang="zh-CN" altLang="en-US" b="1">
              <a:latin typeface="宋体" panose="02010600030101010101" pitchFamily="2" charset="-122"/>
              <a:ea typeface="宋体" panose="02010600030101010101" pitchFamily="2" charset="-122"/>
              <a:cs typeface="宋体" panose="02010600030101010101" pitchFamily="2" charset="-122"/>
            </a:endParaRPr>
          </a:p>
        </p:txBody>
      </p:sp>
      <p:pic>
        <p:nvPicPr>
          <p:cNvPr id="12" name="图片 11"/>
          <p:cNvPicPr>
            <a:picLocks noChangeAspect="1"/>
          </p:cNvPicPr>
          <p:nvPr/>
        </p:nvPicPr>
        <p:blipFill>
          <a:blip r:embed="rId1"/>
          <a:stretch>
            <a:fillRect/>
          </a:stretch>
        </p:blipFill>
        <p:spPr>
          <a:xfrm>
            <a:off x="269240" y="1652270"/>
            <a:ext cx="2861945"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9" name="文本框 8"/>
          <p:cNvSpPr txBox="1"/>
          <p:nvPr/>
        </p:nvSpPr>
        <p:spPr>
          <a:xfrm>
            <a:off x="394970" y="295910"/>
            <a:ext cx="10065385" cy="2061210"/>
          </a:xfrm>
          <a:prstGeom prst="rect">
            <a:avLst/>
          </a:prstGeom>
          <a:noFill/>
        </p:spPr>
        <p:txBody>
          <a:bodyPr wrap="square" rtlCol="0" anchor="t">
            <a:spAutoFit/>
          </a:bodyPr>
          <a:p>
            <a:r>
              <a:rPr lang="zh-CN" altLang="en-US" sz="3200" b="1">
                <a:solidFill>
                  <a:schemeClr val="tx1"/>
                </a:solidFill>
                <a:latin typeface="华文中宋" panose="02010600040101010101" charset="-122"/>
                <a:ea typeface="华文中宋" panose="02010600040101010101" charset="-122"/>
                <a:cs typeface="华文中宋" panose="02010600040101010101" charset="-122"/>
              </a:rPr>
              <a:t>学术不端检测【检测对象】</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grpSp>
        <p:nvGrpSpPr>
          <p:cNvPr id="14" name="组合 13"/>
          <p:cNvGrpSpPr/>
          <p:nvPr/>
        </p:nvGrpSpPr>
        <p:grpSpPr>
          <a:xfrm>
            <a:off x="301625" y="1207770"/>
            <a:ext cx="11586210" cy="4442460"/>
            <a:chOff x="475" y="1902"/>
            <a:chExt cx="18246" cy="6996"/>
          </a:xfrm>
        </p:grpSpPr>
        <p:grpSp>
          <p:nvGrpSpPr>
            <p:cNvPr id="7" name="组合 6"/>
            <p:cNvGrpSpPr/>
            <p:nvPr/>
          </p:nvGrpSpPr>
          <p:grpSpPr>
            <a:xfrm>
              <a:off x="475" y="1902"/>
              <a:ext cx="18246" cy="6996"/>
              <a:chOff x="475" y="1902"/>
              <a:chExt cx="18246" cy="6996"/>
            </a:xfrm>
          </p:grpSpPr>
          <p:pic>
            <p:nvPicPr>
              <p:cNvPr id="3" name="图片 2"/>
              <p:cNvPicPr>
                <a:picLocks noChangeAspect="1"/>
              </p:cNvPicPr>
              <p:nvPr/>
            </p:nvPicPr>
            <p:blipFill>
              <a:blip r:embed="rId1"/>
              <a:stretch>
                <a:fillRect/>
              </a:stretch>
            </p:blipFill>
            <p:spPr>
              <a:xfrm>
                <a:off x="475" y="1902"/>
                <a:ext cx="18246" cy="6997"/>
              </a:xfrm>
              <a:prstGeom prst="rect">
                <a:avLst/>
              </a:prstGeom>
            </p:spPr>
          </p:pic>
          <p:sp>
            <p:nvSpPr>
              <p:cNvPr id="4" name="矩形 3"/>
              <p:cNvSpPr/>
              <p:nvPr/>
            </p:nvSpPr>
            <p:spPr>
              <a:xfrm>
                <a:off x="640" y="7668"/>
                <a:ext cx="18030" cy="11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50" name=" 2050"/>
            <p:cNvSpPr/>
            <p:nvPr/>
          </p:nvSpPr>
          <p:spPr bwMode="auto">
            <a:xfrm>
              <a:off x="6793" y="7878"/>
              <a:ext cx="878" cy="714"/>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00B050"/>
            </a:solidFill>
            <a:ln w="12700">
              <a:solidFill>
                <a:srgbClr val="00B050"/>
              </a:solid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2" name=" 2050"/>
            <p:cNvSpPr/>
            <p:nvPr/>
          </p:nvSpPr>
          <p:spPr bwMode="auto">
            <a:xfrm>
              <a:off x="7933" y="7878"/>
              <a:ext cx="911" cy="714"/>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00B050"/>
            </a:solidFill>
            <a:ln w="12700">
              <a:solidFill>
                <a:srgbClr val="00B050"/>
              </a:solid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3" name=" 2050"/>
            <p:cNvSpPr/>
            <p:nvPr/>
          </p:nvSpPr>
          <p:spPr bwMode="auto">
            <a:xfrm>
              <a:off x="9772" y="7878"/>
              <a:ext cx="970" cy="714"/>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00B050"/>
            </a:solidFill>
            <a:ln w="12700">
              <a:solidFill>
                <a:srgbClr val="00B050"/>
              </a:solid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35" name=" 135"/>
            <p:cNvSpPr/>
            <p:nvPr/>
          </p:nvSpPr>
          <p:spPr>
            <a:xfrm>
              <a:off x="11526" y="8235"/>
              <a:ext cx="2948" cy="358"/>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9" name="文本框 8"/>
          <p:cNvSpPr txBox="1"/>
          <p:nvPr/>
        </p:nvSpPr>
        <p:spPr>
          <a:xfrm>
            <a:off x="250190" y="113030"/>
            <a:ext cx="10065385" cy="2061210"/>
          </a:xfrm>
          <a:prstGeom prst="rect">
            <a:avLst/>
          </a:prstGeom>
          <a:noFill/>
        </p:spPr>
        <p:txBody>
          <a:bodyPr wrap="square" rtlCol="0" anchor="t">
            <a:spAutoFit/>
          </a:bodyPr>
          <a:p>
            <a:r>
              <a:rPr lang="zh-CN" altLang="en-US" sz="3200" b="1">
                <a:solidFill>
                  <a:schemeClr val="tx1"/>
                </a:solidFill>
                <a:latin typeface="华文中宋" panose="02010600040101010101" charset="-122"/>
                <a:ea typeface="华文中宋" panose="02010600040101010101" charset="-122"/>
                <a:cs typeface="华文中宋" panose="02010600040101010101" charset="-122"/>
              </a:rPr>
              <a:t>学术不端检测【系统设置】</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pic>
        <p:nvPicPr>
          <p:cNvPr id="5" name="图片 4"/>
          <p:cNvPicPr>
            <a:picLocks noChangeAspect="1"/>
          </p:cNvPicPr>
          <p:nvPr/>
        </p:nvPicPr>
        <p:blipFill>
          <a:blip r:embed="rId1"/>
          <a:srcRect l="17836" t="741" r="14556" b="2974"/>
          <a:stretch>
            <a:fillRect/>
          </a:stretch>
        </p:blipFill>
        <p:spPr>
          <a:xfrm>
            <a:off x="2202815" y="678180"/>
            <a:ext cx="8077835" cy="6181090"/>
          </a:xfrm>
          <a:prstGeom prst="rect">
            <a:avLst/>
          </a:prstGeom>
        </p:spPr>
      </p:pic>
      <p:sp>
        <p:nvSpPr>
          <p:cNvPr id="2" name="矩形 1"/>
          <p:cNvSpPr/>
          <p:nvPr/>
        </p:nvSpPr>
        <p:spPr>
          <a:xfrm>
            <a:off x="4295140" y="2636520"/>
            <a:ext cx="4248150" cy="3082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9" name="文本框 8"/>
          <p:cNvSpPr txBox="1"/>
          <p:nvPr/>
        </p:nvSpPr>
        <p:spPr>
          <a:xfrm>
            <a:off x="394970" y="295910"/>
            <a:ext cx="10065385" cy="2061210"/>
          </a:xfrm>
          <a:prstGeom prst="rect">
            <a:avLst/>
          </a:prstGeom>
          <a:noFill/>
        </p:spPr>
        <p:txBody>
          <a:bodyPr wrap="square" rtlCol="0" anchor="t">
            <a:spAutoFit/>
          </a:bodyPr>
          <a:p>
            <a:r>
              <a:rPr lang="zh-CN" altLang="en-US" sz="3200" b="1">
                <a:solidFill>
                  <a:schemeClr val="tx1"/>
                </a:solidFill>
                <a:latin typeface="华文中宋" panose="02010600040101010101" charset="-122"/>
                <a:ea typeface="华文中宋" panose="02010600040101010101" charset="-122"/>
                <a:cs typeface="华文中宋" panose="02010600040101010101" charset="-122"/>
              </a:rPr>
              <a:t>学术不端检测【检测结果的认定与处理】</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pic>
        <p:nvPicPr>
          <p:cNvPr id="3" name="图片 2"/>
          <p:cNvPicPr>
            <a:picLocks noChangeAspect="1"/>
          </p:cNvPicPr>
          <p:nvPr/>
        </p:nvPicPr>
        <p:blipFill>
          <a:blip r:embed="rId1"/>
          <a:srcRect t="885"/>
          <a:stretch>
            <a:fillRect/>
          </a:stretch>
        </p:blipFill>
        <p:spPr>
          <a:xfrm>
            <a:off x="15240" y="1513840"/>
            <a:ext cx="12171680" cy="3799205"/>
          </a:xfrm>
          <a:prstGeom prst="rect">
            <a:avLst/>
          </a:prstGeom>
        </p:spPr>
      </p:pic>
      <p:sp>
        <p:nvSpPr>
          <p:cNvPr id="4" name="文本框 3"/>
          <p:cNvSpPr txBox="1"/>
          <p:nvPr/>
        </p:nvSpPr>
        <p:spPr>
          <a:xfrm>
            <a:off x="1842770" y="5680710"/>
            <a:ext cx="7877810" cy="521970"/>
          </a:xfrm>
          <a:prstGeom prst="rect">
            <a:avLst/>
          </a:prstGeom>
          <a:noFill/>
        </p:spPr>
        <p:txBody>
          <a:bodyPr wrap="square" rtlCol="0" anchor="t">
            <a:spAutoFit/>
          </a:bodyPr>
          <a:p>
            <a:r>
              <a:rPr lang="zh-CN" altLang="en-US" sz="2800" b="1">
                <a:latin typeface="Times New Roman" panose="02020603050405020304" charset="0"/>
                <a:cs typeface="Times New Roman" panose="02020603050405020304" charset="0"/>
              </a:rPr>
              <a:t>http://yjsy.xpu.edu.cn/info/1045/2584.htm</a:t>
            </a:r>
            <a:endParaRPr lang="zh-CN" altLang="en-US" sz="2800" b="1">
              <a:latin typeface="Times New Roman" panose="02020603050405020304" charset="0"/>
              <a:cs typeface="Times New Roman" panose="02020603050405020304" charset="0"/>
            </a:endParaRPr>
          </a:p>
        </p:txBody>
      </p:sp>
      <p:sp>
        <p:nvSpPr>
          <p:cNvPr id="2" name="矩形 1"/>
          <p:cNvSpPr/>
          <p:nvPr/>
        </p:nvSpPr>
        <p:spPr>
          <a:xfrm>
            <a:off x="550545" y="4797425"/>
            <a:ext cx="10224770" cy="43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94970" y="295910"/>
            <a:ext cx="10065385" cy="2061210"/>
          </a:xfrm>
          <a:prstGeom prst="rect">
            <a:avLst/>
          </a:prstGeom>
          <a:noFill/>
        </p:spPr>
        <p:txBody>
          <a:bodyPr wrap="square" rtlCol="0" anchor="t">
            <a:spAutoFit/>
          </a:bodyPr>
          <a:p>
            <a:r>
              <a:rPr lang="zh-CN" altLang="en-US" sz="3200" b="1">
                <a:solidFill>
                  <a:schemeClr val="tx1"/>
                </a:solidFill>
                <a:latin typeface="华文中宋" panose="02010600040101010101" charset="-122"/>
                <a:ea typeface="华文中宋" panose="02010600040101010101" charset="-122"/>
                <a:cs typeface="华文中宋" panose="02010600040101010101" charset="-122"/>
              </a:rPr>
              <a:t>学术不端检测【不要存在侥幸心理】</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pic>
        <p:nvPicPr>
          <p:cNvPr id="2" name="图片 1" descr="timg"/>
          <p:cNvPicPr>
            <a:picLocks noChangeAspect="1"/>
          </p:cNvPicPr>
          <p:nvPr/>
        </p:nvPicPr>
        <p:blipFill>
          <a:blip r:embed="rId1"/>
          <a:srcRect b="4494"/>
          <a:stretch>
            <a:fillRect/>
          </a:stretch>
        </p:blipFill>
        <p:spPr>
          <a:xfrm>
            <a:off x="6461760" y="1035050"/>
            <a:ext cx="5574030" cy="5316855"/>
          </a:xfrm>
          <a:prstGeom prst="rect">
            <a:avLst/>
          </a:prstGeom>
        </p:spPr>
      </p:pic>
      <p:sp>
        <p:nvSpPr>
          <p:cNvPr id="4" name="文本框 3"/>
          <p:cNvSpPr txBox="1"/>
          <p:nvPr/>
        </p:nvSpPr>
        <p:spPr>
          <a:xfrm>
            <a:off x="193040" y="5632450"/>
            <a:ext cx="6268720" cy="1106805"/>
          </a:xfrm>
          <a:prstGeom prst="rect">
            <a:avLst/>
          </a:prstGeom>
          <a:noFill/>
        </p:spPr>
        <p:txBody>
          <a:bodyPr wrap="square" rtlCol="0" anchor="t">
            <a:spAutoFit/>
          </a:bodyPr>
          <a:p>
            <a:pPr algn="just"/>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《学位论文作假行为处理办法》</a:t>
            </a:r>
            <a:r>
              <a:rPr lang="zh-CN" altLang="en-US" b="1">
                <a:solidFill>
                  <a:schemeClr val="tx1"/>
                </a:solidFill>
                <a:latin typeface="宋体" panose="02010600030101010101" pitchFamily="2" charset="-122"/>
                <a:ea typeface="宋体" panose="02010600030101010101" pitchFamily="2" charset="-122"/>
                <a:cs typeface="宋体" panose="02010600030101010101" pitchFamily="2" charset="-122"/>
              </a:rPr>
              <a:t>已经2012年6月12日第22次部长办公会议审议通过，并经国务院学位委员会同意，现予发布，自</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2013年1月1日</a:t>
            </a:r>
            <a:r>
              <a:rPr lang="zh-CN" altLang="en-US" b="1">
                <a:solidFill>
                  <a:schemeClr val="tx1"/>
                </a:solidFill>
                <a:latin typeface="宋体" panose="02010600030101010101" pitchFamily="2" charset="-122"/>
                <a:ea typeface="宋体" panose="02010600030101010101" pitchFamily="2" charset="-122"/>
                <a:cs typeface="宋体" panose="02010600030101010101" pitchFamily="2" charset="-122"/>
              </a:rPr>
              <a:t>起施行。</a:t>
            </a:r>
            <a:endParaRPr lang="zh-CN" altLang="en-US"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394970" y="1506855"/>
            <a:ext cx="4390390" cy="3576955"/>
          </a:xfrm>
          <a:prstGeom prst="rect">
            <a:avLst/>
          </a:prstGeom>
          <a:noFill/>
        </p:spPr>
        <p:txBody>
          <a:bodyPr wrap="square" rtlCol="0" anchor="t">
            <a:spAutoFit/>
          </a:bodyPr>
          <a:p>
            <a:pPr>
              <a:lnSpc>
                <a:spcPct val="90000"/>
              </a:lnSpc>
            </a:pPr>
            <a:r>
              <a:rPr lang="zh-CN" altLang="en-US" sz="2800" b="1" dirty="0">
                <a:latin typeface="宋体" panose="02010600030101010101" pitchFamily="2" charset="-122"/>
                <a:ea typeface="宋体" panose="02010600030101010101" pitchFamily="2" charset="-122"/>
                <a:sym typeface="+mn-ea"/>
              </a:rPr>
              <a:t>代写论文？</a:t>
            </a:r>
            <a:endParaRPr lang="zh-CN" altLang="en-US" sz="2800" b="1" dirty="0">
              <a:latin typeface="宋体" panose="02010600030101010101" pitchFamily="2" charset="-122"/>
              <a:ea typeface="宋体" panose="02010600030101010101" pitchFamily="2" charset="-122"/>
            </a:endParaRPr>
          </a:p>
          <a:p>
            <a:pPr>
              <a:lnSpc>
                <a:spcPct val="90000"/>
              </a:lnSpc>
            </a:pPr>
            <a:endParaRPr lang="zh-CN" altLang="en-US" sz="2800" b="1" dirty="0">
              <a:latin typeface="宋体" panose="02010600030101010101" pitchFamily="2" charset="-122"/>
              <a:ea typeface="宋体" panose="02010600030101010101" pitchFamily="2" charset="-122"/>
            </a:endParaRPr>
          </a:p>
          <a:p>
            <a:pPr>
              <a:lnSpc>
                <a:spcPct val="90000"/>
              </a:lnSpc>
            </a:pPr>
            <a:r>
              <a:rPr lang="zh-CN" altLang="en-US" sz="2800" b="1" dirty="0">
                <a:latin typeface="宋体" panose="02010600030101010101" pitchFamily="2" charset="-122"/>
                <a:ea typeface="宋体" panose="02010600030101010101" pitchFamily="2" charset="-122"/>
                <a:sym typeface="+mn-ea"/>
              </a:rPr>
              <a:t>篡改报告？</a:t>
            </a:r>
            <a:endParaRPr lang="zh-CN" altLang="en-US" sz="2800" b="1" dirty="0">
              <a:latin typeface="宋体" panose="02010600030101010101" pitchFamily="2" charset="-122"/>
              <a:ea typeface="宋体" panose="02010600030101010101" pitchFamily="2" charset="-122"/>
            </a:endParaRPr>
          </a:p>
          <a:p>
            <a:pPr>
              <a:lnSpc>
                <a:spcPct val="90000"/>
              </a:lnSpc>
            </a:pPr>
            <a:endParaRPr lang="zh-CN" altLang="en-US" sz="2800" b="1" dirty="0">
              <a:latin typeface="宋体" panose="02010600030101010101" pitchFamily="2" charset="-122"/>
              <a:ea typeface="宋体" panose="02010600030101010101" pitchFamily="2" charset="-122"/>
            </a:endParaRPr>
          </a:p>
          <a:p>
            <a:pPr>
              <a:lnSpc>
                <a:spcPct val="90000"/>
              </a:lnSpc>
            </a:pPr>
            <a:r>
              <a:rPr lang="zh-CN" altLang="en-US" sz="2800" b="1" dirty="0">
                <a:latin typeface="宋体" panose="02010600030101010101" pitchFamily="2" charset="-122"/>
                <a:ea typeface="宋体" panose="02010600030101010101" pitchFamily="2" charset="-122"/>
                <a:sym typeface="+mn-ea"/>
              </a:rPr>
              <a:t>抄书？</a:t>
            </a:r>
            <a:endParaRPr lang="zh-CN" altLang="en-US" sz="2800" b="1" dirty="0">
              <a:latin typeface="宋体" panose="02010600030101010101" pitchFamily="2" charset="-122"/>
              <a:ea typeface="宋体" panose="02010600030101010101" pitchFamily="2" charset="-122"/>
            </a:endParaRPr>
          </a:p>
          <a:p>
            <a:pPr>
              <a:lnSpc>
                <a:spcPct val="90000"/>
              </a:lnSpc>
            </a:pPr>
            <a:endParaRPr lang="zh-CN" altLang="en-US" sz="2800" b="1" dirty="0">
              <a:latin typeface="宋体" panose="02010600030101010101" pitchFamily="2" charset="-122"/>
              <a:ea typeface="宋体" panose="02010600030101010101" pitchFamily="2" charset="-122"/>
            </a:endParaRPr>
          </a:p>
          <a:p>
            <a:pPr>
              <a:lnSpc>
                <a:spcPct val="90000"/>
              </a:lnSpc>
            </a:pPr>
            <a:r>
              <a:rPr lang="zh-CN" altLang="en-US" sz="2800" b="1" dirty="0">
                <a:latin typeface="宋体" panose="02010600030101010101" pitchFamily="2" charset="-122"/>
                <a:ea typeface="宋体" panose="02010600030101010101" pitchFamily="2" charset="-122"/>
                <a:sym typeface="+mn-ea"/>
              </a:rPr>
              <a:t>翻译外文？</a:t>
            </a:r>
            <a:endParaRPr lang="zh-CN" altLang="en-US" sz="2800" b="1" dirty="0">
              <a:latin typeface="宋体" panose="02010600030101010101" pitchFamily="2" charset="-122"/>
              <a:ea typeface="宋体" panose="02010600030101010101" pitchFamily="2" charset="-122"/>
            </a:endParaRPr>
          </a:p>
          <a:p>
            <a:pPr>
              <a:lnSpc>
                <a:spcPct val="90000"/>
              </a:lnSpc>
            </a:pPr>
            <a:endParaRPr lang="zh-CN" altLang="en-US" sz="2800" b="1" dirty="0">
              <a:latin typeface="宋体" panose="02010600030101010101" pitchFamily="2" charset="-122"/>
              <a:ea typeface="宋体" panose="02010600030101010101" pitchFamily="2" charset="-122"/>
            </a:endParaRPr>
          </a:p>
          <a:p>
            <a:pPr>
              <a:lnSpc>
                <a:spcPct val="90000"/>
              </a:lnSpc>
            </a:pPr>
            <a:r>
              <a:rPr lang="zh-CN" altLang="en-US" sz="2800" b="1" dirty="0">
                <a:latin typeface="宋体" panose="02010600030101010101" pitchFamily="2" charset="-122"/>
                <a:ea typeface="宋体" panose="02010600030101010101" pitchFamily="2" charset="-122"/>
                <a:sym typeface="+mn-ea"/>
              </a:rPr>
              <a:t>修改格式？</a:t>
            </a:r>
            <a:endParaRPr lang="zh-CN" altLang="en-US" sz="2800" b="1">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94970" y="295910"/>
            <a:ext cx="10065385" cy="2061210"/>
          </a:xfrm>
          <a:prstGeom prst="rect">
            <a:avLst/>
          </a:prstGeom>
          <a:noFill/>
        </p:spPr>
        <p:txBody>
          <a:bodyPr wrap="square" rtlCol="0" anchor="t">
            <a:spAutoFit/>
          </a:bodyPr>
          <a:p>
            <a:r>
              <a:rPr lang="zh-CN" altLang="en-US" sz="3200" b="1">
                <a:solidFill>
                  <a:schemeClr val="tx1"/>
                </a:solidFill>
                <a:latin typeface="华文中宋" panose="02010600040101010101" charset="-122"/>
                <a:ea typeface="华文中宋" panose="02010600040101010101" charset="-122"/>
                <a:cs typeface="华文中宋" panose="02010600040101010101" charset="-122"/>
              </a:rPr>
              <a:t>小</a:t>
            </a:r>
            <a:r>
              <a:rPr lang="en-US" altLang="zh-CN" sz="3200" b="1">
                <a:solidFill>
                  <a:schemeClr val="tx1"/>
                </a:solidFill>
                <a:latin typeface="华文中宋" panose="02010600040101010101" charset="-122"/>
                <a:ea typeface="华文中宋" panose="02010600040101010101" charset="-122"/>
                <a:cs typeface="华文中宋" panose="02010600040101010101" charset="-122"/>
              </a:rPr>
              <a:t>Tip</a:t>
            </a:r>
            <a:r>
              <a:rPr lang="zh-CN" altLang="en-US" sz="3200" b="1">
                <a:solidFill>
                  <a:schemeClr val="tx1"/>
                </a:solidFill>
                <a:latin typeface="华文中宋" panose="02010600040101010101" charset="-122"/>
                <a:ea typeface="华文中宋" panose="02010600040101010101" charset="-122"/>
                <a:cs typeface="华文中宋" panose="02010600040101010101" charset="-122"/>
              </a:rPr>
              <a:t>：【避免剽窃】</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nvSpPr>
        <p:spPr>
          <a:xfrm>
            <a:off x="452755" y="967105"/>
            <a:ext cx="10556875" cy="5513070"/>
          </a:xfrm>
          <a:prstGeom prst="rect">
            <a:avLst/>
          </a:prstGeom>
          <a:noFill/>
        </p:spPr>
        <p:txBody>
          <a:bodyPr wrap="square" rtlCol="0" anchor="t">
            <a:spAutoFit/>
          </a:bodyPr>
          <a:p>
            <a:pPr>
              <a:lnSpc>
                <a:spcPct val="90000"/>
              </a:lnSpc>
              <a:buNone/>
            </a:pPr>
            <a:r>
              <a:rPr lang="zh-CN" altLang="en-US" sz="2800" dirty="0">
                <a:solidFill>
                  <a:schemeClr val="bg2"/>
                </a:solidFill>
                <a:sym typeface="+mn-ea"/>
              </a:rPr>
              <a:t> </a:t>
            </a:r>
            <a:r>
              <a:rPr lang="zh-CN" altLang="en-US" sz="2800" b="1" dirty="0">
                <a:solidFill>
                  <a:srgbClr val="993300"/>
                </a:solidFill>
                <a:sym typeface="+mn-ea"/>
              </a:rPr>
              <a:t>独立创作，避免从文献到文献</a:t>
            </a:r>
            <a:endParaRPr lang="zh-CN" altLang="en-US" sz="2800" b="1" dirty="0">
              <a:solidFill>
                <a:srgbClr val="993300"/>
              </a:solidFill>
              <a:sym typeface="+mn-ea"/>
            </a:endParaRPr>
          </a:p>
          <a:p>
            <a:pPr>
              <a:lnSpc>
                <a:spcPct val="90000"/>
              </a:lnSpc>
              <a:buNone/>
            </a:pPr>
            <a:endParaRPr lang="zh-CN" altLang="en-US" sz="2800" b="1" dirty="0">
              <a:solidFill>
                <a:srgbClr val="993300"/>
              </a:solidFill>
            </a:endParaRPr>
          </a:p>
          <a:p>
            <a:pPr algn="l">
              <a:lnSpc>
                <a:spcPct val="90000"/>
              </a:lnSpc>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sym typeface="+mn-ea"/>
              </a:rPr>
              <a:t>核心原则：“</a:t>
            </a:r>
            <a:r>
              <a:rPr lang="zh-CN" altLang="en-US" sz="2800" b="1" dirty="0">
                <a:solidFill>
                  <a:srgbClr val="FF0000"/>
                </a:solidFill>
                <a:latin typeface="宋体" panose="02010600030101010101" pitchFamily="2" charset="-122"/>
                <a:ea typeface="宋体" panose="02010600030101010101" pitchFamily="2" charset="-122"/>
                <a:sym typeface="+mn-ea"/>
              </a:rPr>
              <a:t>尊重作者，标明出处</a:t>
            </a:r>
            <a:r>
              <a:rPr lang="zh-CN" altLang="en-US" sz="2800" b="1" dirty="0">
                <a:latin typeface="宋体" panose="02010600030101010101" pitchFamily="2" charset="-122"/>
                <a:ea typeface="宋体" panose="02010600030101010101" pitchFamily="2" charset="-122"/>
                <a:sym typeface="+mn-ea"/>
              </a:rPr>
              <a:t>”；</a:t>
            </a:r>
            <a:endParaRPr lang="zh-CN" altLang="en-US" sz="2800" b="1" dirty="0">
              <a:latin typeface="宋体" panose="02010600030101010101" pitchFamily="2" charset="-122"/>
              <a:ea typeface="宋体" panose="02010600030101010101" pitchFamily="2" charset="-122"/>
              <a:sym typeface="+mn-ea"/>
            </a:endParaRPr>
          </a:p>
          <a:p>
            <a:pPr algn="l">
              <a:lnSpc>
                <a:spcPct val="90000"/>
              </a:lnSpc>
              <a:buFont typeface="Wingdings" panose="05000000000000000000" pitchFamily="2" charset="2"/>
              <a:buChar char="Ø"/>
            </a:pPr>
            <a:endParaRPr lang="zh-CN" altLang="en-US" sz="2800" b="1" dirty="0">
              <a:latin typeface="宋体" panose="02010600030101010101" pitchFamily="2" charset="-122"/>
              <a:ea typeface="宋体" panose="02010600030101010101" pitchFamily="2" charset="-122"/>
            </a:endParaRPr>
          </a:p>
          <a:p>
            <a:pPr algn="l">
              <a:lnSpc>
                <a:spcPct val="90000"/>
              </a:lnSpc>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sym typeface="+mn-ea"/>
              </a:rPr>
              <a:t>在开始查找资料以前记录下自己的观点和思路，然后用他人的成果支持或者反驳这些论点；</a:t>
            </a:r>
            <a:endParaRPr lang="zh-CN" altLang="en-US" sz="2800" b="1" dirty="0">
              <a:latin typeface="宋体" panose="02010600030101010101" pitchFamily="2" charset="-122"/>
              <a:ea typeface="宋体" panose="02010600030101010101" pitchFamily="2" charset="-122"/>
              <a:sym typeface="+mn-ea"/>
            </a:endParaRPr>
          </a:p>
          <a:p>
            <a:pPr algn="l">
              <a:lnSpc>
                <a:spcPct val="90000"/>
              </a:lnSpc>
              <a:buFont typeface="Wingdings" panose="05000000000000000000" pitchFamily="2" charset="2"/>
              <a:buChar char="Ø"/>
            </a:pPr>
            <a:endParaRPr lang="zh-CN" altLang="en-US" sz="2800" b="1" dirty="0">
              <a:latin typeface="宋体" panose="02010600030101010101" pitchFamily="2" charset="-122"/>
              <a:ea typeface="宋体" panose="02010600030101010101" pitchFamily="2" charset="-122"/>
            </a:endParaRPr>
          </a:p>
          <a:p>
            <a:pPr algn="l">
              <a:lnSpc>
                <a:spcPct val="90000"/>
              </a:lnSpc>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sym typeface="+mn-ea"/>
              </a:rPr>
              <a:t>做笔记的时候，记录作者和资料来源的细节；</a:t>
            </a:r>
            <a:endParaRPr lang="zh-CN" altLang="en-US" sz="2800" b="1" dirty="0">
              <a:latin typeface="宋体" panose="02010600030101010101" pitchFamily="2" charset="-122"/>
              <a:ea typeface="宋体" panose="02010600030101010101" pitchFamily="2" charset="-122"/>
              <a:sym typeface="+mn-ea"/>
            </a:endParaRPr>
          </a:p>
          <a:p>
            <a:pPr algn="l">
              <a:lnSpc>
                <a:spcPct val="90000"/>
              </a:lnSpc>
              <a:buFont typeface="Wingdings" panose="05000000000000000000" pitchFamily="2" charset="2"/>
              <a:buChar char="Ø"/>
            </a:pPr>
            <a:endParaRPr lang="zh-CN" altLang="en-US" sz="2800" b="1" dirty="0">
              <a:latin typeface="宋体" panose="02010600030101010101" pitchFamily="2" charset="-122"/>
              <a:ea typeface="宋体" panose="02010600030101010101" pitchFamily="2" charset="-122"/>
            </a:endParaRPr>
          </a:p>
          <a:p>
            <a:pPr algn="l">
              <a:lnSpc>
                <a:spcPct val="90000"/>
              </a:lnSpc>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sym typeface="+mn-ea"/>
              </a:rPr>
              <a:t>用其他颜色标注自己的观点或解释；</a:t>
            </a:r>
            <a:endParaRPr lang="zh-CN" altLang="en-US" sz="2800" b="1" dirty="0">
              <a:latin typeface="宋体" panose="02010600030101010101" pitchFamily="2" charset="-122"/>
              <a:ea typeface="宋体" panose="02010600030101010101" pitchFamily="2" charset="-122"/>
              <a:sym typeface="+mn-ea"/>
            </a:endParaRPr>
          </a:p>
          <a:p>
            <a:pPr algn="l">
              <a:lnSpc>
                <a:spcPct val="90000"/>
              </a:lnSpc>
              <a:buFont typeface="Wingdings" panose="05000000000000000000" pitchFamily="2" charset="2"/>
              <a:buChar char="Ø"/>
            </a:pPr>
            <a:endParaRPr lang="zh-CN" altLang="en-US" sz="2800" b="1" dirty="0">
              <a:latin typeface="宋体" panose="02010600030101010101" pitchFamily="2" charset="-122"/>
              <a:ea typeface="宋体" panose="02010600030101010101" pitchFamily="2" charset="-122"/>
            </a:endParaRPr>
          </a:p>
          <a:p>
            <a:pPr algn="l">
              <a:lnSpc>
                <a:spcPct val="90000"/>
              </a:lnSpc>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sym typeface="+mn-ea"/>
              </a:rPr>
              <a:t>有选择地引用，不要引用过多；</a:t>
            </a:r>
            <a:endParaRPr lang="zh-CN" altLang="en-US" sz="2800" b="1" dirty="0">
              <a:latin typeface="宋体" panose="02010600030101010101" pitchFamily="2" charset="-122"/>
              <a:ea typeface="宋体" panose="02010600030101010101" pitchFamily="2" charset="-122"/>
              <a:sym typeface="+mn-ea"/>
            </a:endParaRPr>
          </a:p>
          <a:p>
            <a:pPr algn="l">
              <a:lnSpc>
                <a:spcPct val="90000"/>
              </a:lnSpc>
              <a:buFont typeface="Wingdings" panose="05000000000000000000" pitchFamily="2" charset="2"/>
              <a:buChar char="Ø"/>
            </a:pPr>
            <a:endParaRPr lang="zh-CN" altLang="en-US" sz="2800" b="1" dirty="0">
              <a:latin typeface="宋体" panose="02010600030101010101" pitchFamily="2" charset="-122"/>
              <a:ea typeface="宋体" panose="02010600030101010101" pitchFamily="2" charset="-122"/>
              <a:sym typeface="+mn-ea"/>
            </a:endParaRPr>
          </a:p>
          <a:p>
            <a:pPr algn="l">
              <a:lnSpc>
                <a:spcPct val="90000"/>
              </a:lnSpc>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sym typeface="+mn-ea"/>
              </a:rPr>
              <a:t>复印和下载资料时，注意将文献来源信息补充完整。</a:t>
            </a:r>
            <a:endParaRPr lang="zh-CN" altLang="en-US" sz="2800" b="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72745" y="483870"/>
            <a:ext cx="11478260" cy="5625465"/>
          </a:xfrm>
          <a:prstGeom prst="rect">
            <a:avLst/>
          </a:prstGeom>
        </p:spPr>
      </p:pic>
      <p:sp>
        <p:nvSpPr>
          <p:cNvPr id="3" name="矩形 2"/>
          <p:cNvSpPr/>
          <p:nvPr/>
        </p:nvSpPr>
        <p:spPr>
          <a:xfrm>
            <a:off x="5518785" y="4364990"/>
            <a:ext cx="1152525" cy="2882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2"/>
          <a:stretch>
            <a:fillRect/>
          </a:stretch>
        </p:blipFill>
        <p:spPr>
          <a:xfrm>
            <a:off x="3164840" y="-14605"/>
            <a:ext cx="4535805" cy="6838315"/>
          </a:xfrm>
          <a:prstGeom prst="rect">
            <a:avLst/>
          </a:prstGeom>
        </p:spPr>
      </p:pic>
      <p:sp>
        <p:nvSpPr>
          <p:cNvPr id="6" name="矩形 5"/>
          <p:cNvSpPr/>
          <p:nvPr/>
        </p:nvSpPr>
        <p:spPr>
          <a:xfrm>
            <a:off x="4511040" y="4437380"/>
            <a:ext cx="647700"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4511040" y="4797425"/>
            <a:ext cx="1392555"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4511040" y="5157470"/>
            <a:ext cx="2226310"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4511040" y="5517515"/>
            <a:ext cx="2226310"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descr="C:\Users\Administrator\AppData\Roaming\Tencent\Users\438789215\TIM\WinTemp\RichOle\}4V~2[0IGW96V4[@LX8Z4WF.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88407" y="420345"/>
            <a:ext cx="9428917" cy="509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2"/>
          <p:cNvGrpSpPr/>
          <p:nvPr/>
        </p:nvGrpSpPr>
        <p:grpSpPr>
          <a:xfrm>
            <a:off x="201656" y="5540717"/>
            <a:ext cx="4994458" cy="1317283"/>
            <a:chOff x="770516" y="1101093"/>
            <a:chExt cx="5168980" cy="1317283"/>
          </a:xfrm>
        </p:grpSpPr>
        <p:sp>
          <p:nvSpPr>
            <p:cNvPr id="14" name="矩形 13"/>
            <p:cNvSpPr/>
            <p:nvPr/>
          </p:nvSpPr>
          <p:spPr>
            <a:xfrm>
              <a:off x="770516" y="1685868"/>
              <a:ext cx="5168980" cy="732508"/>
            </a:xfrm>
            <a:prstGeom prst="rect">
              <a:avLst/>
            </a:prstGeom>
            <a:noFill/>
          </p:spPr>
          <p:txBody>
            <a:bodyPr wrap="square">
              <a:spAutoFit/>
            </a:bodyPr>
            <a:p>
              <a:pPr>
                <a:lnSpc>
                  <a:spcPct val="130000"/>
                </a:lnSpc>
              </a:pPr>
              <a:r>
                <a:rPr lang="zh-CN" altLang="en-US" sz="3200" b="1" dirty="0">
                  <a:latin typeface="+mn-ea"/>
                  <a:sym typeface="方正姚体" panose="02010601030101010101" pitchFamily="2" charset="-122"/>
                </a:rPr>
                <a:t>易瑞远程访问</a:t>
              </a:r>
              <a:r>
                <a:rPr lang="zh-CN" altLang="en-US" sz="3200" b="1" dirty="0">
                  <a:solidFill>
                    <a:srgbClr val="FF0000"/>
                  </a:solidFill>
                  <a:latin typeface="+mn-ea"/>
                  <a:sym typeface="方正姚体" panose="02010601030101010101" pitchFamily="2" charset="-122"/>
                </a:rPr>
                <a:t>（推荐使用</a:t>
              </a:r>
              <a:r>
                <a:rPr lang="zh-CN" altLang="en-US" sz="3200" b="1" dirty="0" smtClean="0">
                  <a:solidFill>
                    <a:srgbClr val="FF0000"/>
                  </a:solidFill>
                  <a:latin typeface="+mn-ea"/>
                  <a:sym typeface="方正姚体" panose="02010601030101010101" pitchFamily="2" charset="-122"/>
                </a:rPr>
                <a:t>）</a:t>
              </a:r>
              <a:endParaRPr lang="zh-CN" altLang="en-US" sz="3200" b="1" dirty="0">
                <a:solidFill>
                  <a:srgbClr val="FF0000"/>
                </a:solidFill>
                <a:latin typeface="+mn-ea"/>
                <a:sym typeface="方正姚体" panose="02010601030101010101" pitchFamily="2" charset="-122"/>
              </a:endParaRPr>
            </a:p>
          </p:txBody>
        </p:sp>
        <p:sp>
          <p:nvSpPr>
            <p:cNvPr id="15" name="矩形 14"/>
            <p:cNvSpPr/>
            <p:nvPr/>
          </p:nvSpPr>
          <p:spPr>
            <a:xfrm>
              <a:off x="2108099" y="1101093"/>
              <a:ext cx="2057678" cy="584775"/>
            </a:xfrm>
            <a:prstGeom prst="rect">
              <a:avLst/>
            </a:prstGeom>
            <a:solidFill>
              <a:schemeClr val="accent4"/>
            </a:solidFill>
          </p:spPr>
          <p:txBody>
            <a:bodyPr wrap="square">
              <a:spAutoFit/>
            </a:bodyPr>
            <a:p>
              <a:pPr defTabSz="608965"/>
              <a:r>
                <a:rPr lang="zh-CN" altLang="en-US" sz="3200" b="1" dirty="0">
                  <a:solidFill>
                    <a:schemeClr val="bg1"/>
                  </a:solidFill>
                  <a:latin typeface="宋体" panose="02010600030101010101" pitchFamily="2" charset="-122"/>
                  <a:ea typeface="宋体" panose="02010600030101010101" pitchFamily="2" charset="-122"/>
                </a:rPr>
                <a:t>远程访问</a:t>
              </a:r>
              <a:endParaRPr lang="zh-CN" altLang="en-US" sz="3200" b="1" dirty="0">
                <a:solidFill>
                  <a:schemeClr val="bg1"/>
                </a:solidFill>
                <a:latin typeface="宋体" panose="02010600030101010101" pitchFamily="2" charset="-122"/>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628458" y="5856117"/>
            <a:ext cx="9588273"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zh-CN" altLang="en-US" sz="2400" b="1" dirty="0">
                <a:latin typeface="Times New Roman" panose="02020603050405020304" charset="0"/>
                <a:ea typeface="华文中宋" panose="02010600040101010101" charset="-122"/>
                <a:cs typeface="Times New Roman" panose="02020603050405020304" charset="0"/>
              </a:rPr>
              <a:t>账号：</a:t>
            </a:r>
            <a:r>
              <a:rPr lang="zh-CN" altLang="en-US" sz="2400" b="1" dirty="0">
                <a:solidFill>
                  <a:srgbClr val="FF0000"/>
                </a:solidFill>
                <a:latin typeface="Times New Roman" panose="02020603050405020304" charset="0"/>
                <a:ea typeface="华文中宋" panose="02010600040101010101" charset="-122"/>
                <a:cs typeface="Times New Roman" panose="02020603050405020304" charset="0"/>
              </a:rPr>
              <a:t>一卡通号</a:t>
            </a:r>
            <a:r>
              <a:rPr lang="zh-CN" altLang="en-US" sz="2400" b="1" dirty="0">
                <a:latin typeface="Times New Roman" panose="02020603050405020304" charset="0"/>
                <a:ea typeface="华文中宋" panose="02010600040101010101" charset="-122"/>
                <a:cs typeface="Times New Roman" panose="02020603050405020304" charset="0"/>
              </a:rPr>
              <a:t>，密码：</a:t>
            </a:r>
            <a:r>
              <a:rPr lang="zh-CN" altLang="en-US" sz="2400" b="1" dirty="0">
                <a:solidFill>
                  <a:srgbClr val="FF0000"/>
                </a:solidFill>
                <a:latin typeface="Times New Roman" panose="02020603050405020304" charset="0"/>
                <a:ea typeface="华文中宋" panose="02010600040101010101" charset="-122"/>
                <a:cs typeface="Times New Roman" panose="02020603050405020304" charset="0"/>
              </a:rPr>
              <a:t>身份证号后六位</a:t>
            </a:r>
            <a:r>
              <a:rPr lang="zh-CN" altLang="en-US" sz="2400" b="1" dirty="0">
                <a:latin typeface="Times New Roman" panose="02020603050405020304" charset="0"/>
                <a:ea typeface="华文中宋" panose="02010600040101010101" charset="-122"/>
                <a:cs typeface="Times New Roman" panose="02020603050405020304" charset="0"/>
              </a:rPr>
              <a:t>（系统中个别没有身份证号信息的读者密码不变）</a:t>
            </a:r>
            <a:r>
              <a:rPr lang="zh-CN" altLang="en-US" sz="2400" b="1" dirty="0" smtClean="0">
                <a:latin typeface="Times New Roman" panose="02020603050405020304" charset="0"/>
                <a:ea typeface="华文中宋" panose="02010600040101010101" charset="-122"/>
                <a:cs typeface="Times New Roman" panose="02020603050405020304" charset="0"/>
              </a:rPr>
              <a:t>。建议</a:t>
            </a:r>
            <a:r>
              <a:rPr lang="zh-CN" altLang="en-US" sz="2400" b="1" dirty="0">
                <a:latin typeface="Times New Roman" panose="02020603050405020304" charset="0"/>
                <a:ea typeface="华文中宋" panose="02010600040101010101" charset="-122"/>
                <a:cs typeface="Times New Roman" panose="02020603050405020304" charset="0"/>
              </a:rPr>
              <a:t>使用谷歌浏览器或者</a:t>
            </a:r>
            <a:r>
              <a:rPr lang="en-US" altLang="zh-CN" sz="2400" b="1" dirty="0">
                <a:latin typeface="Times New Roman" panose="02020603050405020304" charset="0"/>
                <a:ea typeface="华文中宋" panose="02010600040101010101" charset="-122"/>
                <a:cs typeface="Times New Roman" panose="02020603050405020304" charset="0"/>
              </a:rPr>
              <a:t>IE8</a:t>
            </a:r>
            <a:r>
              <a:rPr lang="zh-CN" altLang="en-US" sz="2400" b="1" dirty="0">
                <a:latin typeface="Times New Roman" panose="02020603050405020304" charset="0"/>
                <a:ea typeface="华文中宋" panose="02010600040101010101" charset="-122"/>
                <a:cs typeface="Times New Roman" panose="02020603050405020304" charset="0"/>
              </a:rPr>
              <a:t>以上版本浏览器</a:t>
            </a:r>
            <a:endParaRPr lang="zh-CN" altLang="en-US" sz="2400" b="1" dirty="0">
              <a:latin typeface="Times New Roman" panose="02020603050405020304" charset="0"/>
              <a:ea typeface="华文中宋" panose="02010600040101010101" charset="-122"/>
              <a:cs typeface="Times New Roman" panose="02020603050405020304"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28710" y="374831"/>
            <a:ext cx="8866433" cy="530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0836" name="图片 120835"/>
          <p:cNvPicPr>
            <a:picLocks noChangeAspect="1"/>
          </p:cNvPicPr>
          <p:nvPr/>
        </p:nvPicPr>
        <p:blipFill>
          <a:blip r:embed="rId1"/>
          <a:stretch>
            <a:fillRect/>
          </a:stretch>
        </p:blipFill>
        <p:spPr>
          <a:xfrm>
            <a:off x="-142875" y="-312420"/>
            <a:ext cx="12456795" cy="6621780"/>
          </a:xfrm>
          <a:prstGeom prst="rect">
            <a:avLst/>
          </a:prstGeom>
          <a:noFill/>
          <a:ln w="9525">
            <a:noFill/>
          </a:ln>
        </p:spPr>
      </p:pic>
      <p:sp>
        <p:nvSpPr>
          <p:cNvPr id="5" name="Rectangle 3"/>
          <p:cNvSpPr>
            <a:spLocks noChangeArrowheads="1"/>
          </p:cNvSpPr>
          <p:nvPr/>
        </p:nvSpPr>
        <p:spPr bwMode="auto">
          <a:xfrm>
            <a:off x="85090" y="2890520"/>
            <a:ext cx="11968480" cy="2399665"/>
          </a:xfrm>
          <a:prstGeom prst="rect">
            <a:avLst/>
          </a:prstGeom>
          <a:solidFill>
            <a:srgbClr val="B8DF62"/>
          </a:solid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marL="0" marR="0" lvl="0" indent="0" algn="just" defTabSz="914400" rtl="0" eaLnBrk="1" fontAlgn="base" latinLnBrk="0" hangingPunct="1">
              <a:lnSpc>
                <a:spcPts val="2800"/>
              </a:lnSpc>
              <a:spcBef>
                <a:spcPts val="600"/>
              </a:spcBef>
              <a:spcAft>
                <a:spcPct val="0"/>
              </a:spcAft>
              <a:buClrTx/>
              <a:buSzTx/>
              <a:buFontTx/>
              <a:buNone/>
              <a:defRPr/>
            </a:pP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研究意义：</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根据国内外研究现状的分析，分析</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前人的</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研究已有哪些</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有价值有意义的成果</a:t>
            </a:r>
            <a:r>
              <a:rPr lang="en-US" altLang="zh-CN"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已有的成果还存在</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哪些不足需要进一步探讨</a:t>
            </a:r>
            <a:r>
              <a:rPr lang="en-US" altLang="zh-CN"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或者对这一问题的研究还可以采用哪些更好的方法。</a:t>
            </a:r>
            <a:endPar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lang="en-US" altLang="zh-CN"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    </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在此基础上如何凝练出自己的课题，</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分析为什么进行这样的研究</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，该研究结果将在哪个具体领域中解决哪些具体问题，</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该问题的解决对该领域的理论或应用有何具体学术价值</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、科学意义（要阐述出充分的理由与根据），同时在经济建设上有何贡献</a:t>
            </a:r>
            <a:r>
              <a:rPr lang="en-US" altLang="zh-CN"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即</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重要意义或应用前景</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a:t>
            </a:r>
            <a:endPar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    </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理论性研究</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应充分强调创新性，</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应用性研究</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应对工程领域中</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潜在的应用前景</a:t>
            </a: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进行分析 。</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p:txBody>
      </p:sp>
      <p:sp>
        <p:nvSpPr>
          <p:cNvPr id="8" name="矩形 7"/>
          <p:cNvSpPr/>
          <p:nvPr/>
        </p:nvSpPr>
        <p:spPr>
          <a:xfrm>
            <a:off x="7054215" y="1378585"/>
            <a:ext cx="3740150" cy="671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71855" y="1016000"/>
            <a:ext cx="3214370" cy="4404995"/>
          </a:xfrm>
          <a:prstGeom prst="rect">
            <a:avLst/>
          </a:prstGeom>
        </p:spPr>
      </p:pic>
      <p:grpSp>
        <p:nvGrpSpPr>
          <p:cNvPr id="10" name="组合 9"/>
          <p:cNvGrpSpPr/>
          <p:nvPr/>
        </p:nvGrpSpPr>
        <p:grpSpPr>
          <a:xfrm>
            <a:off x="4721496" y="1652904"/>
            <a:ext cx="3069107" cy="3874558"/>
            <a:chOff x="4709431" y="1015999"/>
            <a:chExt cx="3069107" cy="3874558"/>
          </a:xfrm>
        </p:grpSpPr>
        <p:pic>
          <p:nvPicPr>
            <p:cNvPr id="5" name="图片 71" descr="图书馆官方微信二维码"/>
            <p:cNvPicPr>
              <a:picLocks noChangeAspect="1" noChangeArrowheads="1"/>
            </p:cNvPicPr>
            <p:nvPr/>
          </p:nvPicPr>
          <p:blipFill>
            <a:blip r:embed="rId2">
              <a:extLst>
                <a:ext uri="{28A0092B-C50C-407E-A947-70E740481C1C}">
                  <a14:useLocalDpi xmlns:a14="http://schemas.microsoft.com/office/drawing/2010/main" val="0"/>
                </a:ext>
              </a:extLst>
            </a:blip>
            <a:srcRect l="6526" t="6824" r="7417" b="7417"/>
            <a:stretch>
              <a:fillRect/>
            </a:stretch>
          </p:blipFill>
          <p:spPr bwMode="auto">
            <a:xfrm>
              <a:off x="4709431" y="1015999"/>
              <a:ext cx="305435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4724823" y="4306992"/>
              <a:ext cx="3053715" cy="583565"/>
            </a:xfrm>
            <a:prstGeom prst="rect">
              <a:avLst/>
            </a:prstGeom>
          </p:spPr>
          <p:txBody>
            <a:bodyPr wrap="none">
              <a:spAutoFit/>
            </a:bodyPr>
            <a:lstStyle/>
            <a:p>
              <a:pPr algn="ctr"/>
              <a:r>
                <a:rPr lang="zh-CN" altLang="en-US" sz="3200" b="1" dirty="0">
                  <a:latin typeface="华文中宋" panose="02010600040101010101" charset="-122"/>
                  <a:ea typeface="华文中宋" panose="02010600040101010101" charset="-122"/>
                </a:rPr>
                <a:t>微信号：</a:t>
              </a:r>
              <a:r>
                <a:rPr lang="en-US" altLang="zh-CN" sz="3200" b="1" dirty="0">
                  <a:latin typeface="Times New Roman" panose="02020603050405020304" charset="0"/>
                </a:rPr>
                <a:t>lib-</a:t>
              </a:r>
              <a:r>
                <a:rPr lang="en-US" altLang="zh-CN" sz="3200" b="1" dirty="0" err="1">
                  <a:latin typeface="Times New Roman" panose="02020603050405020304" charset="0"/>
                </a:rPr>
                <a:t>xpu</a:t>
              </a:r>
              <a:endParaRPr lang="en-US" altLang="zh-CN" sz="3200" b="1" dirty="0">
                <a:latin typeface="Times New Roman" panose="02020603050405020304" charset="0"/>
              </a:endParaRPr>
            </a:p>
          </p:txBody>
        </p:sp>
      </p:grpSp>
      <p:grpSp>
        <p:nvGrpSpPr>
          <p:cNvPr id="11" name="组合 10"/>
          <p:cNvGrpSpPr/>
          <p:nvPr/>
        </p:nvGrpSpPr>
        <p:grpSpPr>
          <a:xfrm>
            <a:off x="8380684" y="1652904"/>
            <a:ext cx="3201533" cy="3874556"/>
            <a:chOff x="8409894" y="1015999"/>
            <a:chExt cx="3201533" cy="3874556"/>
          </a:xfrm>
        </p:grpSpPr>
        <p:pic>
          <p:nvPicPr>
            <p:cNvPr id="7" name="图片 72" descr="微博二维码"/>
            <p:cNvPicPr>
              <a:picLocks noChangeAspect="1" noChangeArrowheads="1"/>
            </p:cNvPicPr>
            <p:nvPr/>
          </p:nvPicPr>
          <p:blipFill>
            <a:blip r:embed="rId3">
              <a:extLst>
                <a:ext uri="{28A0092B-C50C-407E-A947-70E740481C1C}">
                  <a14:useLocalDpi xmlns:a14="http://schemas.microsoft.com/office/drawing/2010/main" val="0"/>
                </a:ext>
              </a:extLst>
            </a:blip>
            <a:srcRect l="1428" t="1787" r="2144" b="1787"/>
            <a:stretch>
              <a:fillRect/>
            </a:stretch>
          </p:blipFill>
          <p:spPr bwMode="auto">
            <a:xfrm>
              <a:off x="8473961" y="1015999"/>
              <a:ext cx="30734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0"/>
            <p:cNvSpPr txBox="1">
              <a:spLocks noChangeArrowheads="1"/>
            </p:cNvSpPr>
            <p:nvPr/>
          </p:nvSpPr>
          <p:spPr bwMode="auto">
            <a:xfrm>
              <a:off x="8409894" y="4306990"/>
              <a:ext cx="3201533"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sz="3200" b="1" dirty="0" smtClean="0">
                  <a:latin typeface="华文中宋" panose="02010600040101010101" charset="-122"/>
                  <a:ea typeface="华文中宋" panose="02010600040101010101" charset="-122"/>
                </a:rPr>
                <a:t>图书馆新浪微</a:t>
              </a:r>
              <a:r>
                <a:rPr lang="zh-CN" altLang="en-US" sz="3200" b="1" dirty="0">
                  <a:latin typeface="华文中宋" panose="02010600040101010101" charset="-122"/>
                  <a:ea typeface="华文中宋" panose="02010600040101010101" charset="-122"/>
                </a:rPr>
                <a:t>博</a:t>
              </a:r>
              <a:endParaRPr lang="zh-CN" altLang="en-US" sz="3200" b="1" dirty="0">
                <a:latin typeface="华文中宋" panose="02010600040101010101" charset="-122"/>
                <a:ea typeface="华文中宋" panose="02010600040101010101" charset="-122"/>
              </a:endParaRPr>
            </a:p>
          </p:txBody>
        </p:sp>
      </p:grpSp>
      <p:sp>
        <p:nvSpPr>
          <p:cNvPr id="9" name="文本框 8"/>
          <p:cNvSpPr txBox="1"/>
          <p:nvPr/>
        </p:nvSpPr>
        <p:spPr>
          <a:xfrm>
            <a:off x="953135" y="5420995"/>
            <a:ext cx="3051810" cy="521970"/>
          </a:xfrm>
          <a:prstGeom prst="rect">
            <a:avLst/>
          </a:prstGeom>
          <a:noFill/>
        </p:spPr>
        <p:txBody>
          <a:bodyPr wrap="none" rtlCol="0" anchor="t">
            <a:spAutoFit/>
          </a:bodyPr>
          <a:p>
            <a:pPr algn="ctr"/>
            <a:r>
              <a:rPr lang="zh-CN" altLang="en-US" sz="2800" b="1" dirty="0">
                <a:latin typeface="Times New Roman" panose="02020603050405020304" charset="0"/>
                <a:sym typeface="+mn-ea"/>
              </a:rPr>
              <a:t>QQ群：</a:t>
            </a:r>
            <a:r>
              <a:rPr lang="en-US" altLang="zh-CN" sz="2800" b="1" dirty="0">
                <a:latin typeface="Times New Roman" panose="02020603050405020304" charset="0"/>
                <a:sym typeface="+mn-ea"/>
              </a:rPr>
              <a:t>249263474</a:t>
            </a:r>
            <a:endParaRPr lang="en-US" altLang="zh-CN" sz="2800" b="1"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89908" y="1714302"/>
            <a:ext cx="4306570" cy="4320540"/>
            <a:chOff x="3589908" y="1655787"/>
            <a:chExt cx="4306570" cy="4320540"/>
          </a:xfrm>
        </p:grpSpPr>
        <p:grpSp>
          <p:nvGrpSpPr>
            <p:cNvPr id="4" name="组合 3"/>
            <p:cNvGrpSpPr/>
            <p:nvPr/>
          </p:nvGrpSpPr>
          <p:grpSpPr>
            <a:xfrm>
              <a:off x="4873233" y="1655787"/>
              <a:ext cx="1870045" cy="741200"/>
              <a:chOff x="4796735" y="1439763"/>
              <a:chExt cx="1870045" cy="741200"/>
            </a:xfrm>
          </p:grpSpPr>
          <p:sp>
            <p:nvSpPr>
              <p:cNvPr id="12" name="等腰三角形 11"/>
              <p:cNvSpPr/>
              <p:nvPr/>
            </p:nvSpPr>
            <p:spPr>
              <a:xfrm rot="512239">
                <a:off x="5758296" y="1651656"/>
                <a:ext cx="396044" cy="34141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3" name="等腰三角形 12"/>
              <p:cNvSpPr/>
              <p:nvPr/>
            </p:nvSpPr>
            <p:spPr>
              <a:xfrm rot="20371609">
                <a:off x="6409581" y="1919741"/>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4" name="等腰三角形 13"/>
              <p:cNvSpPr/>
              <p:nvPr/>
            </p:nvSpPr>
            <p:spPr>
              <a:xfrm rot="20371609">
                <a:off x="5313555" y="1947984"/>
                <a:ext cx="266490" cy="196271"/>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5" name="等腰三角形 14"/>
              <p:cNvSpPr/>
              <p:nvPr/>
            </p:nvSpPr>
            <p:spPr>
              <a:xfrm rot="3761573">
                <a:off x="4680323" y="1556175"/>
                <a:ext cx="741200" cy="508375"/>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6" name="等腰三角形 15"/>
              <p:cNvSpPr/>
              <p:nvPr/>
            </p:nvSpPr>
            <p:spPr>
              <a:xfrm rot="20371609">
                <a:off x="6400290" y="1536196"/>
                <a:ext cx="266490" cy="196271"/>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grpSp>
        <p:sp>
          <p:nvSpPr>
            <p:cNvPr id="5" name="圆角矩形 4"/>
            <p:cNvSpPr/>
            <p:nvPr/>
          </p:nvSpPr>
          <p:spPr>
            <a:xfrm>
              <a:off x="3589908" y="4954612"/>
              <a:ext cx="4306570" cy="10217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dirty="0" smtClean="0">
                  <a:solidFill>
                    <a:schemeClr val="tx1"/>
                  </a:solidFill>
                  <a:latin typeface="华文中宋" panose="02010600040101010101" charset="-122"/>
                  <a:ea typeface="华文中宋" panose="02010600040101010101" charset="-122"/>
                  <a:cs typeface="微软雅黑" panose="020B0503020204020204" charset="-122"/>
                  <a:sym typeface="Arial" panose="020B0604020202020204"/>
                </a:rPr>
                <a:t>西安工程大学图书馆</a:t>
              </a:r>
              <a:endParaRPr kumimoji="1" lang="zh-CN" altLang="en-US" sz="3200" b="1" dirty="0" smtClean="0">
                <a:solidFill>
                  <a:schemeClr val="tx1"/>
                </a:solidFill>
                <a:latin typeface="华文中宋" panose="02010600040101010101" charset="-122"/>
                <a:ea typeface="华文中宋" panose="02010600040101010101" charset="-122"/>
                <a:cs typeface="微软雅黑" panose="020B0503020204020204" charset="-122"/>
                <a:sym typeface="Arial" panose="020B0604020202020204"/>
              </a:endParaRPr>
            </a:p>
          </p:txBody>
        </p:sp>
        <p:grpSp>
          <p:nvGrpSpPr>
            <p:cNvPr id="6" name="组合 5"/>
            <p:cNvGrpSpPr/>
            <p:nvPr/>
          </p:nvGrpSpPr>
          <p:grpSpPr>
            <a:xfrm>
              <a:off x="3862958" y="2204865"/>
              <a:ext cx="360040" cy="2602150"/>
              <a:chOff x="3934966" y="1988841"/>
              <a:chExt cx="360040" cy="2602150"/>
            </a:xfrm>
          </p:grpSpPr>
          <p:sp>
            <p:nvSpPr>
              <p:cNvPr id="10" name="左中括号 9"/>
              <p:cNvSpPr/>
              <p:nvPr/>
            </p:nvSpPr>
            <p:spPr>
              <a:xfrm>
                <a:off x="4029132" y="2080364"/>
                <a:ext cx="265874" cy="2423282"/>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1" name="左中括号 10"/>
              <p:cNvSpPr/>
              <p:nvPr/>
            </p:nvSpPr>
            <p:spPr>
              <a:xfrm>
                <a:off x="3934966" y="1988841"/>
                <a:ext cx="360040" cy="260215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grpSp>
        <p:grpSp>
          <p:nvGrpSpPr>
            <p:cNvPr id="7" name="组合 6"/>
            <p:cNvGrpSpPr/>
            <p:nvPr/>
          </p:nvGrpSpPr>
          <p:grpSpPr>
            <a:xfrm flipH="1">
              <a:off x="7319342" y="2185087"/>
              <a:ext cx="360040" cy="2602150"/>
              <a:chOff x="3934966" y="1988841"/>
              <a:chExt cx="360040" cy="2602150"/>
            </a:xfrm>
          </p:grpSpPr>
          <p:sp>
            <p:nvSpPr>
              <p:cNvPr id="8" name="左中括号 7"/>
              <p:cNvSpPr/>
              <p:nvPr/>
            </p:nvSpPr>
            <p:spPr>
              <a:xfrm>
                <a:off x="4006974" y="2080364"/>
                <a:ext cx="265874" cy="2423282"/>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9" name="左中括号 8"/>
              <p:cNvSpPr/>
              <p:nvPr/>
            </p:nvSpPr>
            <p:spPr>
              <a:xfrm>
                <a:off x="3934966" y="1988841"/>
                <a:ext cx="360040" cy="260215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grpSp>
      </p:grpSp>
      <p:grpSp>
        <p:nvGrpSpPr>
          <p:cNvPr id="25" name="组合 24"/>
          <p:cNvGrpSpPr/>
          <p:nvPr/>
        </p:nvGrpSpPr>
        <p:grpSpPr>
          <a:xfrm rot="10800000">
            <a:off x="8909219" y="2293464"/>
            <a:ext cx="3687215" cy="2719712"/>
            <a:chOff x="-1604504" y="2147667"/>
            <a:chExt cx="3687215" cy="2719712"/>
          </a:xfrm>
        </p:grpSpPr>
        <p:cxnSp>
          <p:nvCxnSpPr>
            <p:cNvPr id="23" name="直接连接符 22"/>
            <p:cNvCxnSpPr/>
            <p:nvPr/>
          </p:nvCxnSpPr>
          <p:spPr>
            <a:xfrm flipH="1">
              <a:off x="-1604504" y="2687623"/>
              <a:ext cx="2592288" cy="2179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509577" y="2147667"/>
              <a:ext cx="2592288" cy="21797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rot="15539734">
            <a:off x="-1516550" y="1473563"/>
            <a:ext cx="3687215" cy="2719712"/>
            <a:chOff x="-1604504" y="2147667"/>
            <a:chExt cx="3687215" cy="2719712"/>
          </a:xfrm>
        </p:grpSpPr>
        <p:cxnSp>
          <p:nvCxnSpPr>
            <p:cNvPr id="27" name="直接连接符 26"/>
            <p:cNvCxnSpPr/>
            <p:nvPr/>
          </p:nvCxnSpPr>
          <p:spPr>
            <a:xfrm flipH="1">
              <a:off x="-1604504" y="2687623"/>
              <a:ext cx="2592288" cy="2179756"/>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509577" y="2147667"/>
              <a:ext cx="2592288" cy="21797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3879850" y="2935605"/>
            <a:ext cx="3799840" cy="768350"/>
          </a:xfrm>
          <a:prstGeom prst="rect">
            <a:avLst/>
          </a:prstGeom>
          <a:noFill/>
        </p:spPr>
        <p:txBody>
          <a:bodyPr wrap="none" rtlCol="0" anchor="t">
            <a:spAutoFit/>
          </a:bodyPr>
          <a:p>
            <a:pPr algn="ctr"/>
            <a:r>
              <a:rPr kumimoji="1" lang="en-US" altLang="zh-CN" sz="4400" b="1" dirty="0" smtClean="0">
                <a:solidFill>
                  <a:srgbClr val="FF0000"/>
                </a:solidFill>
                <a:latin typeface="Times New Roman" panose="02020603050405020304" charset="0"/>
                <a:ea typeface="宋体" panose="02010600030101010101" pitchFamily="2" charset="-122"/>
                <a:cs typeface="Times New Roman" panose="02020603050405020304" charset="0"/>
                <a:sym typeface="+mn-ea"/>
              </a:rPr>
              <a:t>THANK</a:t>
            </a:r>
            <a:r>
              <a:rPr kumimoji="1" lang="zh-CN" altLang="en-US" sz="4400" b="1" dirty="0" smtClean="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kumimoji="1" lang="en-US" altLang="zh-CN" sz="4400" b="1" dirty="0" smtClean="0">
                <a:solidFill>
                  <a:srgbClr val="FF0000"/>
                </a:solidFill>
                <a:latin typeface="Times New Roman" panose="02020603050405020304" charset="0"/>
                <a:ea typeface="宋体" panose="02010600030101010101" pitchFamily="2" charset="-122"/>
                <a:cs typeface="Times New Roman" panose="02020603050405020304" charset="0"/>
                <a:sym typeface="+mn-ea"/>
              </a:rPr>
              <a:t>YOU!</a:t>
            </a:r>
            <a:endParaRPr kumimoji="1" lang="en-US" altLang="zh-CN" sz="4400" b="1" dirty="0" smtClean="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8" name="文本框 17"/>
          <p:cNvSpPr txBox="1"/>
          <p:nvPr/>
        </p:nvSpPr>
        <p:spPr>
          <a:xfrm>
            <a:off x="4436745" y="3828415"/>
            <a:ext cx="2623820" cy="829945"/>
          </a:xfrm>
          <a:prstGeom prst="rect">
            <a:avLst/>
          </a:prstGeom>
          <a:noFill/>
        </p:spPr>
        <p:txBody>
          <a:bodyPr wrap="none" rtlCol="0" anchor="t">
            <a:spAutoFit/>
          </a:bodyPr>
          <a:p>
            <a:pPr algn="ctr"/>
            <a:r>
              <a:rPr kumimoji="1" lang="zh-CN" altLang="en-US" sz="4800" b="1" dirty="0" smtClean="0">
                <a:solidFill>
                  <a:schemeClr val="tx2"/>
                </a:solidFill>
                <a:latin typeface="华文中宋" panose="02010600040101010101" charset="-122"/>
                <a:ea typeface="华文中宋" panose="02010600040101010101" charset="-122"/>
                <a:cs typeface="微软雅黑" panose="020B0503020204020204" charset="-122"/>
                <a:sym typeface="+mn-ea"/>
              </a:rPr>
              <a:t>感谢聆听</a:t>
            </a:r>
            <a:endParaRPr kumimoji="1" lang="zh-CN" altLang="en-US" sz="4800" b="1" dirty="0" smtClean="0">
              <a:solidFill>
                <a:schemeClr val="tx2"/>
              </a:solidFill>
              <a:latin typeface="华文中宋" panose="02010600040101010101" charset="-122"/>
              <a:ea typeface="华文中宋" panose="02010600040101010101"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38243" name="内容占位符 138242"/>
          <p:cNvPicPr>
            <a:picLocks noGrp="1" noChangeAspect="1"/>
          </p:cNvPicPr>
          <p:nvPr/>
        </p:nvPicPr>
        <p:blipFill>
          <a:blip r:embed="rId1"/>
          <a:stretch>
            <a:fillRect/>
          </a:stretch>
        </p:blipFill>
        <p:spPr>
          <a:xfrm>
            <a:off x="42545" y="-69850"/>
            <a:ext cx="12163425" cy="6291580"/>
          </a:xfrm>
          <a:prstGeom prst="rect">
            <a:avLst/>
          </a:prstGeom>
          <a:noFill/>
          <a:ln w="9525">
            <a:noFill/>
          </a:ln>
        </p:spPr>
      </p:pic>
      <p:sp>
        <p:nvSpPr>
          <p:cNvPr id="6" name="Rectangle 3"/>
          <p:cNvSpPr>
            <a:spLocks noChangeArrowheads="1"/>
          </p:cNvSpPr>
          <p:nvPr/>
        </p:nvSpPr>
        <p:spPr bwMode="auto">
          <a:xfrm>
            <a:off x="330200" y="2301875"/>
            <a:ext cx="11755120" cy="3425190"/>
          </a:xfrm>
          <a:prstGeom prst="rect">
            <a:avLst/>
          </a:prstGeom>
          <a:solidFill>
            <a:srgbClr val="B8DF62"/>
          </a:solid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marL="0" marR="0" lvl="0" indent="0" algn="just" defTabSz="914400" rtl="0" eaLnBrk="1" fontAlgn="base" latinLnBrk="0" hangingPunct="1">
              <a:lnSpc>
                <a:spcPts val="2600"/>
              </a:lnSpc>
              <a:spcBef>
                <a:spcPts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文献综述：</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文献综述是</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评论</a:t>
            </a:r>
            <a:r>
              <a:rPr kumimoji="0" lang="en-US" altLang="zh-CN"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(Review)</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性</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的，因此要带着作者</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本人批判</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的眼光 </a:t>
            </a: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(critical thinking) </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来归纳和评论文献，而不仅仅是相关</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领域学术研究</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的“</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堆砌</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”，是</a:t>
            </a: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对研究问题的学术观点和研究方法的梳理</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endParaRPr>
          </a:p>
          <a:p>
            <a:pPr marL="0" marR="0" lvl="0" indent="0" algn="just" defTabSz="914400" rtl="0" eaLnBrk="1" fontAlgn="base" latinLnBrk="0" hangingPunct="1">
              <a:lnSpc>
                <a:spcPts val="2600"/>
              </a:lnSpc>
              <a:spcBef>
                <a:spcPts val="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       评论需要一根</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主线</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，依主线展开问题。别的学者是如何看待和解决你提出的问题的，他们的方法和理论是否有什么缺陷？要是别的学者已经很完美地解决了你提出的问题，那就没有重复研究的必要了。 </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endParaRPr>
          </a:p>
          <a:p>
            <a:pPr marL="0" marR="0" lvl="0" indent="0" algn="just" defTabSz="914400" rtl="0" eaLnBrk="1" fontAlgn="base" latinLnBrk="0" hangingPunct="1">
              <a:lnSpc>
                <a:spcPts val="2600"/>
              </a:lnSpc>
              <a:spcBef>
                <a:spcPts val="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　　进行文献综述，尽可能</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广泛地收集资料</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虽说是负责任的研究态度，倘若缺乏基准，是极易将人引入到文献的泥沼里的。因此，有四个方面需要进行校准。</a:t>
            </a:r>
            <a:endPar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endParaRPr>
          </a:p>
          <a:p>
            <a:pPr marL="0" marR="0" lvl="0" indent="535305" algn="just" defTabSz="914400" rtl="0" eaLnBrk="1" fontAlgn="base" latinLnBrk="0" hangingPunct="1">
              <a:lnSpc>
                <a:spcPts val="2600"/>
              </a:lnSpc>
              <a:spcBef>
                <a:spcPts val="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一：瞄准主流。</a:t>
            </a:r>
            <a:endPar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endParaRPr>
          </a:p>
          <a:p>
            <a:pPr marL="0" marR="0" lvl="0" indent="535305" algn="just" defTabSz="914400" rtl="0" eaLnBrk="1" fontAlgn="base" latinLnBrk="0" hangingPunct="1">
              <a:lnSpc>
                <a:spcPts val="2600"/>
              </a:lnSpc>
              <a:spcBef>
                <a:spcPts val="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二：按主线所包含的若干个方面的要点，分类重要信息。</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endParaRPr>
          </a:p>
          <a:p>
            <a:pPr marL="0" marR="0" lvl="0" indent="535305" algn="just" defTabSz="914400" rtl="0" eaLnBrk="1" fontAlgn="base" latinLnBrk="0" hangingPunct="1">
              <a:lnSpc>
                <a:spcPts val="2600"/>
              </a:lnSpc>
              <a:spcBef>
                <a:spcPts val="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三：按照问题构成的几个方面来组织文献综述。</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endParaRPr>
          </a:p>
          <a:p>
            <a:pPr marL="0" marR="0" lvl="0" indent="535305" algn="just" defTabSz="914400" rtl="0" eaLnBrk="1" fontAlgn="base" latinLnBrk="0" hangingPunct="1">
              <a:lnSpc>
                <a:spcPts val="2600"/>
              </a:lnSpc>
              <a:spcBef>
                <a:spcPts val="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charset="0"/>
                <a:ea typeface="华文中宋" panose="02010600040101010101" charset="-122"/>
                <a:cs typeface="Times New Roman" panose="02020603050405020304" charset="0"/>
              </a:rPr>
              <a:t>四：避免将现有的进展说得一无是处。</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rPr>
              <a:t>　</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p:txBody>
      </p:sp>
      <p:sp>
        <p:nvSpPr>
          <p:cNvPr id="4" name="文本框 3"/>
          <p:cNvSpPr txBox="1"/>
          <p:nvPr/>
        </p:nvSpPr>
        <p:spPr>
          <a:xfrm>
            <a:off x="430530" y="6057265"/>
            <a:ext cx="11775440" cy="521970"/>
          </a:xfrm>
          <a:prstGeom prst="rect">
            <a:avLst/>
          </a:prstGeom>
          <a:noFill/>
        </p:spPr>
        <p:txBody>
          <a:bodyPr wrap="square" rtlCol="0">
            <a:spAutoFit/>
          </a:bodyPr>
          <a:p>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文献综述：</a:t>
            </a:r>
            <a:r>
              <a:rPr lang="en-US" altLang="zh-CN" sz="2800" b="1">
                <a:solidFill>
                  <a:srgbClr val="FF0000"/>
                </a:solidFill>
                <a:latin typeface="华文中宋" panose="02010600040101010101" charset="-122"/>
                <a:ea typeface="华文中宋" panose="02010600040101010101" charset="-122"/>
                <a:cs typeface="华文中宋" panose="02010600040101010101" charset="-122"/>
                <a:sym typeface="+mn-ea"/>
              </a:rPr>
              <a:t>——</a:t>
            </a:r>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mn-ea"/>
              </a:rPr>
              <a:t>考察你对前人研究成果的掌握情况，避免重复劳动。</a:t>
            </a:r>
            <a:endPar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38243" name="内容占位符 138242"/>
          <p:cNvPicPr>
            <a:picLocks noGrp="1" noChangeAspect="1"/>
          </p:cNvPicPr>
          <p:nvPr/>
        </p:nvPicPr>
        <p:blipFill>
          <a:blip r:embed="rId1"/>
          <a:stretch>
            <a:fillRect/>
          </a:stretch>
        </p:blipFill>
        <p:spPr>
          <a:xfrm>
            <a:off x="-193675" y="27940"/>
            <a:ext cx="12430760" cy="6291580"/>
          </a:xfrm>
          <a:prstGeom prst="rect">
            <a:avLst/>
          </a:prstGeom>
          <a:noFill/>
          <a:ln w="9525">
            <a:noFill/>
          </a:ln>
        </p:spPr>
      </p:pic>
      <p:sp>
        <p:nvSpPr>
          <p:cNvPr id="6" name="Rectangle 3"/>
          <p:cNvSpPr>
            <a:spLocks noChangeArrowheads="1"/>
          </p:cNvSpPr>
          <p:nvPr/>
        </p:nvSpPr>
        <p:spPr bwMode="auto">
          <a:xfrm>
            <a:off x="153670" y="2334895"/>
            <a:ext cx="11978005" cy="3707765"/>
          </a:xfrm>
          <a:prstGeom prst="rect">
            <a:avLst/>
          </a:prstGeom>
          <a:solidFill>
            <a:srgbClr val="B8DF62"/>
          </a:solid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参考文献：</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列出研究现状中所提及某人所作工作的出处，主要是列出学术论文和专著而不是教材，教材是十分成熟了的知识结晶。</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参考文献主要是列出</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最近的进展</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，通常是近</a:t>
            </a: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5</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年的；某些问题的原创性提出到现在可能已经很长时间，一直悬而未决，今已万事俱备，因此较早时期的参考文献还应该列出。</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参考文献看起来应该是有一条主线的若干要点。一般要列出</a:t>
            </a: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30~40</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篇文献和个别专著而不是教科书和电脑傻瓜书，</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外文要占三分之一以上</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endPar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注意</a:t>
            </a:r>
            <a:r>
              <a:rPr kumimoji="0" lang="en-US" altLang="zh-CN"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endParaRPr kumimoji="0" lang="en-US" altLang="zh-CN"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避免参考文献</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陈旧</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，无</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最新</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文献。</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a:p>
            <a:pPr marL="0" marR="0" lvl="0" indent="0" algn="just" defTabSz="914400" rtl="0" eaLnBrk="1" fontAlgn="base" latinLnBrk="0" hangingPunct="1">
              <a:lnSpc>
                <a:spcPts val="2800"/>
              </a:lnSpc>
              <a:spcBef>
                <a:spcPts val="600"/>
              </a:spcBef>
              <a:spcAft>
                <a:spcPct val="0"/>
              </a:spcAft>
              <a:buClrTx/>
              <a:buSzTx/>
              <a:buFontTx/>
              <a:buNone/>
              <a:defRPr/>
            </a:pP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39267" name="内容占位符 139266"/>
          <p:cNvPicPr>
            <a:picLocks noGrp="1" noChangeAspect="1"/>
          </p:cNvPicPr>
          <p:nvPr/>
        </p:nvPicPr>
        <p:blipFill>
          <a:blip r:embed="rId1"/>
          <a:stretch>
            <a:fillRect/>
          </a:stretch>
        </p:blipFill>
        <p:spPr>
          <a:xfrm>
            <a:off x="-194945" y="120015"/>
            <a:ext cx="12463780" cy="6765925"/>
          </a:xfrm>
          <a:prstGeom prst="rect">
            <a:avLst/>
          </a:prstGeom>
          <a:noFill/>
          <a:ln w="9525">
            <a:noFill/>
          </a:ln>
        </p:spPr>
      </p:pic>
      <p:sp>
        <p:nvSpPr>
          <p:cNvPr id="5" name="Rectangle 3"/>
          <p:cNvSpPr>
            <a:spLocks noChangeArrowheads="1"/>
          </p:cNvSpPr>
          <p:nvPr/>
        </p:nvSpPr>
        <p:spPr bwMode="auto">
          <a:xfrm>
            <a:off x="330835" y="3244215"/>
            <a:ext cx="11772900" cy="2040255"/>
          </a:xfrm>
          <a:prstGeom prst="rect">
            <a:avLst/>
          </a:prstGeom>
          <a:solidFill>
            <a:srgbClr val="92D050"/>
          </a:solid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研究内容：</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做啥？研究内容是</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问题的具体化</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，将研究的内容展开，侧重若干个方面作为要点，将问题表述完整，这是问题的主要组成部分所在；同时，应表达出问题要点间的有机联系和相互依赖且缺一不可的关系来。</a:t>
            </a:r>
            <a:endPar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a:t>
            </a:r>
            <a:r>
              <a:rPr kumimoji="0" lang="zh-CN" altLang="en-US" sz="2000" b="1" i="0" u="none" strike="noStrike" kern="1200" cap="none" spc="0" normalizeH="0" baseline="0" noProof="0" dirty="0">
                <a:ln w="18000">
                  <a:solidFill>
                    <a:schemeClr val="accent2">
                      <a:satMod val="140000"/>
                    </a:schemeClr>
                  </a:solidFill>
                  <a:prstDash val="solid"/>
                  <a:miter lim="800000"/>
                </a:ln>
                <a:noFill/>
                <a:effectLst>
                  <a:outerShdw blurRad="25500" dist="23000" dir="7020000" algn="tl">
                    <a:srgbClr val="000000">
                      <a:alpha val="50000"/>
                    </a:srgbClr>
                  </a:outerShdw>
                </a:effectLst>
                <a:uLnTx/>
                <a:uFillTx/>
                <a:latin typeface="华文中宋" panose="02010600040101010101" charset="-122"/>
                <a:ea typeface="华文中宋" panose="02010600040101010101" charset="-122"/>
                <a:cs typeface="华文中宋" panose="02010600040101010101" charset="-122"/>
              </a:rPr>
              <a:t>有限目标、抓住关键、重点突破、力求创新</a:t>
            </a:r>
            <a:endPar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拟解决的关键技术：</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科学问题中</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要突破的最重要的问题</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方面或</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十分紧迫要解决的方面</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p:txBody>
      </p:sp>
      <p:sp>
        <p:nvSpPr>
          <p:cNvPr id="6" name="矩形 5"/>
          <p:cNvSpPr/>
          <p:nvPr/>
        </p:nvSpPr>
        <p:spPr>
          <a:xfrm>
            <a:off x="942975" y="1613535"/>
            <a:ext cx="7920990" cy="1008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39267" name="内容占位符 139266"/>
          <p:cNvPicPr>
            <a:picLocks noGrp="1" noChangeAspect="1"/>
          </p:cNvPicPr>
          <p:nvPr/>
        </p:nvPicPr>
        <p:blipFill>
          <a:blip r:embed="rId1"/>
          <a:stretch>
            <a:fillRect/>
          </a:stretch>
        </p:blipFill>
        <p:spPr>
          <a:xfrm>
            <a:off x="-254000" y="-1268730"/>
            <a:ext cx="12441555" cy="6765925"/>
          </a:xfrm>
          <a:prstGeom prst="rect">
            <a:avLst/>
          </a:prstGeom>
          <a:noFill/>
          <a:ln w="9525">
            <a:noFill/>
          </a:ln>
        </p:spPr>
      </p:pic>
      <p:sp>
        <p:nvSpPr>
          <p:cNvPr id="6" name="矩形 5"/>
          <p:cNvSpPr/>
          <p:nvPr/>
        </p:nvSpPr>
        <p:spPr>
          <a:xfrm>
            <a:off x="846455" y="1378585"/>
            <a:ext cx="7920990" cy="1008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Rectangle 3"/>
          <p:cNvSpPr>
            <a:spLocks noChangeArrowheads="1"/>
          </p:cNvSpPr>
          <p:nvPr/>
        </p:nvSpPr>
        <p:spPr bwMode="auto">
          <a:xfrm>
            <a:off x="137160" y="2661603"/>
            <a:ext cx="11916410" cy="2835275"/>
          </a:xfrm>
          <a:prstGeom prst="rect">
            <a:avLst/>
          </a:prstGeom>
          <a:solidFill>
            <a:srgbClr val="92D050"/>
          </a:solid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研究方法：</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理论推导、仿真、实验等。</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技术路线：</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把研究方案和技术措施用文字或图文表达清楚。要把关键问题、解决关键问题的方案、技术措施写清楚。还要写出解决这一关键问题可能遇到的困难，以及为解决这些困难所采取的措施等</a:t>
            </a:r>
            <a:r>
              <a:rPr kumimoji="0" lang="zh-CN" altLang="en-US" sz="20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endParaRPr kumimoji="0" lang="en-US" altLang="zh-CN" sz="20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a:t>
            </a:r>
            <a:r>
              <a:rPr kumimoji="0" lang="en-US" altLang="zh-CN" sz="20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a:t>
            </a:r>
            <a:r>
              <a:rPr kumimoji="0" lang="zh-CN" altLang="en-US" sz="20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研究</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方法与技术路线要求具体、正确、合理、可行的，同时应具有先进性或创新性。对方法上的创新者，要对方法加以阐述。</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8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实施方案：</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针对实验目的，提出实验系统的主要构成、主要检测参数、实验过程步骤和数据处理主要方法等。</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39267" name="内容占位符 139266"/>
          <p:cNvPicPr>
            <a:picLocks noGrp="1" noChangeAspect="1"/>
          </p:cNvPicPr>
          <p:nvPr/>
        </p:nvPicPr>
        <p:blipFill>
          <a:blip r:embed="rId1"/>
          <a:stretch>
            <a:fillRect/>
          </a:stretch>
        </p:blipFill>
        <p:spPr>
          <a:xfrm>
            <a:off x="454025" y="120015"/>
            <a:ext cx="11793220" cy="6765925"/>
          </a:xfrm>
          <a:prstGeom prst="rect">
            <a:avLst/>
          </a:prstGeom>
          <a:noFill/>
          <a:ln w="9525">
            <a:noFill/>
          </a:ln>
        </p:spPr>
      </p:pic>
      <p:sp>
        <p:nvSpPr>
          <p:cNvPr id="5" name="Rectangle 3"/>
          <p:cNvSpPr>
            <a:spLocks noChangeArrowheads="1"/>
          </p:cNvSpPr>
          <p:nvPr/>
        </p:nvSpPr>
        <p:spPr bwMode="auto">
          <a:xfrm>
            <a:off x="3519805" y="1705610"/>
            <a:ext cx="8516620" cy="4220845"/>
          </a:xfrm>
          <a:prstGeom prst="rect">
            <a:avLst/>
          </a:prstGeom>
          <a:solidFill>
            <a:srgbClr val="92D050"/>
          </a:solid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marL="342900" marR="0" lvl="0" indent="-342900" algn="just" defTabSz="914400" rtl="0" eaLnBrk="1" fontAlgn="base" latinLnBrk="0" hangingPunct="1">
              <a:lnSpc>
                <a:spcPts val="2600"/>
              </a:lnSpc>
              <a:spcBef>
                <a:spcPts val="600"/>
              </a:spcBef>
              <a:spcAft>
                <a:spcPct val="0"/>
              </a:spcAft>
              <a:buClrTx/>
              <a:buSzTx/>
              <a:buFont typeface="Arial" panose="020B0604020202020204" pitchFamily="34" charset="0"/>
              <a:buChar char="•"/>
              <a:defRPr/>
            </a:pPr>
            <a:r>
              <a:rPr lang="zh-CN" altLang="en-US" sz="2000" b="1"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预期目标</a:t>
            </a:r>
            <a:endPar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600"/>
              </a:lnSpc>
              <a:spcBef>
                <a:spcPts val="600"/>
              </a:spcBef>
              <a:spcAft>
                <a:spcPct val="0"/>
              </a:spcAft>
              <a:buClrTx/>
              <a:buSzTx/>
              <a:buFontTx/>
              <a:buNone/>
              <a:defRPr/>
            </a:pPr>
            <a:r>
              <a:rPr lang="zh-CN" altLang="en-US" sz="2000" b="1" noProof="0" dirty="0">
                <a:ln>
                  <a:noFill/>
                </a:ln>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sym typeface="+mn-ea"/>
              </a:rPr>
              <a:t>    包括成果内容、成果形式、成果数量三要素；应明确、具体，具有可检查性。  </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342900" marR="0" lvl="0" indent="-342900" algn="just" defTabSz="914400" rtl="0" eaLnBrk="1" fontAlgn="base" latinLnBrk="0" hangingPunct="1">
              <a:lnSpc>
                <a:spcPts val="2600"/>
              </a:lnSpc>
              <a:spcBef>
                <a:spcPts val="600"/>
              </a:spcBef>
              <a:spcAft>
                <a:spcPct val="0"/>
              </a:spcAft>
              <a:buClrTx/>
              <a:buSzTx/>
              <a:buFont typeface="Arial" panose="020B0604020202020204" pitchFamily="34" charset="0"/>
              <a:buChar char="•"/>
              <a:defRPr/>
            </a:pPr>
            <a:endPar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342900" marR="0" lvl="0" indent="-342900" algn="just" defTabSz="914400" rtl="0" eaLnBrk="1" fontAlgn="base" latinLnBrk="0" hangingPunct="1">
              <a:lnSpc>
                <a:spcPts val="2600"/>
              </a:lnSpc>
              <a:spcBef>
                <a:spcPts val="600"/>
              </a:spcBef>
              <a:spcAft>
                <a:spcPct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创新之处</a:t>
            </a:r>
            <a:endPar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6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即在本课题研究领域中，与国内外同行所不同的，也即前人未曾有过的</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新学术思想、新理论、新的研究方法、手段或应用性结果</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endPar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6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拟实现的创新是论文的亮点</a:t>
            </a: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要“具体”</a:t>
            </a: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恰当”地写出创新的要点</a:t>
            </a: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不要太抽象</a:t>
            </a: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要把自己的思路与现有的研究</a:t>
            </a: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有什么不同的地方</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说出来</a:t>
            </a: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a:t>
            </a: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还要说出自己的思路在什么地方比起现有的研究有进步。</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a:p>
            <a:pPr marL="342900" marR="0" lvl="0" indent="-342900" algn="just" defTabSz="914400" rtl="0" eaLnBrk="1" fontAlgn="base" latinLnBrk="0" hangingPunct="1">
              <a:lnSpc>
                <a:spcPts val="2600"/>
              </a:lnSpc>
              <a:spcBef>
                <a:spcPts val="600"/>
              </a:spcBef>
              <a:spcAft>
                <a:spcPct val="0"/>
              </a:spcAft>
              <a:buClrTx/>
              <a:buSzTx/>
              <a:buFont typeface="Arial" panose="020B0604020202020204" pitchFamily="34" charset="0"/>
              <a:buChar char="•"/>
              <a:defRPr/>
            </a:pP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p:txBody>
      </p:sp>
      <p:sp>
        <p:nvSpPr>
          <p:cNvPr id="6" name="矩形 5"/>
          <p:cNvSpPr/>
          <p:nvPr/>
        </p:nvSpPr>
        <p:spPr>
          <a:xfrm>
            <a:off x="982980" y="3861435"/>
            <a:ext cx="2303780" cy="18719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0292" name="图片 140291"/>
          <p:cNvPicPr>
            <a:picLocks noChangeAspect="1"/>
          </p:cNvPicPr>
          <p:nvPr/>
        </p:nvPicPr>
        <p:blipFill>
          <a:blip r:embed="rId1"/>
          <a:stretch>
            <a:fillRect/>
          </a:stretch>
        </p:blipFill>
        <p:spPr>
          <a:xfrm>
            <a:off x="80010" y="79375"/>
            <a:ext cx="11948160" cy="7298690"/>
          </a:xfrm>
          <a:prstGeom prst="rect">
            <a:avLst/>
          </a:prstGeom>
          <a:noFill/>
          <a:ln w="9525">
            <a:noFill/>
          </a:ln>
        </p:spPr>
      </p:pic>
      <p:sp>
        <p:nvSpPr>
          <p:cNvPr id="4" name="文本框 3"/>
          <p:cNvSpPr txBox="1"/>
          <p:nvPr/>
        </p:nvSpPr>
        <p:spPr>
          <a:xfrm>
            <a:off x="511175" y="4708525"/>
            <a:ext cx="10472420" cy="706755"/>
          </a:xfrm>
          <a:prstGeom prst="rect">
            <a:avLst/>
          </a:prstGeom>
          <a:noFill/>
        </p:spPr>
        <p:txBody>
          <a:bodyPr wrap="square" rtlCol="0">
            <a:spAutoFit/>
          </a:bodyPr>
          <a:p>
            <a:r>
              <a:rPr lang="zh-CN" altLang="en-US" sz="4000" b="1">
                <a:solidFill>
                  <a:srgbClr val="FF0000"/>
                </a:solidFill>
                <a:latin typeface="华文中宋" panose="02010600040101010101" charset="-122"/>
                <a:ea typeface="华文中宋" panose="02010600040101010101" charset="-122"/>
                <a:cs typeface="华文中宋" panose="02010600040101010101" charset="-122"/>
              </a:rPr>
              <a:t>研究基础</a:t>
            </a:r>
            <a:r>
              <a:rPr lang="en-US" altLang="zh-CN" sz="4000" b="1">
                <a:solidFill>
                  <a:srgbClr val="FF0000"/>
                </a:solidFill>
                <a:latin typeface="华文中宋" panose="02010600040101010101" charset="-122"/>
                <a:ea typeface="华文中宋" panose="02010600040101010101" charset="-122"/>
                <a:cs typeface="华文中宋" panose="02010600040101010101" charset="-122"/>
              </a:rPr>
              <a:t>--</a:t>
            </a:r>
            <a:r>
              <a:rPr lang="zh-CN" altLang="en-US" sz="4000" b="1" dirty="0">
                <a:solidFill>
                  <a:srgbClr val="FF0000"/>
                </a:solidFill>
                <a:latin typeface="华文中宋" panose="02010600040101010101" charset="-122"/>
                <a:ea typeface="华文中宋" panose="02010600040101010101" charset="-122"/>
                <a:cs typeface="华文中宋" panose="02010600040101010101" charset="-122"/>
                <a:sym typeface="+mn-ea"/>
              </a:rPr>
              <a:t>学科背景、实验手段、经费预算</a:t>
            </a:r>
            <a:endParaRPr lang="zh-CN" altLang="en-US" sz="4000" b="1" dirty="0">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1316" name="图片 141315"/>
          <p:cNvPicPr>
            <a:picLocks noChangeAspect="1"/>
          </p:cNvPicPr>
          <p:nvPr/>
        </p:nvPicPr>
        <p:blipFill>
          <a:blip r:embed="rId1"/>
          <a:stretch>
            <a:fillRect/>
          </a:stretch>
        </p:blipFill>
        <p:spPr>
          <a:xfrm>
            <a:off x="-57785" y="7620"/>
            <a:ext cx="12242165" cy="6480175"/>
          </a:xfrm>
          <a:prstGeom prst="rect">
            <a:avLst/>
          </a:prstGeom>
          <a:noFill/>
          <a:ln w="9525">
            <a:noFill/>
          </a:ln>
        </p:spPr>
      </p:pic>
      <p:sp>
        <p:nvSpPr>
          <p:cNvPr id="4" name="文本框 3"/>
          <p:cNvSpPr txBox="1"/>
          <p:nvPr/>
        </p:nvSpPr>
        <p:spPr>
          <a:xfrm>
            <a:off x="1463675" y="4948555"/>
            <a:ext cx="4585335" cy="1353185"/>
          </a:xfrm>
          <a:prstGeom prst="rect">
            <a:avLst/>
          </a:prstGeom>
          <a:noFill/>
        </p:spPr>
        <p:txBody>
          <a:bodyPr wrap="square" rtlCol="0">
            <a:spAutoFit/>
          </a:bodyPr>
          <a:p>
            <a:r>
              <a:rPr lang="zh-CN" altLang="en-US" sz="3200" b="1" dirty="0">
                <a:solidFill>
                  <a:srgbClr val="FF0000"/>
                </a:solidFill>
                <a:latin typeface="华文中宋" panose="02010600040101010101" charset="-122"/>
                <a:ea typeface="华文中宋" panose="02010600040101010101" charset="-122"/>
                <a:cs typeface="华文中宋" panose="02010600040101010101" charset="-122"/>
                <a:sym typeface="+mn-ea"/>
              </a:rPr>
              <a:t>工作进度</a:t>
            </a:r>
            <a:r>
              <a:rPr lang="en-US" altLang="zh-CN" sz="3200" b="1">
                <a:solidFill>
                  <a:srgbClr val="FF0000"/>
                </a:solidFill>
                <a:latin typeface="华文中宋" panose="02010600040101010101" charset="-122"/>
                <a:ea typeface="华文中宋" panose="02010600040101010101" charset="-122"/>
                <a:cs typeface="华文中宋" panose="02010600040101010101" charset="-122"/>
                <a:sym typeface="+mn-ea"/>
              </a:rPr>
              <a:t>——</a:t>
            </a:r>
            <a:r>
              <a:rPr lang="zh-CN" altLang="en-US" sz="3200" b="1" dirty="0">
                <a:solidFill>
                  <a:srgbClr val="FF0000"/>
                </a:solidFill>
                <a:latin typeface="华文中宋" panose="02010600040101010101" charset="-122"/>
                <a:ea typeface="华文中宋" panose="02010600040101010101" charset="-122"/>
                <a:cs typeface="华文中宋" panose="02010600040101010101" charset="-122"/>
                <a:sym typeface="+mn-ea"/>
              </a:rPr>
              <a:t>时间进度和里程碑计划</a:t>
            </a:r>
            <a:endParaRPr lang="zh-CN" altLang="en-US" b="1" dirty="0">
              <a:solidFill>
                <a:srgbClr val="1C1C1C"/>
              </a:solidFill>
            </a:endParaRPr>
          </a:p>
          <a:p>
            <a:endParaRPr lang="zh-CN" altLang="en-US"/>
          </a:p>
        </p:txBody>
      </p:sp>
      <p:sp>
        <p:nvSpPr>
          <p:cNvPr id="5" name="Rectangle 3"/>
          <p:cNvSpPr>
            <a:spLocks noChangeArrowheads="1"/>
          </p:cNvSpPr>
          <p:nvPr/>
        </p:nvSpPr>
        <p:spPr bwMode="auto">
          <a:xfrm>
            <a:off x="650240" y="2801620"/>
            <a:ext cx="11109325" cy="1655445"/>
          </a:xfrm>
          <a:prstGeom prst="rect">
            <a:avLst/>
          </a:prstGeom>
          <a:solidFill>
            <a:srgbClr val="92D050"/>
          </a:solid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marR="0" lvl="0" indent="0" algn="just" defTabSz="914400" rtl="0" eaLnBrk="1" fontAlgn="base" latinLnBrk="0" hangingPunct="1">
              <a:lnSpc>
                <a:spcPts val="2600"/>
              </a:lnSpc>
              <a:spcBef>
                <a:spcPts val="600"/>
              </a:spcBef>
              <a:spcAft>
                <a:spcPct val="0"/>
              </a:spcAft>
              <a:buClrTx/>
              <a:buSzTx/>
              <a:buFont typeface="Arial" panose="020B0604020202020204" pitchFamily="34" charset="0"/>
              <a:buNone/>
              <a:defRPr/>
            </a:pPr>
            <a:endPar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a:p>
            <a:pPr marL="342900" marR="0" lvl="0" indent="-342900" algn="just" defTabSz="914400" rtl="0" eaLnBrk="1" fontAlgn="base" latinLnBrk="0" hangingPunct="1">
              <a:lnSpc>
                <a:spcPts val="2600"/>
              </a:lnSpc>
              <a:spcBef>
                <a:spcPts val="600"/>
              </a:spcBef>
              <a:spcAft>
                <a:spcPct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工作计划（进度安排）</a:t>
            </a:r>
            <a:endParaRPr kumimoji="0" lang="en-US" altLang="zh-CN"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endParaRPr>
          </a:p>
          <a:p>
            <a:pPr marL="0" marR="0" lvl="0" indent="0" algn="just" defTabSz="914400" rtl="0" eaLnBrk="1" fontAlgn="base" latinLnBrk="0" hangingPunct="1">
              <a:lnSpc>
                <a:spcPts val="2600"/>
              </a:lnSpc>
              <a:spcBef>
                <a:spcPts val="60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中宋" panose="02010600040101010101" charset="-122"/>
                <a:ea typeface="华文中宋" panose="02010600040101010101" charset="-122"/>
                <a:cs typeface="华文中宋" panose="02010600040101010101" charset="-122"/>
              </a:rPr>
              <a:t>   各个时间段所要进行的研究具体内容，包括查资料、方案、建模、仿真、实验、阶段总结等。</a:t>
            </a: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a:p>
            <a:pPr marR="0" lvl="0" indent="0" algn="just" defTabSz="914400" rtl="0" eaLnBrk="1" fontAlgn="base" latinLnBrk="0" hangingPunct="1">
              <a:lnSpc>
                <a:spcPts val="2600"/>
              </a:lnSpc>
              <a:spcBef>
                <a:spcPts val="600"/>
              </a:spcBef>
              <a:spcAft>
                <a:spcPct val="0"/>
              </a:spcAft>
              <a:buClrTx/>
              <a:buSzTx/>
              <a:buFont typeface="Arial" panose="020B0604020202020204" pitchFamily="34" charset="0"/>
              <a:buNone/>
              <a:defRPr/>
            </a:pPr>
            <a:endParaRPr kumimoji="0" lang="zh-CN" altLang="en-US"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圆角矩形 35"/>
          <p:cNvSpPr/>
          <p:nvPr>
            <p:custDataLst>
              <p:tags r:id="rId1"/>
            </p:custDataLst>
          </p:nvPr>
        </p:nvSpPr>
        <p:spPr>
          <a:xfrm>
            <a:off x="5213985" y="653415"/>
            <a:ext cx="3228975" cy="854710"/>
          </a:xfrm>
          <a:prstGeom prst="roundRect">
            <a:avLst>
              <a:gd name="adj" fmla="val 50000"/>
            </a:avLst>
          </a:prstGeom>
          <a:solidFill>
            <a:sysClr val="window" lastClr="FFFFFF"/>
          </a:solidFill>
          <a:ln w="38100" cap="flat" cmpd="sng" algn="ctr">
            <a:solidFill>
              <a:srgbClr val="207CBC"/>
            </a:solidFill>
            <a:prstDash val="solid"/>
            <a:miter lim="800000"/>
          </a:ln>
          <a:effectLst/>
        </p:spPr>
        <p:txBody>
          <a:bodyPr rtlCol="0" anchor="ctr">
            <a:noAutofit/>
          </a:bodyPr>
          <a:p>
            <a:pPr algn="r"/>
            <a:r>
              <a:rPr lang="zh-CN" altLang="en-US" sz="3200" b="1" dirty="0">
                <a:solidFill>
                  <a:srgbClr val="FF0000"/>
                </a:solidFill>
                <a:latin typeface="华文中宋" panose="02010600040101010101" charset="-122"/>
                <a:ea typeface="华文中宋" panose="02010600040101010101" charset="-122"/>
                <a:sym typeface="Arial" panose="020B0604020202020204" pitchFamily="34" charset="0"/>
              </a:rPr>
              <a:t>注意！！！</a:t>
            </a:r>
            <a:endParaRPr lang="zh-CN" altLang="en-US" sz="32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grpSp>
        <p:nvGrpSpPr>
          <p:cNvPr id="37" name="组合 36"/>
          <p:cNvGrpSpPr/>
          <p:nvPr>
            <p:custDataLst>
              <p:tags r:id="rId2"/>
            </p:custDataLst>
          </p:nvPr>
        </p:nvGrpSpPr>
        <p:grpSpPr>
          <a:xfrm>
            <a:off x="2130156" y="208456"/>
            <a:ext cx="1919035" cy="1919034"/>
            <a:chOff x="4857750" y="2503488"/>
            <a:chExt cx="1924050" cy="1924050"/>
          </a:xfrm>
        </p:grpSpPr>
        <p:sp>
          <p:nvSpPr>
            <p:cNvPr id="38" name="椭圆 37"/>
            <p:cNvSpPr/>
            <p:nvPr>
              <p:custDataLst>
                <p:tags r:id="rId3"/>
              </p:custDataLst>
            </p:nvPr>
          </p:nvSpPr>
          <p:spPr>
            <a:xfrm>
              <a:off x="4857750" y="2503488"/>
              <a:ext cx="1924050" cy="1924050"/>
            </a:xfrm>
            <a:prstGeom prst="ellipse">
              <a:avLst/>
            </a:prstGeom>
            <a:noFill/>
            <a:ln w="50800" cap="flat" cmpd="sng" algn="ctr">
              <a:solidFill>
                <a:srgbClr val="E7E6E6">
                  <a:lumMod val="75000"/>
                </a:srgbClr>
              </a:solidFill>
              <a:prstDash val="sysDot"/>
              <a:miter lim="800000"/>
            </a:ln>
            <a:effectLst/>
          </p:spPr>
          <p:txBody>
            <a:bodyPr rtlCol="0" anchor="ctr">
              <a:normAutofit/>
            </a:bodyPr>
            <a:p>
              <a:pPr algn="ctr"/>
              <a:endParaRPr lang="zh-CN" altLang="en-US">
                <a:sym typeface="Arial" panose="020B0604020202020204" pitchFamily="34" charset="0"/>
              </a:endParaRPr>
            </a:p>
          </p:txBody>
        </p:sp>
        <p:sp>
          <p:nvSpPr>
            <p:cNvPr id="39" name="椭圆 38"/>
            <p:cNvSpPr/>
            <p:nvPr>
              <p:custDataLst>
                <p:tags r:id="rId4"/>
              </p:custDataLst>
            </p:nvPr>
          </p:nvSpPr>
          <p:spPr>
            <a:xfrm>
              <a:off x="5019675" y="2665413"/>
              <a:ext cx="1600200" cy="1600200"/>
            </a:xfrm>
            <a:prstGeom prst="ellipse">
              <a:avLst/>
            </a:prstGeom>
            <a:solidFill>
              <a:srgbClr val="A7A7A7">
                <a:lumMod val="20000"/>
                <a:lumOff val="80000"/>
              </a:srgbClr>
            </a:solidFill>
            <a:ln w="508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40" name="KSO_Shape"/>
            <p:cNvSpPr/>
            <p:nvPr>
              <p:custDataLst>
                <p:tags r:id="rId5"/>
              </p:custDataLst>
            </p:nvPr>
          </p:nvSpPr>
          <p:spPr bwMode="auto">
            <a:xfrm>
              <a:off x="5362575" y="2949594"/>
              <a:ext cx="914400" cy="1101687"/>
            </a:xfrm>
            <a:custGeom>
              <a:avLst/>
              <a:gdLst>
                <a:gd name="T0" fmla="*/ 331508 w 2789238"/>
                <a:gd name="T1" fmla="*/ 2017550 h 3357562"/>
                <a:gd name="T2" fmla="*/ 181631 w 2789238"/>
                <a:gd name="T3" fmla="*/ 2232892 h 3357562"/>
                <a:gd name="T4" fmla="*/ 106692 w 2789238"/>
                <a:gd name="T5" fmla="*/ 2733769 h 3357562"/>
                <a:gd name="T6" fmla="*/ 550290 w 2789238"/>
                <a:gd name="T7" fmla="*/ 2596878 h 3357562"/>
                <a:gd name="T8" fmla="*/ 597286 w 2789238"/>
                <a:gd name="T9" fmla="*/ 2503817 h 3357562"/>
                <a:gd name="T10" fmla="*/ 1234898 w 2789238"/>
                <a:gd name="T11" fmla="*/ 2133162 h 3357562"/>
                <a:gd name="T12" fmla="*/ 1089149 w 2789238"/>
                <a:gd name="T13" fmla="*/ 2339611 h 3357562"/>
                <a:gd name="T14" fmla="*/ 921490 w 2789238"/>
                <a:gd name="T15" fmla="*/ 2098542 h 3357562"/>
                <a:gd name="T16" fmla="*/ 1959198 w 2789238"/>
                <a:gd name="T17" fmla="*/ 1818089 h 3357562"/>
                <a:gd name="T18" fmla="*/ 1826151 w 2789238"/>
                <a:gd name="T19" fmla="*/ 2146184 h 3357562"/>
                <a:gd name="T20" fmla="*/ 1678814 w 2789238"/>
                <a:gd name="T21" fmla="*/ 2334211 h 3357562"/>
                <a:gd name="T22" fmla="*/ 1477814 w 2789238"/>
                <a:gd name="T23" fmla="*/ 2242738 h 3357562"/>
                <a:gd name="T24" fmla="*/ 2150990 w 2789238"/>
                <a:gd name="T25" fmla="*/ 2817937 h 3357562"/>
                <a:gd name="T26" fmla="*/ 2201161 w 2789238"/>
                <a:gd name="T27" fmla="*/ 2503182 h 3357562"/>
                <a:gd name="T28" fmla="*/ 2516157 w 2789238"/>
                <a:gd name="T29" fmla="*/ 3210507 h 3357562"/>
                <a:gd name="T30" fmla="*/ 2641266 w 2789238"/>
                <a:gd name="T31" fmla="*/ 2341834 h 3357562"/>
                <a:gd name="T32" fmla="*/ 2519332 w 2789238"/>
                <a:gd name="T33" fmla="*/ 2076309 h 3357562"/>
                <a:gd name="T34" fmla="*/ 1782331 w 2789238"/>
                <a:gd name="T35" fmla="*/ 1695490 h 3357562"/>
                <a:gd name="T36" fmla="*/ 1612131 w 2789238"/>
                <a:gd name="T37" fmla="*/ 1899716 h 3357562"/>
                <a:gd name="T38" fmla="*/ 1707392 w 2789238"/>
                <a:gd name="T39" fmla="*/ 2184615 h 3357562"/>
                <a:gd name="T40" fmla="*/ 1859810 w 2789238"/>
                <a:gd name="T41" fmla="*/ 1880976 h 3357562"/>
                <a:gd name="T42" fmla="*/ 944353 w 2789238"/>
                <a:gd name="T43" fmla="*/ 1922584 h 3357562"/>
                <a:gd name="T44" fmla="*/ 1109154 w 2789238"/>
                <a:gd name="T45" fmla="*/ 2222411 h 3357562"/>
                <a:gd name="T46" fmla="*/ 1176789 w 2789238"/>
                <a:gd name="T47" fmla="*/ 1899716 h 3357562"/>
                <a:gd name="T48" fmla="*/ 1006907 w 2789238"/>
                <a:gd name="T49" fmla="*/ 1695490 h 3357562"/>
                <a:gd name="T50" fmla="*/ 1060889 w 2789238"/>
                <a:gd name="T51" fmla="*/ 1664046 h 3357562"/>
                <a:gd name="T52" fmla="*/ 1278718 w 2789238"/>
                <a:gd name="T53" fmla="*/ 1877165 h 3357562"/>
                <a:gd name="T54" fmla="*/ 1578155 w 2789238"/>
                <a:gd name="T55" fmla="*/ 1833652 h 3357562"/>
                <a:gd name="T56" fmla="*/ 1751847 w 2789238"/>
                <a:gd name="T57" fmla="*/ 1614499 h 3357562"/>
                <a:gd name="T58" fmla="*/ 1802018 w 2789238"/>
                <a:gd name="T59" fmla="*/ 1588137 h 3357562"/>
                <a:gd name="T60" fmla="*/ 2504726 w 2789238"/>
                <a:gd name="T61" fmla="*/ 1940370 h 3357562"/>
                <a:gd name="T62" fmla="*/ 2686039 w 2789238"/>
                <a:gd name="T63" fmla="*/ 2163335 h 3357562"/>
                <a:gd name="T64" fmla="*/ 2781617 w 2789238"/>
                <a:gd name="T65" fmla="*/ 2597830 h 3357562"/>
                <a:gd name="T66" fmla="*/ 2775584 w 2789238"/>
                <a:gd name="T67" fmla="*/ 3264501 h 3357562"/>
                <a:gd name="T68" fmla="*/ 1967137 w 2789238"/>
                <a:gd name="T69" fmla="*/ 3344858 h 3357562"/>
                <a:gd name="T70" fmla="*/ 745893 w 2789238"/>
                <a:gd name="T71" fmla="*/ 3342634 h 3357562"/>
                <a:gd name="T72" fmla="*/ 9209 w 2789238"/>
                <a:gd name="T73" fmla="*/ 3261008 h 3357562"/>
                <a:gd name="T74" fmla="*/ 15877 w 2789238"/>
                <a:gd name="T75" fmla="*/ 2510804 h 3357562"/>
                <a:gd name="T76" fmla="*/ 137493 w 2789238"/>
                <a:gd name="T77" fmla="*/ 2096318 h 3357562"/>
                <a:gd name="T78" fmla="*/ 426134 w 2789238"/>
                <a:gd name="T79" fmla="*/ 1872401 h 3357562"/>
                <a:gd name="T80" fmla="*/ 1002462 w 2789238"/>
                <a:gd name="T81" fmla="*/ 1582737 h 3357562"/>
                <a:gd name="T82" fmla="*/ 1636927 w 2789238"/>
                <a:gd name="T83" fmla="*/ 52060 h 3357562"/>
                <a:gd name="T84" fmla="*/ 1829059 w 2789238"/>
                <a:gd name="T85" fmla="*/ 205700 h 3357562"/>
                <a:gd name="T86" fmla="*/ 1951960 w 2789238"/>
                <a:gd name="T87" fmla="*/ 437112 h 3357562"/>
                <a:gd name="T88" fmla="*/ 2016745 w 2789238"/>
                <a:gd name="T89" fmla="*/ 679317 h 3357562"/>
                <a:gd name="T90" fmla="*/ 2078037 w 2789238"/>
                <a:gd name="T91" fmla="*/ 818672 h 3357562"/>
                <a:gd name="T92" fmla="*/ 2026273 w 2789238"/>
                <a:gd name="T93" fmla="*/ 978343 h 3357562"/>
                <a:gd name="T94" fmla="*/ 1899243 w 2789238"/>
                <a:gd name="T95" fmla="*/ 1210073 h 3357562"/>
                <a:gd name="T96" fmla="*/ 1742044 w 2789238"/>
                <a:gd name="T97" fmla="*/ 1466563 h 3357562"/>
                <a:gd name="T98" fmla="*/ 1567061 w 2789238"/>
                <a:gd name="T99" fmla="*/ 1590047 h 3357562"/>
                <a:gd name="T100" fmla="*/ 1348253 w 2789238"/>
                <a:gd name="T101" fmla="*/ 1619251 h 3357562"/>
                <a:gd name="T102" fmla="*/ 1149452 w 2789238"/>
                <a:gd name="T103" fmla="*/ 1543065 h 3357562"/>
                <a:gd name="T104" fmla="*/ 996699 w 2789238"/>
                <a:gd name="T105" fmla="*/ 1385616 h 3357562"/>
                <a:gd name="T106" fmla="*/ 834736 w 2789238"/>
                <a:gd name="T107" fmla="*/ 1043101 h 3357562"/>
                <a:gd name="T108" fmla="*/ 729937 w 2789238"/>
                <a:gd name="T109" fmla="*/ 914538 h 3357562"/>
                <a:gd name="T110" fmla="*/ 722633 w 2789238"/>
                <a:gd name="T111" fmla="*/ 735186 h 3357562"/>
                <a:gd name="T112" fmla="*/ 819175 w 2789238"/>
                <a:gd name="T113" fmla="*/ 578372 h 3357562"/>
                <a:gd name="T114" fmla="*/ 901109 w 2789238"/>
                <a:gd name="T115" fmla="*/ 317438 h 3357562"/>
                <a:gd name="T116" fmla="*/ 1057991 w 2789238"/>
                <a:gd name="T117" fmla="*/ 121261 h 3357562"/>
                <a:gd name="T118" fmla="*/ 1278704 w 2789238"/>
                <a:gd name="T119" fmla="*/ 13332 h 335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9238" h="3357562">
                  <a:moveTo>
                    <a:pt x="823371" y="1838416"/>
                  </a:moveTo>
                  <a:lnTo>
                    <a:pt x="786220" y="1851756"/>
                  </a:lnTo>
                  <a:lnTo>
                    <a:pt x="750338" y="1864461"/>
                  </a:lnTo>
                  <a:lnTo>
                    <a:pt x="715409" y="1875895"/>
                  </a:lnTo>
                  <a:lnTo>
                    <a:pt x="681433" y="1886693"/>
                  </a:lnTo>
                  <a:lnTo>
                    <a:pt x="616338" y="1907338"/>
                  </a:lnTo>
                  <a:lnTo>
                    <a:pt x="554736" y="1927030"/>
                  </a:lnTo>
                  <a:lnTo>
                    <a:pt x="524570" y="1936876"/>
                  </a:lnTo>
                  <a:lnTo>
                    <a:pt x="494721" y="1947040"/>
                  </a:lnTo>
                  <a:lnTo>
                    <a:pt x="465191" y="1957839"/>
                  </a:lnTo>
                  <a:lnTo>
                    <a:pt x="435660" y="1969273"/>
                  </a:lnTo>
                  <a:lnTo>
                    <a:pt x="406129" y="1981660"/>
                  </a:lnTo>
                  <a:lnTo>
                    <a:pt x="391205" y="1988330"/>
                  </a:lnTo>
                  <a:lnTo>
                    <a:pt x="376598" y="1995000"/>
                  </a:lnTo>
                  <a:lnTo>
                    <a:pt x="361674" y="2002305"/>
                  </a:lnTo>
                  <a:lnTo>
                    <a:pt x="346750" y="2009928"/>
                  </a:lnTo>
                  <a:lnTo>
                    <a:pt x="331508" y="2017550"/>
                  </a:lnTo>
                  <a:lnTo>
                    <a:pt x="316266" y="2025808"/>
                  </a:lnTo>
                  <a:lnTo>
                    <a:pt x="303882" y="2038513"/>
                  </a:lnTo>
                  <a:lnTo>
                    <a:pt x="290546" y="2052488"/>
                  </a:lnTo>
                  <a:lnTo>
                    <a:pt x="276892" y="2068051"/>
                  </a:lnTo>
                  <a:lnTo>
                    <a:pt x="269906" y="2076309"/>
                  </a:lnTo>
                  <a:lnTo>
                    <a:pt x="262602" y="2085202"/>
                  </a:lnTo>
                  <a:lnTo>
                    <a:pt x="255617" y="2095048"/>
                  </a:lnTo>
                  <a:lnTo>
                    <a:pt x="248313" y="2104894"/>
                  </a:lnTo>
                  <a:lnTo>
                    <a:pt x="240692" y="2115693"/>
                  </a:lnTo>
                  <a:lnTo>
                    <a:pt x="233707" y="2127445"/>
                  </a:lnTo>
                  <a:lnTo>
                    <a:pt x="226403" y="2139514"/>
                  </a:lnTo>
                  <a:lnTo>
                    <a:pt x="218782" y="2152536"/>
                  </a:lnTo>
                  <a:lnTo>
                    <a:pt x="211479" y="2166829"/>
                  </a:lnTo>
                  <a:lnTo>
                    <a:pt x="204176" y="2181121"/>
                  </a:lnTo>
                  <a:lnTo>
                    <a:pt x="196555" y="2197637"/>
                  </a:lnTo>
                  <a:lnTo>
                    <a:pt x="189252" y="2214788"/>
                  </a:lnTo>
                  <a:lnTo>
                    <a:pt x="181631" y="2232892"/>
                  </a:lnTo>
                  <a:lnTo>
                    <a:pt x="174645" y="2252267"/>
                  </a:lnTo>
                  <a:lnTo>
                    <a:pt x="167659" y="2272594"/>
                  </a:lnTo>
                  <a:lnTo>
                    <a:pt x="160991" y="2294509"/>
                  </a:lnTo>
                  <a:lnTo>
                    <a:pt x="154323" y="2317695"/>
                  </a:lnTo>
                  <a:lnTo>
                    <a:pt x="147972" y="2341834"/>
                  </a:lnTo>
                  <a:lnTo>
                    <a:pt x="141939" y="2367561"/>
                  </a:lnTo>
                  <a:lnTo>
                    <a:pt x="135906" y="2394558"/>
                  </a:lnTo>
                  <a:lnTo>
                    <a:pt x="130825" y="2422825"/>
                  </a:lnTo>
                  <a:lnTo>
                    <a:pt x="125744" y="2452999"/>
                  </a:lnTo>
                  <a:lnTo>
                    <a:pt x="121299" y="2484125"/>
                  </a:lnTo>
                  <a:lnTo>
                    <a:pt x="116853" y="2517157"/>
                  </a:lnTo>
                  <a:lnTo>
                    <a:pt x="113043" y="2551776"/>
                  </a:lnTo>
                  <a:lnTo>
                    <a:pt x="109550" y="2588302"/>
                  </a:lnTo>
                  <a:lnTo>
                    <a:pt x="109232" y="2597195"/>
                  </a:lnTo>
                  <a:lnTo>
                    <a:pt x="108597" y="2613393"/>
                  </a:lnTo>
                  <a:lnTo>
                    <a:pt x="107645" y="2663576"/>
                  </a:lnTo>
                  <a:lnTo>
                    <a:pt x="106692" y="2733769"/>
                  </a:lnTo>
                  <a:lnTo>
                    <a:pt x="105422" y="2818572"/>
                  </a:lnTo>
                  <a:lnTo>
                    <a:pt x="103834" y="3000882"/>
                  </a:lnTo>
                  <a:lnTo>
                    <a:pt x="101929" y="3189862"/>
                  </a:lnTo>
                  <a:lnTo>
                    <a:pt x="154005" y="3196850"/>
                  </a:lnTo>
                  <a:lnTo>
                    <a:pt x="207351" y="3203837"/>
                  </a:lnTo>
                  <a:lnTo>
                    <a:pt x="261332" y="3210507"/>
                  </a:lnTo>
                  <a:lnTo>
                    <a:pt x="316266" y="3216542"/>
                  </a:lnTo>
                  <a:lnTo>
                    <a:pt x="371835" y="3222259"/>
                  </a:lnTo>
                  <a:lnTo>
                    <a:pt x="428039" y="3227976"/>
                  </a:lnTo>
                  <a:lnTo>
                    <a:pt x="484560" y="3233375"/>
                  </a:lnTo>
                  <a:lnTo>
                    <a:pt x="541082" y="3238139"/>
                  </a:lnTo>
                  <a:lnTo>
                    <a:pt x="542669" y="3047254"/>
                  </a:lnTo>
                  <a:lnTo>
                    <a:pt x="543940" y="2927831"/>
                  </a:lnTo>
                  <a:lnTo>
                    <a:pt x="545527" y="2805867"/>
                  </a:lnTo>
                  <a:lnTo>
                    <a:pt x="547750" y="2691844"/>
                  </a:lnTo>
                  <a:lnTo>
                    <a:pt x="548703" y="2641343"/>
                  </a:lnTo>
                  <a:lnTo>
                    <a:pt x="550290" y="2596878"/>
                  </a:lnTo>
                  <a:lnTo>
                    <a:pt x="552196" y="2559082"/>
                  </a:lnTo>
                  <a:lnTo>
                    <a:pt x="554101" y="2530179"/>
                  </a:lnTo>
                  <a:lnTo>
                    <a:pt x="554736" y="2519380"/>
                  </a:lnTo>
                  <a:lnTo>
                    <a:pt x="556006" y="2511122"/>
                  </a:lnTo>
                  <a:lnTo>
                    <a:pt x="556959" y="2505722"/>
                  </a:lnTo>
                  <a:lnTo>
                    <a:pt x="557276" y="2504134"/>
                  </a:lnTo>
                  <a:lnTo>
                    <a:pt x="558229" y="2503182"/>
                  </a:lnTo>
                  <a:lnTo>
                    <a:pt x="561404" y="2500958"/>
                  </a:lnTo>
                  <a:lnTo>
                    <a:pt x="565532" y="2498735"/>
                  </a:lnTo>
                  <a:lnTo>
                    <a:pt x="569342" y="2497464"/>
                  </a:lnTo>
                  <a:lnTo>
                    <a:pt x="573470" y="2496512"/>
                  </a:lnTo>
                  <a:lnTo>
                    <a:pt x="577916" y="2496512"/>
                  </a:lnTo>
                  <a:lnTo>
                    <a:pt x="582044" y="2496829"/>
                  </a:lnTo>
                  <a:lnTo>
                    <a:pt x="585854" y="2497464"/>
                  </a:lnTo>
                  <a:lnTo>
                    <a:pt x="589982" y="2499370"/>
                  </a:lnTo>
                  <a:lnTo>
                    <a:pt x="593793" y="2501276"/>
                  </a:lnTo>
                  <a:lnTo>
                    <a:pt x="597286" y="2503817"/>
                  </a:lnTo>
                  <a:lnTo>
                    <a:pt x="600144" y="2506675"/>
                  </a:lnTo>
                  <a:lnTo>
                    <a:pt x="602684" y="2510169"/>
                  </a:lnTo>
                  <a:lnTo>
                    <a:pt x="604589" y="2513980"/>
                  </a:lnTo>
                  <a:lnTo>
                    <a:pt x="606177" y="2517792"/>
                  </a:lnTo>
                  <a:lnTo>
                    <a:pt x="606812" y="2521921"/>
                  </a:lnTo>
                  <a:lnTo>
                    <a:pt x="607129" y="2526367"/>
                  </a:lnTo>
                  <a:lnTo>
                    <a:pt x="607129" y="3247985"/>
                  </a:lnTo>
                  <a:lnTo>
                    <a:pt x="668096" y="3251479"/>
                  </a:lnTo>
                  <a:lnTo>
                    <a:pt x="732874" y="3254973"/>
                  </a:lnTo>
                  <a:lnTo>
                    <a:pt x="800509" y="3257832"/>
                  </a:lnTo>
                  <a:lnTo>
                    <a:pt x="870367" y="3260690"/>
                  </a:lnTo>
                  <a:lnTo>
                    <a:pt x="940860" y="3263231"/>
                  </a:lnTo>
                  <a:lnTo>
                    <a:pt x="1011670" y="3265454"/>
                  </a:lnTo>
                  <a:lnTo>
                    <a:pt x="1081211" y="3267360"/>
                  </a:lnTo>
                  <a:lnTo>
                    <a:pt x="1148846" y="3268630"/>
                  </a:lnTo>
                  <a:lnTo>
                    <a:pt x="1313012" y="2233210"/>
                  </a:lnTo>
                  <a:lnTo>
                    <a:pt x="1234898" y="2133162"/>
                  </a:lnTo>
                  <a:lnTo>
                    <a:pt x="1232676" y="2135385"/>
                  </a:lnTo>
                  <a:lnTo>
                    <a:pt x="1229818" y="2138879"/>
                  </a:lnTo>
                  <a:lnTo>
                    <a:pt x="1223150" y="2148089"/>
                  </a:lnTo>
                  <a:lnTo>
                    <a:pt x="1215529" y="2160159"/>
                  </a:lnTo>
                  <a:lnTo>
                    <a:pt x="1206638" y="2174451"/>
                  </a:lnTo>
                  <a:lnTo>
                    <a:pt x="1185998" y="2207801"/>
                  </a:lnTo>
                  <a:lnTo>
                    <a:pt x="1164088" y="2244326"/>
                  </a:lnTo>
                  <a:lnTo>
                    <a:pt x="1143130" y="2280534"/>
                  </a:lnTo>
                  <a:lnTo>
                    <a:pt x="1124078" y="2311025"/>
                  </a:lnTo>
                  <a:lnTo>
                    <a:pt x="1116140" y="2323095"/>
                  </a:lnTo>
                  <a:lnTo>
                    <a:pt x="1109789" y="2332623"/>
                  </a:lnTo>
                  <a:lnTo>
                    <a:pt x="1105026" y="2338658"/>
                  </a:lnTo>
                  <a:lnTo>
                    <a:pt x="1103121" y="2340563"/>
                  </a:lnTo>
                  <a:lnTo>
                    <a:pt x="1102168" y="2340881"/>
                  </a:lnTo>
                  <a:lnTo>
                    <a:pt x="1097723" y="2341516"/>
                  </a:lnTo>
                  <a:lnTo>
                    <a:pt x="1093595" y="2340563"/>
                  </a:lnTo>
                  <a:lnTo>
                    <a:pt x="1089149" y="2339611"/>
                  </a:lnTo>
                  <a:lnTo>
                    <a:pt x="1084704" y="2337705"/>
                  </a:lnTo>
                  <a:lnTo>
                    <a:pt x="1080576" y="2335164"/>
                  </a:lnTo>
                  <a:lnTo>
                    <a:pt x="1076448" y="2332623"/>
                  </a:lnTo>
                  <a:lnTo>
                    <a:pt x="1073273" y="2329447"/>
                  </a:lnTo>
                  <a:lnTo>
                    <a:pt x="1070097" y="2326588"/>
                  </a:lnTo>
                  <a:lnTo>
                    <a:pt x="1054855" y="2307214"/>
                  </a:lnTo>
                  <a:lnTo>
                    <a:pt x="1040566" y="2287839"/>
                  </a:lnTo>
                  <a:lnTo>
                    <a:pt x="1025960" y="2268465"/>
                  </a:lnTo>
                  <a:lnTo>
                    <a:pt x="1012623" y="2249091"/>
                  </a:lnTo>
                  <a:lnTo>
                    <a:pt x="999287" y="2230034"/>
                  </a:lnTo>
                  <a:lnTo>
                    <a:pt x="986585" y="2210659"/>
                  </a:lnTo>
                  <a:lnTo>
                    <a:pt x="974519" y="2191603"/>
                  </a:lnTo>
                  <a:lnTo>
                    <a:pt x="963087" y="2172546"/>
                  </a:lnTo>
                  <a:lnTo>
                    <a:pt x="951974" y="2153807"/>
                  </a:lnTo>
                  <a:lnTo>
                    <a:pt x="941177" y="2135067"/>
                  </a:lnTo>
                  <a:lnTo>
                    <a:pt x="931334" y="2116963"/>
                  </a:lnTo>
                  <a:lnTo>
                    <a:pt x="921490" y="2098542"/>
                  </a:lnTo>
                  <a:lnTo>
                    <a:pt x="912599" y="2080755"/>
                  </a:lnTo>
                  <a:lnTo>
                    <a:pt x="904026" y="2063287"/>
                  </a:lnTo>
                  <a:lnTo>
                    <a:pt x="895770" y="2046136"/>
                  </a:lnTo>
                  <a:lnTo>
                    <a:pt x="888149" y="2029620"/>
                  </a:lnTo>
                  <a:lnTo>
                    <a:pt x="880528" y="2013104"/>
                  </a:lnTo>
                  <a:lnTo>
                    <a:pt x="873860" y="1997223"/>
                  </a:lnTo>
                  <a:lnTo>
                    <a:pt x="867509" y="1981978"/>
                  </a:lnTo>
                  <a:lnTo>
                    <a:pt x="861793" y="1967050"/>
                  </a:lnTo>
                  <a:lnTo>
                    <a:pt x="851315" y="1938782"/>
                  </a:lnTo>
                  <a:lnTo>
                    <a:pt x="842741" y="1913373"/>
                  </a:lnTo>
                  <a:lnTo>
                    <a:pt x="835438" y="1889870"/>
                  </a:lnTo>
                  <a:lnTo>
                    <a:pt x="830040" y="1869860"/>
                  </a:lnTo>
                  <a:lnTo>
                    <a:pt x="825912" y="1852391"/>
                  </a:lnTo>
                  <a:lnTo>
                    <a:pt x="824642" y="1844768"/>
                  </a:lnTo>
                  <a:lnTo>
                    <a:pt x="823371" y="1838416"/>
                  </a:lnTo>
                  <a:close/>
                  <a:moveTo>
                    <a:pt x="1960151" y="1811419"/>
                  </a:moveTo>
                  <a:lnTo>
                    <a:pt x="1959198" y="1818089"/>
                  </a:lnTo>
                  <a:lnTo>
                    <a:pt x="1957928" y="1825394"/>
                  </a:lnTo>
                  <a:lnTo>
                    <a:pt x="1953483" y="1843498"/>
                  </a:lnTo>
                  <a:lnTo>
                    <a:pt x="1947767" y="1864778"/>
                  </a:lnTo>
                  <a:lnTo>
                    <a:pt x="1940146" y="1889870"/>
                  </a:lnTo>
                  <a:lnTo>
                    <a:pt x="1930620" y="1917184"/>
                  </a:lnTo>
                  <a:lnTo>
                    <a:pt x="1919506" y="1947358"/>
                  </a:lnTo>
                  <a:lnTo>
                    <a:pt x="1913473" y="1963238"/>
                  </a:lnTo>
                  <a:lnTo>
                    <a:pt x="1906805" y="1980072"/>
                  </a:lnTo>
                  <a:lnTo>
                    <a:pt x="1899819" y="1997223"/>
                  </a:lnTo>
                  <a:lnTo>
                    <a:pt x="1892198" y="2014692"/>
                  </a:lnTo>
                  <a:lnTo>
                    <a:pt x="1884260" y="2032478"/>
                  </a:lnTo>
                  <a:lnTo>
                    <a:pt x="1875686" y="2050582"/>
                  </a:lnTo>
                  <a:lnTo>
                    <a:pt x="1866795" y="2069321"/>
                  </a:lnTo>
                  <a:lnTo>
                    <a:pt x="1857587" y="2088061"/>
                  </a:lnTo>
                  <a:lnTo>
                    <a:pt x="1847426" y="2107117"/>
                  </a:lnTo>
                  <a:lnTo>
                    <a:pt x="1836947" y="2126492"/>
                  </a:lnTo>
                  <a:lnTo>
                    <a:pt x="1826151" y="2146184"/>
                  </a:lnTo>
                  <a:lnTo>
                    <a:pt x="1814719" y="2165558"/>
                  </a:lnTo>
                  <a:lnTo>
                    <a:pt x="1803288" y="2185568"/>
                  </a:lnTo>
                  <a:lnTo>
                    <a:pt x="1790587" y="2205260"/>
                  </a:lnTo>
                  <a:lnTo>
                    <a:pt x="1777885" y="2224952"/>
                  </a:lnTo>
                  <a:lnTo>
                    <a:pt x="1764549" y="2245279"/>
                  </a:lnTo>
                  <a:lnTo>
                    <a:pt x="1750895" y="2264971"/>
                  </a:lnTo>
                  <a:lnTo>
                    <a:pt x="1736606" y="2284663"/>
                  </a:lnTo>
                  <a:lnTo>
                    <a:pt x="1721999" y="2304355"/>
                  </a:lnTo>
                  <a:lnTo>
                    <a:pt x="1706757" y="2323412"/>
                  </a:lnTo>
                  <a:lnTo>
                    <a:pt x="1703899" y="2326588"/>
                  </a:lnTo>
                  <a:lnTo>
                    <a:pt x="1700724" y="2328812"/>
                  </a:lnTo>
                  <a:lnTo>
                    <a:pt x="1697866" y="2331035"/>
                  </a:lnTo>
                  <a:lnTo>
                    <a:pt x="1694056" y="2332623"/>
                  </a:lnTo>
                  <a:lnTo>
                    <a:pt x="1690245" y="2333576"/>
                  </a:lnTo>
                  <a:lnTo>
                    <a:pt x="1686435" y="2334211"/>
                  </a:lnTo>
                  <a:lnTo>
                    <a:pt x="1682624" y="2334846"/>
                  </a:lnTo>
                  <a:lnTo>
                    <a:pt x="1678814" y="2334211"/>
                  </a:lnTo>
                  <a:lnTo>
                    <a:pt x="1677544" y="2333576"/>
                  </a:lnTo>
                  <a:lnTo>
                    <a:pt x="1675956" y="2331988"/>
                  </a:lnTo>
                  <a:lnTo>
                    <a:pt x="1670876" y="2326906"/>
                  </a:lnTo>
                  <a:lnTo>
                    <a:pt x="1664525" y="2318330"/>
                  </a:lnTo>
                  <a:lnTo>
                    <a:pt x="1657222" y="2307532"/>
                  </a:lnTo>
                  <a:lnTo>
                    <a:pt x="1638804" y="2280534"/>
                  </a:lnTo>
                  <a:lnTo>
                    <a:pt x="1618165" y="2248773"/>
                  </a:lnTo>
                  <a:lnTo>
                    <a:pt x="1596572" y="2216059"/>
                  </a:lnTo>
                  <a:lnTo>
                    <a:pt x="1576885" y="2185886"/>
                  </a:lnTo>
                  <a:lnTo>
                    <a:pt x="1568311" y="2173499"/>
                  </a:lnTo>
                  <a:lnTo>
                    <a:pt x="1560690" y="2162700"/>
                  </a:lnTo>
                  <a:lnTo>
                    <a:pt x="1554340" y="2154124"/>
                  </a:lnTo>
                  <a:lnTo>
                    <a:pt x="1549577" y="2148407"/>
                  </a:lnTo>
                  <a:lnTo>
                    <a:pt x="1537828" y="2161429"/>
                  </a:lnTo>
                  <a:lnTo>
                    <a:pt x="1512743" y="2190967"/>
                  </a:lnTo>
                  <a:lnTo>
                    <a:pt x="1475908" y="2233210"/>
                  </a:lnTo>
                  <a:lnTo>
                    <a:pt x="1477814" y="2242738"/>
                  </a:lnTo>
                  <a:lnTo>
                    <a:pt x="1482259" y="2270053"/>
                  </a:lnTo>
                  <a:lnTo>
                    <a:pt x="1498136" y="2368831"/>
                  </a:lnTo>
                  <a:lnTo>
                    <a:pt x="1546719" y="2680410"/>
                  </a:lnTo>
                  <a:lnTo>
                    <a:pt x="1601653" y="3027244"/>
                  </a:lnTo>
                  <a:lnTo>
                    <a:pt x="1624198" y="3169853"/>
                  </a:lnTo>
                  <a:lnTo>
                    <a:pt x="1640075" y="3268630"/>
                  </a:lnTo>
                  <a:lnTo>
                    <a:pt x="1706122" y="3267360"/>
                  </a:lnTo>
                  <a:lnTo>
                    <a:pt x="1772805" y="3265454"/>
                  </a:lnTo>
                  <a:lnTo>
                    <a:pt x="1838535" y="3263231"/>
                  </a:lnTo>
                  <a:lnTo>
                    <a:pt x="1903630" y="3261008"/>
                  </a:lnTo>
                  <a:lnTo>
                    <a:pt x="1967772" y="3257832"/>
                  </a:lnTo>
                  <a:lnTo>
                    <a:pt x="2030644" y="3254973"/>
                  </a:lnTo>
                  <a:lnTo>
                    <a:pt x="2091929" y="3251479"/>
                  </a:lnTo>
                  <a:lnTo>
                    <a:pt x="2151308" y="3247985"/>
                  </a:lnTo>
                  <a:lnTo>
                    <a:pt x="2150990" y="3163818"/>
                  </a:lnTo>
                  <a:lnTo>
                    <a:pt x="2150673" y="3057100"/>
                  </a:lnTo>
                  <a:lnTo>
                    <a:pt x="2150990" y="2817937"/>
                  </a:lnTo>
                  <a:lnTo>
                    <a:pt x="2152261" y="2526367"/>
                  </a:lnTo>
                  <a:lnTo>
                    <a:pt x="2152261" y="2521921"/>
                  </a:lnTo>
                  <a:lnTo>
                    <a:pt x="2153213" y="2517792"/>
                  </a:lnTo>
                  <a:lnTo>
                    <a:pt x="2154801" y="2513980"/>
                  </a:lnTo>
                  <a:lnTo>
                    <a:pt x="2156706" y="2510169"/>
                  </a:lnTo>
                  <a:lnTo>
                    <a:pt x="2159246" y="2506675"/>
                  </a:lnTo>
                  <a:lnTo>
                    <a:pt x="2162104" y="2503817"/>
                  </a:lnTo>
                  <a:lnTo>
                    <a:pt x="2165597" y="2501276"/>
                  </a:lnTo>
                  <a:lnTo>
                    <a:pt x="2169090" y="2499370"/>
                  </a:lnTo>
                  <a:lnTo>
                    <a:pt x="2173218" y="2497464"/>
                  </a:lnTo>
                  <a:lnTo>
                    <a:pt x="2177346" y="2496829"/>
                  </a:lnTo>
                  <a:lnTo>
                    <a:pt x="2181474" y="2496512"/>
                  </a:lnTo>
                  <a:lnTo>
                    <a:pt x="2185602" y="2496829"/>
                  </a:lnTo>
                  <a:lnTo>
                    <a:pt x="2189730" y="2497464"/>
                  </a:lnTo>
                  <a:lnTo>
                    <a:pt x="2193858" y="2498735"/>
                  </a:lnTo>
                  <a:lnTo>
                    <a:pt x="2197351" y="2500958"/>
                  </a:lnTo>
                  <a:lnTo>
                    <a:pt x="2201161" y="2503182"/>
                  </a:lnTo>
                  <a:lnTo>
                    <a:pt x="2201479" y="2504134"/>
                  </a:lnTo>
                  <a:lnTo>
                    <a:pt x="2201796" y="2506040"/>
                  </a:lnTo>
                  <a:lnTo>
                    <a:pt x="2202749" y="2512710"/>
                  </a:lnTo>
                  <a:lnTo>
                    <a:pt x="2203384" y="2523191"/>
                  </a:lnTo>
                  <a:lnTo>
                    <a:pt x="2204019" y="2537166"/>
                  </a:lnTo>
                  <a:lnTo>
                    <a:pt x="2205607" y="2574009"/>
                  </a:lnTo>
                  <a:lnTo>
                    <a:pt x="2206877" y="2621334"/>
                  </a:lnTo>
                  <a:lnTo>
                    <a:pt x="2207829" y="2676916"/>
                  </a:lnTo>
                  <a:lnTo>
                    <a:pt x="2208782" y="2739168"/>
                  </a:lnTo>
                  <a:lnTo>
                    <a:pt x="2210052" y="2873519"/>
                  </a:lnTo>
                  <a:lnTo>
                    <a:pt x="2211005" y="3007870"/>
                  </a:lnTo>
                  <a:lnTo>
                    <a:pt x="2211640" y="3124434"/>
                  </a:lnTo>
                  <a:lnTo>
                    <a:pt x="2211957" y="3238139"/>
                  </a:lnTo>
                  <a:lnTo>
                    <a:pt x="2330398" y="3227976"/>
                  </a:lnTo>
                  <a:lnTo>
                    <a:pt x="2392635" y="3222259"/>
                  </a:lnTo>
                  <a:lnTo>
                    <a:pt x="2454555" y="3216542"/>
                  </a:lnTo>
                  <a:lnTo>
                    <a:pt x="2516157" y="3210507"/>
                  </a:lnTo>
                  <a:lnTo>
                    <a:pt x="2576489" y="3203837"/>
                  </a:lnTo>
                  <a:lnTo>
                    <a:pt x="2633645" y="3196850"/>
                  </a:lnTo>
                  <a:lnTo>
                    <a:pt x="2687309" y="3189862"/>
                  </a:lnTo>
                  <a:lnTo>
                    <a:pt x="2684134" y="2851921"/>
                  </a:lnTo>
                  <a:lnTo>
                    <a:pt x="2682228" y="2709630"/>
                  </a:lnTo>
                  <a:lnTo>
                    <a:pt x="2681276" y="2654366"/>
                  </a:lnTo>
                  <a:lnTo>
                    <a:pt x="2680641" y="2613393"/>
                  </a:lnTo>
                  <a:lnTo>
                    <a:pt x="2680006" y="2597195"/>
                  </a:lnTo>
                  <a:lnTo>
                    <a:pt x="2679371" y="2588302"/>
                  </a:lnTo>
                  <a:lnTo>
                    <a:pt x="2676195" y="2551776"/>
                  </a:lnTo>
                  <a:lnTo>
                    <a:pt x="2672385" y="2517157"/>
                  </a:lnTo>
                  <a:lnTo>
                    <a:pt x="2668257" y="2484125"/>
                  </a:lnTo>
                  <a:lnTo>
                    <a:pt x="2663494" y="2452999"/>
                  </a:lnTo>
                  <a:lnTo>
                    <a:pt x="2658731" y="2422825"/>
                  </a:lnTo>
                  <a:lnTo>
                    <a:pt x="2653015" y="2394558"/>
                  </a:lnTo>
                  <a:lnTo>
                    <a:pt x="2647299" y="2367561"/>
                  </a:lnTo>
                  <a:lnTo>
                    <a:pt x="2641266" y="2341834"/>
                  </a:lnTo>
                  <a:lnTo>
                    <a:pt x="2634916" y="2317695"/>
                  </a:lnTo>
                  <a:lnTo>
                    <a:pt x="2628565" y="2294509"/>
                  </a:lnTo>
                  <a:lnTo>
                    <a:pt x="2621579" y="2272594"/>
                  </a:lnTo>
                  <a:lnTo>
                    <a:pt x="2614593" y="2252267"/>
                  </a:lnTo>
                  <a:lnTo>
                    <a:pt x="2607290" y="2232892"/>
                  </a:lnTo>
                  <a:lnTo>
                    <a:pt x="2600304" y="2214788"/>
                  </a:lnTo>
                  <a:lnTo>
                    <a:pt x="2592683" y="2197637"/>
                  </a:lnTo>
                  <a:lnTo>
                    <a:pt x="2585062" y="2181121"/>
                  </a:lnTo>
                  <a:lnTo>
                    <a:pt x="2578077" y="2166829"/>
                  </a:lnTo>
                  <a:lnTo>
                    <a:pt x="2570456" y="2152536"/>
                  </a:lnTo>
                  <a:lnTo>
                    <a:pt x="2563152" y="2139514"/>
                  </a:lnTo>
                  <a:lnTo>
                    <a:pt x="2555531" y="2127445"/>
                  </a:lnTo>
                  <a:lnTo>
                    <a:pt x="2548228" y="2115693"/>
                  </a:lnTo>
                  <a:lnTo>
                    <a:pt x="2540925" y="2104894"/>
                  </a:lnTo>
                  <a:lnTo>
                    <a:pt x="2533621" y="2095048"/>
                  </a:lnTo>
                  <a:lnTo>
                    <a:pt x="2526318" y="2085520"/>
                  </a:lnTo>
                  <a:lnTo>
                    <a:pt x="2519332" y="2076309"/>
                  </a:lnTo>
                  <a:lnTo>
                    <a:pt x="2512347" y="2068051"/>
                  </a:lnTo>
                  <a:lnTo>
                    <a:pt x="2498375" y="2052488"/>
                  </a:lnTo>
                  <a:lnTo>
                    <a:pt x="2485356" y="2038513"/>
                  </a:lnTo>
                  <a:lnTo>
                    <a:pt x="2472972" y="2025808"/>
                  </a:lnTo>
                  <a:lnTo>
                    <a:pt x="2442806" y="2009610"/>
                  </a:lnTo>
                  <a:lnTo>
                    <a:pt x="2412640" y="1993729"/>
                  </a:lnTo>
                  <a:lnTo>
                    <a:pt x="2382474" y="1979437"/>
                  </a:lnTo>
                  <a:lnTo>
                    <a:pt x="2352943" y="1965144"/>
                  </a:lnTo>
                  <a:lnTo>
                    <a:pt x="2322777" y="1951487"/>
                  </a:lnTo>
                  <a:lnTo>
                    <a:pt x="2292612" y="1938465"/>
                  </a:lnTo>
                  <a:lnTo>
                    <a:pt x="2262446" y="1925760"/>
                  </a:lnTo>
                  <a:lnTo>
                    <a:pt x="2231645" y="1913373"/>
                  </a:lnTo>
                  <a:lnTo>
                    <a:pt x="2200526" y="1900986"/>
                  </a:lnTo>
                  <a:lnTo>
                    <a:pt x="2168772" y="1888599"/>
                  </a:lnTo>
                  <a:lnTo>
                    <a:pt x="2103042" y="1864143"/>
                  </a:lnTo>
                  <a:lnTo>
                    <a:pt x="1960151" y="1811419"/>
                  </a:lnTo>
                  <a:close/>
                  <a:moveTo>
                    <a:pt x="1782331" y="1695490"/>
                  </a:moveTo>
                  <a:lnTo>
                    <a:pt x="1773122" y="1713594"/>
                  </a:lnTo>
                  <a:lnTo>
                    <a:pt x="1767724" y="1723440"/>
                  </a:lnTo>
                  <a:lnTo>
                    <a:pt x="1761691" y="1733286"/>
                  </a:lnTo>
                  <a:lnTo>
                    <a:pt x="1755340" y="1744085"/>
                  </a:lnTo>
                  <a:lnTo>
                    <a:pt x="1748037" y="1755201"/>
                  </a:lnTo>
                  <a:lnTo>
                    <a:pt x="1740416" y="1766636"/>
                  </a:lnTo>
                  <a:lnTo>
                    <a:pt x="1731843" y="1778705"/>
                  </a:lnTo>
                  <a:lnTo>
                    <a:pt x="1722951" y="1790139"/>
                  </a:lnTo>
                  <a:lnTo>
                    <a:pt x="1713425" y="1802526"/>
                  </a:lnTo>
                  <a:lnTo>
                    <a:pt x="1703264" y="1814278"/>
                  </a:lnTo>
                  <a:lnTo>
                    <a:pt x="1692468" y="1826665"/>
                  </a:lnTo>
                  <a:lnTo>
                    <a:pt x="1681037" y="1838734"/>
                  </a:lnTo>
                  <a:lnTo>
                    <a:pt x="1668653" y="1851121"/>
                  </a:lnTo>
                  <a:lnTo>
                    <a:pt x="1655634" y="1863508"/>
                  </a:lnTo>
                  <a:lnTo>
                    <a:pt x="1641980" y="1875577"/>
                  </a:lnTo>
                  <a:lnTo>
                    <a:pt x="1627373" y="1887964"/>
                  </a:lnTo>
                  <a:lnTo>
                    <a:pt x="1612131" y="1899716"/>
                  </a:lnTo>
                  <a:lnTo>
                    <a:pt x="1596255" y="1911467"/>
                  </a:lnTo>
                  <a:lnTo>
                    <a:pt x="1579425" y="1922901"/>
                  </a:lnTo>
                  <a:lnTo>
                    <a:pt x="1561643" y="1933700"/>
                  </a:lnTo>
                  <a:lnTo>
                    <a:pt x="1543544" y="1944499"/>
                  </a:lnTo>
                  <a:lnTo>
                    <a:pt x="1524174" y="1954980"/>
                  </a:lnTo>
                  <a:lnTo>
                    <a:pt x="1504169" y="1964509"/>
                  </a:lnTo>
                  <a:lnTo>
                    <a:pt x="1506392" y="1967050"/>
                  </a:lnTo>
                  <a:lnTo>
                    <a:pt x="1509250" y="1970543"/>
                  </a:lnTo>
                  <a:lnTo>
                    <a:pt x="1517188" y="1980707"/>
                  </a:lnTo>
                  <a:lnTo>
                    <a:pt x="1527032" y="1995000"/>
                  </a:lnTo>
                  <a:lnTo>
                    <a:pt x="1539416" y="2011833"/>
                  </a:lnTo>
                  <a:lnTo>
                    <a:pt x="1567041" y="2052488"/>
                  </a:lnTo>
                  <a:lnTo>
                    <a:pt x="1597525" y="2097589"/>
                  </a:lnTo>
                  <a:lnTo>
                    <a:pt x="1652776" y="2181439"/>
                  </a:lnTo>
                  <a:lnTo>
                    <a:pt x="1679767" y="2222411"/>
                  </a:lnTo>
                  <a:lnTo>
                    <a:pt x="1694056" y="2203354"/>
                  </a:lnTo>
                  <a:lnTo>
                    <a:pt x="1707392" y="2184615"/>
                  </a:lnTo>
                  <a:lnTo>
                    <a:pt x="1720411" y="2165558"/>
                  </a:lnTo>
                  <a:lnTo>
                    <a:pt x="1732795" y="2146501"/>
                  </a:lnTo>
                  <a:lnTo>
                    <a:pt x="1744544" y="2128080"/>
                  </a:lnTo>
                  <a:lnTo>
                    <a:pt x="1755658" y="2109341"/>
                  </a:lnTo>
                  <a:lnTo>
                    <a:pt x="1766136" y="2090919"/>
                  </a:lnTo>
                  <a:lnTo>
                    <a:pt x="1776615" y="2072815"/>
                  </a:lnTo>
                  <a:lnTo>
                    <a:pt x="1785824" y="2054393"/>
                  </a:lnTo>
                  <a:lnTo>
                    <a:pt x="1795032" y="2036925"/>
                  </a:lnTo>
                  <a:lnTo>
                    <a:pt x="1803606" y="2019456"/>
                  </a:lnTo>
                  <a:lnTo>
                    <a:pt x="1811862" y="2002305"/>
                  </a:lnTo>
                  <a:lnTo>
                    <a:pt x="1819165" y="1985471"/>
                  </a:lnTo>
                  <a:lnTo>
                    <a:pt x="1826151" y="1968955"/>
                  </a:lnTo>
                  <a:lnTo>
                    <a:pt x="1833137" y="1953075"/>
                  </a:lnTo>
                  <a:lnTo>
                    <a:pt x="1839170" y="1937829"/>
                  </a:lnTo>
                  <a:lnTo>
                    <a:pt x="1844885" y="1922584"/>
                  </a:lnTo>
                  <a:lnTo>
                    <a:pt x="1850601" y="1907974"/>
                  </a:lnTo>
                  <a:lnTo>
                    <a:pt x="1859810" y="1880976"/>
                  </a:lnTo>
                  <a:lnTo>
                    <a:pt x="1867430" y="1855885"/>
                  </a:lnTo>
                  <a:lnTo>
                    <a:pt x="1873781" y="1833970"/>
                  </a:lnTo>
                  <a:lnTo>
                    <a:pt x="1878544" y="1815230"/>
                  </a:lnTo>
                  <a:lnTo>
                    <a:pt x="1882037" y="1799032"/>
                  </a:lnTo>
                  <a:lnTo>
                    <a:pt x="1884260" y="1786963"/>
                  </a:lnTo>
                  <a:lnTo>
                    <a:pt x="1885212" y="1778387"/>
                  </a:lnTo>
                  <a:lnTo>
                    <a:pt x="1782331" y="1695490"/>
                  </a:lnTo>
                  <a:close/>
                  <a:moveTo>
                    <a:pt x="1006907" y="1695490"/>
                  </a:moveTo>
                  <a:lnTo>
                    <a:pt x="903708" y="1778387"/>
                  </a:lnTo>
                  <a:lnTo>
                    <a:pt x="904661" y="1786963"/>
                  </a:lnTo>
                  <a:lnTo>
                    <a:pt x="906883" y="1799032"/>
                  </a:lnTo>
                  <a:lnTo>
                    <a:pt x="910376" y="1815230"/>
                  </a:lnTo>
                  <a:lnTo>
                    <a:pt x="915139" y="1833970"/>
                  </a:lnTo>
                  <a:lnTo>
                    <a:pt x="921490" y="1855885"/>
                  </a:lnTo>
                  <a:lnTo>
                    <a:pt x="929428" y="1880976"/>
                  </a:lnTo>
                  <a:lnTo>
                    <a:pt x="938955" y="1907974"/>
                  </a:lnTo>
                  <a:lnTo>
                    <a:pt x="944353" y="1922584"/>
                  </a:lnTo>
                  <a:lnTo>
                    <a:pt x="949751" y="1937829"/>
                  </a:lnTo>
                  <a:lnTo>
                    <a:pt x="956102" y="1953075"/>
                  </a:lnTo>
                  <a:lnTo>
                    <a:pt x="962770" y="1968955"/>
                  </a:lnTo>
                  <a:lnTo>
                    <a:pt x="969756" y="1985471"/>
                  </a:lnTo>
                  <a:lnTo>
                    <a:pt x="977694" y="2002305"/>
                  </a:lnTo>
                  <a:lnTo>
                    <a:pt x="985315" y="2019456"/>
                  </a:lnTo>
                  <a:lnTo>
                    <a:pt x="993888" y="2036925"/>
                  </a:lnTo>
                  <a:lnTo>
                    <a:pt x="1003414" y="2054393"/>
                  </a:lnTo>
                  <a:lnTo>
                    <a:pt x="1012941" y="2072815"/>
                  </a:lnTo>
                  <a:lnTo>
                    <a:pt x="1023102" y="2090919"/>
                  </a:lnTo>
                  <a:lnTo>
                    <a:pt x="1033898" y="2109341"/>
                  </a:lnTo>
                  <a:lnTo>
                    <a:pt x="1045012" y="2128080"/>
                  </a:lnTo>
                  <a:lnTo>
                    <a:pt x="1056443" y="2146501"/>
                  </a:lnTo>
                  <a:lnTo>
                    <a:pt x="1068827" y="2165558"/>
                  </a:lnTo>
                  <a:lnTo>
                    <a:pt x="1081528" y="2184615"/>
                  </a:lnTo>
                  <a:lnTo>
                    <a:pt x="1095182" y="2203354"/>
                  </a:lnTo>
                  <a:lnTo>
                    <a:pt x="1109154" y="2222411"/>
                  </a:lnTo>
                  <a:lnTo>
                    <a:pt x="1134874" y="2183027"/>
                  </a:lnTo>
                  <a:lnTo>
                    <a:pt x="1159325" y="2145231"/>
                  </a:lnTo>
                  <a:lnTo>
                    <a:pt x="1187903" y="2101400"/>
                  </a:lnTo>
                  <a:lnTo>
                    <a:pt x="1217751" y="2056934"/>
                  </a:lnTo>
                  <a:lnTo>
                    <a:pt x="1231723" y="2035972"/>
                  </a:lnTo>
                  <a:lnTo>
                    <a:pt x="1245377" y="2016280"/>
                  </a:lnTo>
                  <a:lnTo>
                    <a:pt x="1258078" y="1998811"/>
                  </a:lnTo>
                  <a:lnTo>
                    <a:pt x="1268875" y="1983883"/>
                  </a:lnTo>
                  <a:lnTo>
                    <a:pt x="1278083" y="1972449"/>
                  </a:lnTo>
                  <a:lnTo>
                    <a:pt x="1281894" y="1968003"/>
                  </a:lnTo>
                  <a:lnTo>
                    <a:pt x="1285387" y="1964509"/>
                  </a:lnTo>
                  <a:lnTo>
                    <a:pt x="1264747" y="1954980"/>
                  </a:lnTo>
                  <a:lnTo>
                    <a:pt x="1246012" y="1944499"/>
                  </a:lnTo>
                  <a:lnTo>
                    <a:pt x="1227277" y="1933700"/>
                  </a:lnTo>
                  <a:lnTo>
                    <a:pt x="1209813" y="1922901"/>
                  </a:lnTo>
                  <a:lnTo>
                    <a:pt x="1192666" y="1911467"/>
                  </a:lnTo>
                  <a:lnTo>
                    <a:pt x="1176789" y="1899716"/>
                  </a:lnTo>
                  <a:lnTo>
                    <a:pt x="1161547" y="1887964"/>
                  </a:lnTo>
                  <a:lnTo>
                    <a:pt x="1146941" y="1875577"/>
                  </a:lnTo>
                  <a:lnTo>
                    <a:pt x="1133604" y="1863508"/>
                  </a:lnTo>
                  <a:lnTo>
                    <a:pt x="1120585" y="1851121"/>
                  </a:lnTo>
                  <a:lnTo>
                    <a:pt x="1108519" y="1838734"/>
                  </a:lnTo>
                  <a:lnTo>
                    <a:pt x="1096453" y="1826665"/>
                  </a:lnTo>
                  <a:lnTo>
                    <a:pt x="1085656" y="1814278"/>
                  </a:lnTo>
                  <a:lnTo>
                    <a:pt x="1075813" y="1802526"/>
                  </a:lnTo>
                  <a:lnTo>
                    <a:pt x="1065969" y="1790139"/>
                  </a:lnTo>
                  <a:lnTo>
                    <a:pt x="1057078" y="1778705"/>
                  </a:lnTo>
                  <a:lnTo>
                    <a:pt x="1048822" y="1766636"/>
                  </a:lnTo>
                  <a:lnTo>
                    <a:pt x="1041201" y="1755201"/>
                  </a:lnTo>
                  <a:lnTo>
                    <a:pt x="1034216" y="1744085"/>
                  </a:lnTo>
                  <a:lnTo>
                    <a:pt x="1027547" y="1733286"/>
                  </a:lnTo>
                  <a:lnTo>
                    <a:pt x="1021514" y="1723440"/>
                  </a:lnTo>
                  <a:lnTo>
                    <a:pt x="1016433" y="1713594"/>
                  </a:lnTo>
                  <a:lnTo>
                    <a:pt x="1006907" y="1695490"/>
                  </a:lnTo>
                  <a:close/>
                  <a:moveTo>
                    <a:pt x="1002462" y="1582737"/>
                  </a:moveTo>
                  <a:lnTo>
                    <a:pt x="1006590" y="1582737"/>
                  </a:lnTo>
                  <a:lnTo>
                    <a:pt x="1010718" y="1583690"/>
                  </a:lnTo>
                  <a:lnTo>
                    <a:pt x="1014528" y="1584643"/>
                  </a:lnTo>
                  <a:lnTo>
                    <a:pt x="1018656" y="1586231"/>
                  </a:lnTo>
                  <a:lnTo>
                    <a:pt x="1021832" y="1588454"/>
                  </a:lnTo>
                  <a:lnTo>
                    <a:pt x="1024689" y="1590995"/>
                  </a:lnTo>
                  <a:lnTo>
                    <a:pt x="1027865" y="1593854"/>
                  </a:lnTo>
                  <a:lnTo>
                    <a:pt x="1030088" y="1597347"/>
                  </a:lnTo>
                  <a:lnTo>
                    <a:pt x="1032310" y="1600524"/>
                  </a:lnTo>
                  <a:lnTo>
                    <a:pt x="1033898" y="1604653"/>
                  </a:lnTo>
                  <a:lnTo>
                    <a:pt x="1034216" y="1606241"/>
                  </a:lnTo>
                  <a:lnTo>
                    <a:pt x="1036756" y="1612593"/>
                  </a:lnTo>
                  <a:lnTo>
                    <a:pt x="1040884" y="1623074"/>
                  </a:lnTo>
                  <a:lnTo>
                    <a:pt x="1047234" y="1637049"/>
                  </a:lnTo>
                  <a:lnTo>
                    <a:pt x="1055808" y="1654518"/>
                  </a:lnTo>
                  <a:lnTo>
                    <a:pt x="1060889" y="1664046"/>
                  </a:lnTo>
                  <a:lnTo>
                    <a:pt x="1066922" y="1674528"/>
                  </a:lnTo>
                  <a:lnTo>
                    <a:pt x="1073273" y="1685326"/>
                  </a:lnTo>
                  <a:lnTo>
                    <a:pt x="1080258" y="1696443"/>
                  </a:lnTo>
                  <a:lnTo>
                    <a:pt x="1088514" y="1708195"/>
                  </a:lnTo>
                  <a:lnTo>
                    <a:pt x="1096770" y="1720264"/>
                  </a:lnTo>
                  <a:lnTo>
                    <a:pt x="1106296" y="1732651"/>
                  </a:lnTo>
                  <a:lnTo>
                    <a:pt x="1117092" y="1745355"/>
                  </a:lnTo>
                  <a:lnTo>
                    <a:pt x="1128841" y="1758695"/>
                  </a:lnTo>
                  <a:lnTo>
                    <a:pt x="1141860" y="1771717"/>
                  </a:lnTo>
                  <a:lnTo>
                    <a:pt x="1155832" y="1785057"/>
                  </a:lnTo>
                  <a:lnTo>
                    <a:pt x="1171074" y="1798715"/>
                  </a:lnTo>
                  <a:lnTo>
                    <a:pt x="1187268" y="1812054"/>
                  </a:lnTo>
                  <a:lnTo>
                    <a:pt x="1203780" y="1825394"/>
                  </a:lnTo>
                  <a:lnTo>
                    <a:pt x="1221244" y="1838734"/>
                  </a:lnTo>
                  <a:lnTo>
                    <a:pt x="1239979" y="1851756"/>
                  </a:lnTo>
                  <a:lnTo>
                    <a:pt x="1259031" y="1864778"/>
                  </a:lnTo>
                  <a:lnTo>
                    <a:pt x="1278718" y="1877165"/>
                  </a:lnTo>
                  <a:lnTo>
                    <a:pt x="1299041" y="1889552"/>
                  </a:lnTo>
                  <a:lnTo>
                    <a:pt x="1319998" y="1900986"/>
                  </a:lnTo>
                  <a:lnTo>
                    <a:pt x="1340955" y="1911785"/>
                  </a:lnTo>
                  <a:lnTo>
                    <a:pt x="1362548" y="1922266"/>
                  </a:lnTo>
                  <a:lnTo>
                    <a:pt x="1427008" y="1922266"/>
                  </a:lnTo>
                  <a:lnTo>
                    <a:pt x="1436216" y="1918772"/>
                  </a:lnTo>
                  <a:lnTo>
                    <a:pt x="1445742" y="1914643"/>
                  </a:lnTo>
                  <a:lnTo>
                    <a:pt x="1454951" y="1910515"/>
                  </a:lnTo>
                  <a:lnTo>
                    <a:pt x="1464795" y="1906068"/>
                  </a:lnTo>
                  <a:lnTo>
                    <a:pt x="1474321" y="1901304"/>
                  </a:lnTo>
                  <a:lnTo>
                    <a:pt x="1484164" y="1896222"/>
                  </a:lnTo>
                  <a:lnTo>
                    <a:pt x="1493690" y="1890822"/>
                  </a:lnTo>
                  <a:lnTo>
                    <a:pt x="1503534" y="1885423"/>
                  </a:lnTo>
                  <a:lnTo>
                    <a:pt x="1522586" y="1873354"/>
                  </a:lnTo>
                  <a:lnTo>
                    <a:pt x="1541638" y="1860967"/>
                  </a:lnTo>
                  <a:lnTo>
                    <a:pt x="1560373" y="1847309"/>
                  </a:lnTo>
                  <a:lnTo>
                    <a:pt x="1578155" y="1833652"/>
                  </a:lnTo>
                  <a:lnTo>
                    <a:pt x="1595619" y="1819677"/>
                  </a:lnTo>
                  <a:lnTo>
                    <a:pt x="1612131" y="1805067"/>
                  </a:lnTo>
                  <a:lnTo>
                    <a:pt x="1628326" y="1791092"/>
                  </a:lnTo>
                  <a:lnTo>
                    <a:pt x="1643250" y="1776482"/>
                  </a:lnTo>
                  <a:lnTo>
                    <a:pt x="1656904" y="1762189"/>
                  </a:lnTo>
                  <a:lnTo>
                    <a:pt x="1668970" y="1748849"/>
                  </a:lnTo>
                  <a:lnTo>
                    <a:pt x="1680719" y="1735509"/>
                  </a:lnTo>
                  <a:lnTo>
                    <a:pt x="1690245" y="1723440"/>
                  </a:lnTo>
                  <a:lnTo>
                    <a:pt x="1698819" y="1711371"/>
                  </a:lnTo>
                  <a:lnTo>
                    <a:pt x="1706757" y="1699937"/>
                  </a:lnTo>
                  <a:lnTo>
                    <a:pt x="1714060" y="1688820"/>
                  </a:lnTo>
                  <a:lnTo>
                    <a:pt x="1720411" y="1678021"/>
                  </a:lnTo>
                  <a:lnTo>
                    <a:pt x="1726444" y="1667540"/>
                  </a:lnTo>
                  <a:lnTo>
                    <a:pt x="1731843" y="1658012"/>
                  </a:lnTo>
                  <a:lnTo>
                    <a:pt x="1740734" y="1640543"/>
                  </a:lnTo>
                  <a:lnTo>
                    <a:pt x="1747084" y="1625615"/>
                  </a:lnTo>
                  <a:lnTo>
                    <a:pt x="1751847" y="1614499"/>
                  </a:lnTo>
                  <a:lnTo>
                    <a:pt x="1754705" y="1607193"/>
                  </a:lnTo>
                  <a:lnTo>
                    <a:pt x="1755340" y="1604335"/>
                  </a:lnTo>
                  <a:lnTo>
                    <a:pt x="1755658" y="1604335"/>
                  </a:lnTo>
                  <a:lnTo>
                    <a:pt x="1757245" y="1600524"/>
                  </a:lnTo>
                  <a:lnTo>
                    <a:pt x="1759151" y="1597347"/>
                  </a:lnTo>
                  <a:lnTo>
                    <a:pt x="1761373" y="1593854"/>
                  </a:lnTo>
                  <a:lnTo>
                    <a:pt x="1764231" y="1590995"/>
                  </a:lnTo>
                  <a:lnTo>
                    <a:pt x="1767089" y="1588454"/>
                  </a:lnTo>
                  <a:lnTo>
                    <a:pt x="1770899" y="1586231"/>
                  </a:lnTo>
                  <a:lnTo>
                    <a:pt x="1774710" y="1584643"/>
                  </a:lnTo>
                  <a:lnTo>
                    <a:pt x="1778838" y="1583690"/>
                  </a:lnTo>
                  <a:lnTo>
                    <a:pt x="1782966" y="1582737"/>
                  </a:lnTo>
                  <a:lnTo>
                    <a:pt x="1786776" y="1582737"/>
                  </a:lnTo>
                  <a:lnTo>
                    <a:pt x="1790904" y="1583690"/>
                  </a:lnTo>
                  <a:lnTo>
                    <a:pt x="1794715" y="1584325"/>
                  </a:lnTo>
                  <a:lnTo>
                    <a:pt x="1798525" y="1585913"/>
                  </a:lnTo>
                  <a:lnTo>
                    <a:pt x="1802018" y="1588137"/>
                  </a:lnTo>
                  <a:lnTo>
                    <a:pt x="1805511" y="1590360"/>
                  </a:lnTo>
                  <a:lnTo>
                    <a:pt x="1808051" y="1593218"/>
                  </a:lnTo>
                  <a:lnTo>
                    <a:pt x="1940781" y="1708195"/>
                  </a:lnTo>
                  <a:lnTo>
                    <a:pt x="1941734" y="1708512"/>
                  </a:lnTo>
                  <a:lnTo>
                    <a:pt x="1943004" y="1708512"/>
                  </a:lnTo>
                  <a:lnTo>
                    <a:pt x="2024611" y="1739321"/>
                  </a:lnTo>
                  <a:lnTo>
                    <a:pt x="2103995" y="1768859"/>
                  </a:lnTo>
                  <a:lnTo>
                    <a:pt x="2179886" y="1798079"/>
                  </a:lnTo>
                  <a:lnTo>
                    <a:pt x="2217673" y="1812372"/>
                  </a:lnTo>
                  <a:lnTo>
                    <a:pt x="2254190" y="1826982"/>
                  </a:lnTo>
                  <a:lnTo>
                    <a:pt x="2291024" y="1841910"/>
                  </a:lnTo>
                  <a:lnTo>
                    <a:pt x="2327223" y="1857155"/>
                  </a:lnTo>
                  <a:lnTo>
                    <a:pt x="2363105" y="1872401"/>
                  </a:lnTo>
                  <a:lnTo>
                    <a:pt x="2398351" y="1888282"/>
                  </a:lnTo>
                  <a:lnTo>
                    <a:pt x="2434233" y="1905115"/>
                  </a:lnTo>
                  <a:lnTo>
                    <a:pt x="2469479" y="1922584"/>
                  </a:lnTo>
                  <a:lnTo>
                    <a:pt x="2504726" y="1940370"/>
                  </a:lnTo>
                  <a:lnTo>
                    <a:pt x="2539655" y="1959427"/>
                  </a:lnTo>
                  <a:lnTo>
                    <a:pt x="2547276" y="1964826"/>
                  </a:lnTo>
                  <a:lnTo>
                    <a:pt x="2560612" y="1978484"/>
                  </a:lnTo>
                  <a:lnTo>
                    <a:pt x="2575219" y="1994365"/>
                  </a:lnTo>
                  <a:lnTo>
                    <a:pt x="2583157" y="2002940"/>
                  </a:lnTo>
                  <a:lnTo>
                    <a:pt x="2591413" y="2012151"/>
                  </a:lnTo>
                  <a:lnTo>
                    <a:pt x="2599669" y="2021679"/>
                  </a:lnTo>
                  <a:lnTo>
                    <a:pt x="2607925" y="2032478"/>
                  </a:lnTo>
                  <a:lnTo>
                    <a:pt x="2616498" y="2043595"/>
                  </a:lnTo>
                  <a:lnTo>
                    <a:pt x="2625072" y="2055664"/>
                  </a:lnTo>
                  <a:lnTo>
                    <a:pt x="2633963" y="2068051"/>
                  </a:lnTo>
                  <a:lnTo>
                    <a:pt x="2642854" y="2082026"/>
                  </a:lnTo>
                  <a:lnTo>
                    <a:pt x="2651427" y="2096318"/>
                  </a:lnTo>
                  <a:lnTo>
                    <a:pt x="2660318" y="2111564"/>
                  </a:lnTo>
                  <a:lnTo>
                    <a:pt x="2668892" y="2128080"/>
                  </a:lnTo>
                  <a:lnTo>
                    <a:pt x="2677465" y="2145231"/>
                  </a:lnTo>
                  <a:lnTo>
                    <a:pt x="2686039" y="2163335"/>
                  </a:lnTo>
                  <a:lnTo>
                    <a:pt x="2694612" y="2182709"/>
                  </a:lnTo>
                  <a:lnTo>
                    <a:pt x="2702868" y="2203037"/>
                  </a:lnTo>
                  <a:lnTo>
                    <a:pt x="2710489" y="2224317"/>
                  </a:lnTo>
                  <a:lnTo>
                    <a:pt x="2718428" y="2246867"/>
                  </a:lnTo>
                  <a:lnTo>
                    <a:pt x="2725731" y="2271006"/>
                  </a:lnTo>
                  <a:lnTo>
                    <a:pt x="2733034" y="2296097"/>
                  </a:lnTo>
                  <a:lnTo>
                    <a:pt x="2740020" y="2322459"/>
                  </a:lnTo>
                  <a:lnTo>
                    <a:pt x="2746371" y="2350409"/>
                  </a:lnTo>
                  <a:lnTo>
                    <a:pt x="2752721" y="2379630"/>
                  </a:lnTo>
                  <a:lnTo>
                    <a:pt x="2758437" y="2410121"/>
                  </a:lnTo>
                  <a:lnTo>
                    <a:pt x="2763835" y="2442200"/>
                  </a:lnTo>
                  <a:lnTo>
                    <a:pt x="2768598" y="2475867"/>
                  </a:lnTo>
                  <a:lnTo>
                    <a:pt x="2773361" y="2510804"/>
                  </a:lnTo>
                  <a:lnTo>
                    <a:pt x="2777172" y="2547647"/>
                  </a:lnTo>
                  <a:lnTo>
                    <a:pt x="2780982" y="2586396"/>
                  </a:lnTo>
                  <a:lnTo>
                    <a:pt x="2780982" y="2586079"/>
                  </a:lnTo>
                  <a:lnTo>
                    <a:pt x="2781617" y="2597830"/>
                  </a:lnTo>
                  <a:lnTo>
                    <a:pt x="2781935" y="2615617"/>
                  </a:lnTo>
                  <a:lnTo>
                    <a:pt x="2783522" y="2668023"/>
                  </a:lnTo>
                  <a:lnTo>
                    <a:pt x="2784158" y="2740439"/>
                  </a:lnTo>
                  <a:lnTo>
                    <a:pt x="2785428" y="2828418"/>
                  </a:lnTo>
                  <a:lnTo>
                    <a:pt x="2787650" y="3030738"/>
                  </a:lnTo>
                  <a:lnTo>
                    <a:pt x="2789238" y="3238775"/>
                  </a:lnTo>
                  <a:lnTo>
                    <a:pt x="2789238" y="3241633"/>
                  </a:lnTo>
                  <a:lnTo>
                    <a:pt x="2788921" y="3244174"/>
                  </a:lnTo>
                  <a:lnTo>
                    <a:pt x="2788286" y="3247033"/>
                  </a:lnTo>
                  <a:lnTo>
                    <a:pt x="2787650" y="3249891"/>
                  </a:lnTo>
                  <a:lnTo>
                    <a:pt x="2786380" y="3252114"/>
                  </a:lnTo>
                  <a:lnTo>
                    <a:pt x="2784793" y="3254655"/>
                  </a:lnTo>
                  <a:lnTo>
                    <a:pt x="2783522" y="3256879"/>
                  </a:lnTo>
                  <a:lnTo>
                    <a:pt x="2781935" y="3259102"/>
                  </a:lnTo>
                  <a:lnTo>
                    <a:pt x="2780030" y="3261008"/>
                  </a:lnTo>
                  <a:lnTo>
                    <a:pt x="2777807" y="3262913"/>
                  </a:lnTo>
                  <a:lnTo>
                    <a:pt x="2775584" y="3264501"/>
                  </a:lnTo>
                  <a:lnTo>
                    <a:pt x="2773361" y="3265772"/>
                  </a:lnTo>
                  <a:lnTo>
                    <a:pt x="2770821" y="3267360"/>
                  </a:lnTo>
                  <a:lnTo>
                    <a:pt x="2768281" y="3267995"/>
                  </a:lnTo>
                  <a:lnTo>
                    <a:pt x="2765740" y="3268948"/>
                  </a:lnTo>
                  <a:lnTo>
                    <a:pt x="2762565" y="3269583"/>
                  </a:lnTo>
                  <a:lnTo>
                    <a:pt x="2730176" y="3274030"/>
                  </a:lnTo>
                  <a:lnTo>
                    <a:pt x="2693660" y="3278476"/>
                  </a:lnTo>
                  <a:lnTo>
                    <a:pt x="2609830" y="3288322"/>
                  </a:lnTo>
                  <a:lnTo>
                    <a:pt x="2519332" y="3298486"/>
                  </a:lnTo>
                  <a:lnTo>
                    <a:pt x="2428199" y="3308650"/>
                  </a:lnTo>
                  <a:lnTo>
                    <a:pt x="2275465" y="3324530"/>
                  </a:lnTo>
                  <a:lnTo>
                    <a:pt x="2208782" y="3331200"/>
                  </a:lnTo>
                  <a:lnTo>
                    <a:pt x="2162422" y="3334376"/>
                  </a:lnTo>
                  <a:lnTo>
                    <a:pt x="2115109" y="3337235"/>
                  </a:lnTo>
                  <a:lnTo>
                    <a:pt x="2066843" y="3340093"/>
                  </a:lnTo>
                  <a:lnTo>
                    <a:pt x="2017308" y="3342634"/>
                  </a:lnTo>
                  <a:lnTo>
                    <a:pt x="1967137" y="3344858"/>
                  </a:lnTo>
                  <a:lnTo>
                    <a:pt x="1915696" y="3347081"/>
                  </a:lnTo>
                  <a:lnTo>
                    <a:pt x="1812497" y="3350575"/>
                  </a:lnTo>
                  <a:lnTo>
                    <a:pt x="1708027" y="3353433"/>
                  </a:lnTo>
                  <a:lnTo>
                    <a:pt x="1603875" y="3355657"/>
                  </a:lnTo>
                  <a:lnTo>
                    <a:pt x="1500359" y="3356927"/>
                  </a:lnTo>
                  <a:lnTo>
                    <a:pt x="1399382" y="3357562"/>
                  </a:lnTo>
                  <a:lnTo>
                    <a:pt x="1397159" y="3357245"/>
                  </a:lnTo>
                  <a:lnTo>
                    <a:pt x="1394619" y="3356292"/>
                  </a:lnTo>
                  <a:lnTo>
                    <a:pt x="1392396" y="3357245"/>
                  </a:lnTo>
                  <a:lnTo>
                    <a:pt x="1389856" y="3357562"/>
                  </a:lnTo>
                  <a:lnTo>
                    <a:pt x="1287609" y="3356927"/>
                  </a:lnTo>
                  <a:lnTo>
                    <a:pt x="1180917" y="3355657"/>
                  </a:lnTo>
                  <a:lnTo>
                    <a:pt x="1071367" y="3353433"/>
                  </a:lnTo>
                  <a:lnTo>
                    <a:pt x="961182" y="3350575"/>
                  </a:lnTo>
                  <a:lnTo>
                    <a:pt x="851950" y="3347081"/>
                  </a:lnTo>
                  <a:lnTo>
                    <a:pt x="798604" y="3344858"/>
                  </a:lnTo>
                  <a:lnTo>
                    <a:pt x="745893" y="3342634"/>
                  </a:lnTo>
                  <a:lnTo>
                    <a:pt x="694452" y="3340093"/>
                  </a:lnTo>
                  <a:lnTo>
                    <a:pt x="644281" y="3337235"/>
                  </a:lnTo>
                  <a:lnTo>
                    <a:pt x="596016" y="3334376"/>
                  </a:lnTo>
                  <a:lnTo>
                    <a:pt x="549973" y="3331200"/>
                  </a:lnTo>
                  <a:lnTo>
                    <a:pt x="488371" y="3324530"/>
                  </a:lnTo>
                  <a:lnTo>
                    <a:pt x="346432" y="3308650"/>
                  </a:lnTo>
                  <a:lnTo>
                    <a:pt x="261332" y="3298804"/>
                  </a:lnTo>
                  <a:lnTo>
                    <a:pt x="175280" y="3288322"/>
                  </a:lnTo>
                  <a:lnTo>
                    <a:pt x="95261" y="3278476"/>
                  </a:lnTo>
                  <a:lnTo>
                    <a:pt x="26356" y="3269583"/>
                  </a:lnTo>
                  <a:lnTo>
                    <a:pt x="23815" y="3268948"/>
                  </a:lnTo>
                  <a:lnTo>
                    <a:pt x="20957" y="3267995"/>
                  </a:lnTo>
                  <a:lnTo>
                    <a:pt x="18100" y="3267360"/>
                  </a:lnTo>
                  <a:lnTo>
                    <a:pt x="15877" y="3265772"/>
                  </a:lnTo>
                  <a:lnTo>
                    <a:pt x="13337" y="3264501"/>
                  </a:lnTo>
                  <a:lnTo>
                    <a:pt x="11114" y="3262913"/>
                  </a:lnTo>
                  <a:lnTo>
                    <a:pt x="9209" y="3261008"/>
                  </a:lnTo>
                  <a:lnTo>
                    <a:pt x="7621" y="3259102"/>
                  </a:lnTo>
                  <a:lnTo>
                    <a:pt x="5716" y="3256879"/>
                  </a:lnTo>
                  <a:lnTo>
                    <a:pt x="4128" y="3254655"/>
                  </a:lnTo>
                  <a:lnTo>
                    <a:pt x="3175" y="3252114"/>
                  </a:lnTo>
                  <a:lnTo>
                    <a:pt x="1905" y="3249891"/>
                  </a:lnTo>
                  <a:lnTo>
                    <a:pt x="635" y="3247033"/>
                  </a:lnTo>
                  <a:lnTo>
                    <a:pt x="318" y="3244174"/>
                  </a:lnTo>
                  <a:lnTo>
                    <a:pt x="0" y="3241633"/>
                  </a:lnTo>
                  <a:lnTo>
                    <a:pt x="0" y="3238775"/>
                  </a:lnTo>
                  <a:lnTo>
                    <a:pt x="3493" y="2876378"/>
                  </a:lnTo>
                  <a:lnTo>
                    <a:pt x="5398" y="2720747"/>
                  </a:lnTo>
                  <a:lnTo>
                    <a:pt x="6033" y="2660718"/>
                  </a:lnTo>
                  <a:lnTo>
                    <a:pt x="6986" y="2615617"/>
                  </a:lnTo>
                  <a:lnTo>
                    <a:pt x="7938" y="2597830"/>
                  </a:lnTo>
                  <a:lnTo>
                    <a:pt x="8256" y="2586396"/>
                  </a:lnTo>
                  <a:lnTo>
                    <a:pt x="12066" y="2547647"/>
                  </a:lnTo>
                  <a:lnTo>
                    <a:pt x="15877" y="2510804"/>
                  </a:lnTo>
                  <a:lnTo>
                    <a:pt x="20640" y="2475867"/>
                  </a:lnTo>
                  <a:lnTo>
                    <a:pt x="25403" y="2442200"/>
                  </a:lnTo>
                  <a:lnTo>
                    <a:pt x="30801" y="2410121"/>
                  </a:lnTo>
                  <a:lnTo>
                    <a:pt x="36517" y="2379630"/>
                  </a:lnTo>
                  <a:lnTo>
                    <a:pt x="42867" y="2350409"/>
                  </a:lnTo>
                  <a:lnTo>
                    <a:pt x="49536" y="2322459"/>
                  </a:lnTo>
                  <a:lnTo>
                    <a:pt x="56204" y="2296097"/>
                  </a:lnTo>
                  <a:lnTo>
                    <a:pt x="63507" y="2271006"/>
                  </a:lnTo>
                  <a:lnTo>
                    <a:pt x="71128" y="2246867"/>
                  </a:lnTo>
                  <a:lnTo>
                    <a:pt x="78431" y="2224317"/>
                  </a:lnTo>
                  <a:lnTo>
                    <a:pt x="86687" y="2203037"/>
                  </a:lnTo>
                  <a:lnTo>
                    <a:pt x="94943" y="2182709"/>
                  </a:lnTo>
                  <a:lnTo>
                    <a:pt x="102882" y="2163335"/>
                  </a:lnTo>
                  <a:lnTo>
                    <a:pt x="111455" y="2145231"/>
                  </a:lnTo>
                  <a:lnTo>
                    <a:pt x="120029" y="2128080"/>
                  </a:lnTo>
                  <a:lnTo>
                    <a:pt x="128602" y="2111564"/>
                  </a:lnTo>
                  <a:lnTo>
                    <a:pt x="137493" y="2096318"/>
                  </a:lnTo>
                  <a:lnTo>
                    <a:pt x="146384" y="2082026"/>
                  </a:lnTo>
                  <a:lnTo>
                    <a:pt x="154958" y="2068051"/>
                  </a:lnTo>
                  <a:lnTo>
                    <a:pt x="163849" y="2055664"/>
                  </a:lnTo>
                  <a:lnTo>
                    <a:pt x="172740" y="2043595"/>
                  </a:lnTo>
                  <a:lnTo>
                    <a:pt x="181313" y="2032478"/>
                  </a:lnTo>
                  <a:lnTo>
                    <a:pt x="189887" y="2021679"/>
                  </a:lnTo>
                  <a:lnTo>
                    <a:pt x="198143" y="2012151"/>
                  </a:lnTo>
                  <a:lnTo>
                    <a:pt x="206399" y="2002940"/>
                  </a:lnTo>
                  <a:lnTo>
                    <a:pt x="214019" y="1994365"/>
                  </a:lnTo>
                  <a:lnTo>
                    <a:pt x="228944" y="1978484"/>
                  </a:lnTo>
                  <a:lnTo>
                    <a:pt x="242280" y="1964826"/>
                  </a:lnTo>
                  <a:lnTo>
                    <a:pt x="249266" y="1959427"/>
                  </a:lnTo>
                  <a:lnTo>
                    <a:pt x="284512" y="1940370"/>
                  </a:lnTo>
                  <a:lnTo>
                    <a:pt x="320077" y="1922584"/>
                  </a:lnTo>
                  <a:lnTo>
                    <a:pt x="355323" y="1905115"/>
                  </a:lnTo>
                  <a:lnTo>
                    <a:pt x="390570" y="1888282"/>
                  </a:lnTo>
                  <a:lnTo>
                    <a:pt x="426134" y="1872401"/>
                  </a:lnTo>
                  <a:lnTo>
                    <a:pt x="462015" y="1857155"/>
                  </a:lnTo>
                  <a:lnTo>
                    <a:pt x="498214" y="1841910"/>
                  </a:lnTo>
                  <a:lnTo>
                    <a:pt x="534731" y="1826982"/>
                  </a:lnTo>
                  <a:lnTo>
                    <a:pt x="571565" y="1812372"/>
                  </a:lnTo>
                  <a:lnTo>
                    <a:pt x="609035" y="1798079"/>
                  </a:lnTo>
                  <a:lnTo>
                    <a:pt x="685561" y="1768859"/>
                  </a:lnTo>
                  <a:lnTo>
                    <a:pt x="764310" y="1739321"/>
                  </a:lnTo>
                  <a:lnTo>
                    <a:pt x="846234" y="1708512"/>
                  </a:lnTo>
                  <a:lnTo>
                    <a:pt x="847504" y="1708512"/>
                  </a:lnTo>
                  <a:lnTo>
                    <a:pt x="848774" y="1708195"/>
                  </a:lnTo>
                  <a:lnTo>
                    <a:pt x="980869" y="1593218"/>
                  </a:lnTo>
                  <a:lnTo>
                    <a:pt x="984045" y="1590360"/>
                  </a:lnTo>
                  <a:lnTo>
                    <a:pt x="987220" y="1588137"/>
                  </a:lnTo>
                  <a:lnTo>
                    <a:pt x="990713" y="1585913"/>
                  </a:lnTo>
                  <a:lnTo>
                    <a:pt x="994206" y="1584325"/>
                  </a:lnTo>
                  <a:lnTo>
                    <a:pt x="998334" y="1583690"/>
                  </a:lnTo>
                  <a:lnTo>
                    <a:pt x="1002462" y="1582737"/>
                  </a:lnTo>
                  <a:close/>
                  <a:moveTo>
                    <a:pt x="1401605" y="0"/>
                  </a:moveTo>
                  <a:lnTo>
                    <a:pt x="1417801" y="317"/>
                  </a:lnTo>
                  <a:lnTo>
                    <a:pt x="1433680" y="952"/>
                  </a:lnTo>
                  <a:lnTo>
                    <a:pt x="1449241" y="2222"/>
                  </a:lnTo>
                  <a:lnTo>
                    <a:pt x="1464802" y="3492"/>
                  </a:lnTo>
                  <a:lnTo>
                    <a:pt x="1480046" y="5396"/>
                  </a:lnTo>
                  <a:lnTo>
                    <a:pt x="1495289" y="7618"/>
                  </a:lnTo>
                  <a:lnTo>
                    <a:pt x="1510215" y="10158"/>
                  </a:lnTo>
                  <a:lnTo>
                    <a:pt x="1525141" y="13332"/>
                  </a:lnTo>
                  <a:lnTo>
                    <a:pt x="1540067" y="17142"/>
                  </a:lnTo>
                  <a:lnTo>
                    <a:pt x="1554358" y="20633"/>
                  </a:lnTo>
                  <a:lnTo>
                    <a:pt x="1568649" y="25077"/>
                  </a:lnTo>
                  <a:lnTo>
                    <a:pt x="1582622" y="29522"/>
                  </a:lnTo>
                  <a:lnTo>
                    <a:pt x="1596278" y="34918"/>
                  </a:lnTo>
                  <a:lnTo>
                    <a:pt x="1610251" y="39997"/>
                  </a:lnTo>
                  <a:lnTo>
                    <a:pt x="1623589" y="46028"/>
                  </a:lnTo>
                  <a:lnTo>
                    <a:pt x="1636927" y="52060"/>
                  </a:lnTo>
                  <a:lnTo>
                    <a:pt x="1649948" y="58726"/>
                  </a:lnTo>
                  <a:lnTo>
                    <a:pt x="1662651" y="65392"/>
                  </a:lnTo>
                  <a:lnTo>
                    <a:pt x="1675354" y="72376"/>
                  </a:lnTo>
                  <a:lnTo>
                    <a:pt x="1687739" y="79677"/>
                  </a:lnTo>
                  <a:lnTo>
                    <a:pt x="1700124" y="87613"/>
                  </a:lnTo>
                  <a:lnTo>
                    <a:pt x="1711875" y="95866"/>
                  </a:lnTo>
                  <a:lnTo>
                    <a:pt x="1723942" y="104437"/>
                  </a:lnTo>
                  <a:lnTo>
                    <a:pt x="1735375" y="113325"/>
                  </a:lnTo>
                  <a:lnTo>
                    <a:pt x="1746490" y="122213"/>
                  </a:lnTo>
                  <a:lnTo>
                    <a:pt x="1757605" y="131737"/>
                  </a:lnTo>
                  <a:lnTo>
                    <a:pt x="1768720" y="141577"/>
                  </a:lnTo>
                  <a:lnTo>
                    <a:pt x="1779200" y="151418"/>
                  </a:lnTo>
                  <a:lnTo>
                    <a:pt x="1789680" y="161893"/>
                  </a:lnTo>
                  <a:lnTo>
                    <a:pt x="1800160" y="172369"/>
                  </a:lnTo>
                  <a:lnTo>
                    <a:pt x="1810005" y="183162"/>
                  </a:lnTo>
                  <a:lnTo>
                    <a:pt x="1819850" y="194272"/>
                  </a:lnTo>
                  <a:lnTo>
                    <a:pt x="1829059" y="205700"/>
                  </a:lnTo>
                  <a:lnTo>
                    <a:pt x="1838269" y="217445"/>
                  </a:lnTo>
                  <a:lnTo>
                    <a:pt x="1847479" y="229507"/>
                  </a:lnTo>
                  <a:lnTo>
                    <a:pt x="1856053" y="241570"/>
                  </a:lnTo>
                  <a:lnTo>
                    <a:pt x="1864628" y="253950"/>
                  </a:lnTo>
                  <a:lnTo>
                    <a:pt x="1872884" y="266965"/>
                  </a:lnTo>
                  <a:lnTo>
                    <a:pt x="1881141" y="279980"/>
                  </a:lnTo>
                  <a:lnTo>
                    <a:pt x="1888763" y="292995"/>
                  </a:lnTo>
                  <a:lnTo>
                    <a:pt x="1896385" y="306327"/>
                  </a:lnTo>
                  <a:lnTo>
                    <a:pt x="1903372" y="319977"/>
                  </a:lnTo>
                  <a:lnTo>
                    <a:pt x="1910358" y="334262"/>
                  </a:lnTo>
                  <a:lnTo>
                    <a:pt x="1917027" y="347912"/>
                  </a:lnTo>
                  <a:lnTo>
                    <a:pt x="1923696" y="362514"/>
                  </a:lnTo>
                  <a:lnTo>
                    <a:pt x="1929730" y="376799"/>
                  </a:lnTo>
                  <a:lnTo>
                    <a:pt x="1935764" y="391718"/>
                  </a:lnTo>
                  <a:lnTo>
                    <a:pt x="1941163" y="406638"/>
                  </a:lnTo>
                  <a:lnTo>
                    <a:pt x="1946879" y="421875"/>
                  </a:lnTo>
                  <a:lnTo>
                    <a:pt x="1951960" y="437112"/>
                  </a:lnTo>
                  <a:lnTo>
                    <a:pt x="1956406" y="452666"/>
                  </a:lnTo>
                  <a:lnTo>
                    <a:pt x="1961488" y="468221"/>
                  </a:lnTo>
                  <a:lnTo>
                    <a:pt x="1965298" y="484410"/>
                  </a:lnTo>
                  <a:lnTo>
                    <a:pt x="1969427" y="500282"/>
                  </a:lnTo>
                  <a:lnTo>
                    <a:pt x="1973238" y="516154"/>
                  </a:lnTo>
                  <a:lnTo>
                    <a:pt x="1976731" y="532661"/>
                  </a:lnTo>
                  <a:lnTo>
                    <a:pt x="1979589" y="549167"/>
                  </a:lnTo>
                  <a:lnTo>
                    <a:pt x="1982447" y="565992"/>
                  </a:lnTo>
                  <a:lnTo>
                    <a:pt x="1984670" y="582816"/>
                  </a:lnTo>
                  <a:lnTo>
                    <a:pt x="1986893" y="599323"/>
                  </a:lnTo>
                  <a:lnTo>
                    <a:pt x="1989116" y="616464"/>
                  </a:lnTo>
                  <a:lnTo>
                    <a:pt x="1990704" y="633923"/>
                  </a:lnTo>
                  <a:lnTo>
                    <a:pt x="1991657" y="651065"/>
                  </a:lnTo>
                  <a:lnTo>
                    <a:pt x="1992927" y="668524"/>
                  </a:lnTo>
                  <a:lnTo>
                    <a:pt x="2001184" y="672016"/>
                  </a:lnTo>
                  <a:lnTo>
                    <a:pt x="2009124" y="675190"/>
                  </a:lnTo>
                  <a:lnTo>
                    <a:pt x="2016745" y="679317"/>
                  </a:lnTo>
                  <a:lnTo>
                    <a:pt x="2024050" y="684078"/>
                  </a:lnTo>
                  <a:lnTo>
                    <a:pt x="2030719" y="688840"/>
                  </a:lnTo>
                  <a:lnTo>
                    <a:pt x="2037070" y="694554"/>
                  </a:lnTo>
                  <a:lnTo>
                    <a:pt x="2043422" y="700903"/>
                  </a:lnTo>
                  <a:lnTo>
                    <a:pt x="2049138" y="707251"/>
                  </a:lnTo>
                  <a:lnTo>
                    <a:pt x="2054219" y="714552"/>
                  </a:lnTo>
                  <a:lnTo>
                    <a:pt x="2058983" y="722171"/>
                  </a:lnTo>
                  <a:lnTo>
                    <a:pt x="2063111" y="730742"/>
                  </a:lnTo>
                  <a:lnTo>
                    <a:pt x="2066922" y="739630"/>
                  </a:lnTo>
                  <a:lnTo>
                    <a:pt x="2070098" y="748836"/>
                  </a:lnTo>
                  <a:lnTo>
                    <a:pt x="2072956" y="758676"/>
                  </a:lnTo>
                  <a:lnTo>
                    <a:pt x="2075179" y="769469"/>
                  </a:lnTo>
                  <a:lnTo>
                    <a:pt x="2076767" y="781214"/>
                  </a:lnTo>
                  <a:lnTo>
                    <a:pt x="2077719" y="790420"/>
                  </a:lnTo>
                  <a:lnTo>
                    <a:pt x="2078037" y="799626"/>
                  </a:lnTo>
                  <a:lnTo>
                    <a:pt x="2078037" y="808831"/>
                  </a:lnTo>
                  <a:lnTo>
                    <a:pt x="2078037" y="818672"/>
                  </a:lnTo>
                  <a:lnTo>
                    <a:pt x="2077402" y="828195"/>
                  </a:lnTo>
                  <a:lnTo>
                    <a:pt x="2076449" y="838353"/>
                  </a:lnTo>
                  <a:lnTo>
                    <a:pt x="2075179" y="847876"/>
                  </a:lnTo>
                  <a:lnTo>
                    <a:pt x="2073591" y="858034"/>
                  </a:lnTo>
                  <a:lnTo>
                    <a:pt x="2071686" y="867558"/>
                  </a:lnTo>
                  <a:lnTo>
                    <a:pt x="2069463" y="877716"/>
                  </a:lnTo>
                  <a:lnTo>
                    <a:pt x="2066922" y="887239"/>
                  </a:lnTo>
                  <a:lnTo>
                    <a:pt x="2064381" y="897079"/>
                  </a:lnTo>
                  <a:lnTo>
                    <a:pt x="2061206" y="906602"/>
                  </a:lnTo>
                  <a:lnTo>
                    <a:pt x="2057712" y="916443"/>
                  </a:lnTo>
                  <a:lnTo>
                    <a:pt x="2054219" y="925966"/>
                  </a:lnTo>
                  <a:lnTo>
                    <a:pt x="2050091" y="935172"/>
                  </a:lnTo>
                  <a:lnTo>
                    <a:pt x="2045645" y="944060"/>
                  </a:lnTo>
                  <a:lnTo>
                    <a:pt x="2041199" y="952948"/>
                  </a:lnTo>
                  <a:lnTo>
                    <a:pt x="2036435" y="962154"/>
                  </a:lnTo>
                  <a:lnTo>
                    <a:pt x="2031671" y="970090"/>
                  </a:lnTo>
                  <a:lnTo>
                    <a:pt x="2026273" y="978343"/>
                  </a:lnTo>
                  <a:lnTo>
                    <a:pt x="2020874" y="986597"/>
                  </a:lnTo>
                  <a:lnTo>
                    <a:pt x="2014840" y="993898"/>
                  </a:lnTo>
                  <a:lnTo>
                    <a:pt x="2008806" y="1001516"/>
                  </a:lnTo>
                  <a:lnTo>
                    <a:pt x="2002455" y="1008182"/>
                  </a:lnTo>
                  <a:lnTo>
                    <a:pt x="1996421" y="1014849"/>
                  </a:lnTo>
                  <a:lnTo>
                    <a:pt x="1989434" y="1020563"/>
                  </a:lnTo>
                  <a:lnTo>
                    <a:pt x="1982765" y="1026276"/>
                  </a:lnTo>
                  <a:lnTo>
                    <a:pt x="1975778" y="1031355"/>
                  </a:lnTo>
                  <a:lnTo>
                    <a:pt x="1968474" y="1036434"/>
                  </a:lnTo>
                  <a:lnTo>
                    <a:pt x="1960852" y="1040244"/>
                  </a:lnTo>
                  <a:lnTo>
                    <a:pt x="1953231" y="1044053"/>
                  </a:lnTo>
                  <a:lnTo>
                    <a:pt x="1945609" y="1072622"/>
                  </a:lnTo>
                  <a:lnTo>
                    <a:pt x="1937987" y="1100557"/>
                  </a:lnTo>
                  <a:lnTo>
                    <a:pt x="1929095" y="1128491"/>
                  </a:lnTo>
                  <a:lnTo>
                    <a:pt x="1919568" y="1155791"/>
                  </a:lnTo>
                  <a:lnTo>
                    <a:pt x="1910041" y="1183408"/>
                  </a:lnTo>
                  <a:lnTo>
                    <a:pt x="1899243" y="1210073"/>
                  </a:lnTo>
                  <a:lnTo>
                    <a:pt x="1888128" y="1236420"/>
                  </a:lnTo>
                  <a:lnTo>
                    <a:pt x="1876695" y="1262133"/>
                  </a:lnTo>
                  <a:lnTo>
                    <a:pt x="1863992" y="1287845"/>
                  </a:lnTo>
                  <a:lnTo>
                    <a:pt x="1850972" y="1312288"/>
                  </a:lnTo>
                  <a:lnTo>
                    <a:pt x="1837316" y="1336731"/>
                  </a:lnTo>
                  <a:lnTo>
                    <a:pt x="1830012" y="1348793"/>
                  </a:lnTo>
                  <a:lnTo>
                    <a:pt x="1823025" y="1360221"/>
                  </a:lnTo>
                  <a:lnTo>
                    <a:pt x="1815721" y="1371649"/>
                  </a:lnTo>
                  <a:lnTo>
                    <a:pt x="1808099" y="1382759"/>
                  </a:lnTo>
                  <a:lnTo>
                    <a:pt x="1800478" y="1394187"/>
                  </a:lnTo>
                  <a:lnTo>
                    <a:pt x="1792538" y="1405297"/>
                  </a:lnTo>
                  <a:lnTo>
                    <a:pt x="1784599" y="1416090"/>
                  </a:lnTo>
                  <a:lnTo>
                    <a:pt x="1776342" y="1426248"/>
                  </a:lnTo>
                  <a:lnTo>
                    <a:pt x="1768085" y="1436724"/>
                  </a:lnTo>
                  <a:lnTo>
                    <a:pt x="1759511" y="1446882"/>
                  </a:lnTo>
                  <a:lnTo>
                    <a:pt x="1750619" y="1456722"/>
                  </a:lnTo>
                  <a:lnTo>
                    <a:pt x="1742044" y="1466563"/>
                  </a:lnTo>
                  <a:lnTo>
                    <a:pt x="1733152" y="1475769"/>
                  </a:lnTo>
                  <a:lnTo>
                    <a:pt x="1723942" y="1484974"/>
                  </a:lnTo>
                  <a:lnTo>
                    <a:pt x="1714733" y="1493862"/>
                  </a:lnTo>
                  <a:lnTo>
                    <a:pt x="1704888" y="1502433"/>
                  </a:lnTo>
                  <a:lnTo>
                    <a:pt x="1695361" y="1511004"/>
                  </a:lnTo>
                  <a:lnTo>
                    <a:pt x="1685516" y="1519258"/>
                  </a:lnTo>
                  <a:lnTo>
                    <a:pt x="1675671" y="1526876"/>
                  </a:lnTo>
                  <a:lnTo>
                    <a:pt x="1665509" y="1534812"/>
                  </a:lnTo>
                  <a:lnTo>
                    <a:pt x="1655029" y="1542113"/>
                  </a:lnTo>
                  <a:lnTo>
                    <a:pt x="1644867" y="1549414"/>
                  </a:lnTo>
                  <a:lnTo>
                    <a:pt x="1634387" y="1556080"/>
                  </a:lnTo>
                  <a:lnTo>
                    <a:pt x="1623589" y="1562746"/>
                  </a:lnTo>
                  <a:lnTo>
                    <a:pt x="1612474" y="1568778"/>
                  </a:lnTo>
                  <a:lnTo>
                    <a:pt x="1601677" y="1574492"/>
                  </a:lnTo>
                  <a:lnTo>
                    <a:pt x="1590244" y="1580206"/>
                  </a:lnTo>
                  <a:lnTo>
                    <a:pt x="1578811" y="1585285"/>
                  </a:lnTo>
                  <a:lnTo>
                    <a:pt x="1567061" y="1590047"/>
                  </a:lnTo>
                  <a:lnTo>
                    <a:pt x="1555628" y="1595126"/>
                  </a:lnTo>
                  <a:lnTo>
                    <a:pt x="1543561" y="1598935"/>
                  </a:lnTo>
                  <a:lnTo>
                    <a:pt x="1531493" y="1603061"/>
                  </a:lnTo>
                  <a:lnTo>
                    <a:pt x="1519107" y="1606553"/>
                  </a:lnTo>
                  <a:lnTo>
                    <a:pt x="1506722" y="1609728"/>
                  </a:lnTo>
                  <a:lnTo>
                    <a:pt x="1494337" y="1612902"/>
                  </a:lnTo>
                  <a:lnTo>
                    <a:pt x="1481634" y="1615442"/>
                  </a:lnTo>
                  <a:lnTo>
                    <a:pt x="1468613" y="1617346"/>
                  </a:lnTo>
                  <a:lnTo>
                    <a:pt x="1455593" y="1619251"/>
                  </a:lnTo>
                  <a:lnTo>
                    <a:pt x="1442255" y="1620521"/>
                  </a:lnTo>
                  <a:lnTo>
                    <a:pt x="1428916" y="1621473"/>
                  </a:lnTo>
                  <a:lnTo>
                    <a:pt x="1415578" y="1622108"/>
                  </a:lnTo>
                  <a:lnTo>
                    <a:pt x="1401605" y="1622425"/>
                  </a:lnTo>
                  <a:lnTo>
                    <a:pt x="1387949" y="1622108"/>
                  </a:lnTo>
                  <a:lnTo>
                    <a:pt x="1374611" y="1621473"/>
                  </a:lnTo>
                  <a:lnTo>
                    <a:pt x="1361273" y="1620521"/>
                  </a:lnTo>
                  <a:lnTo>
                    <a:pt x="1348253" y="1619251"/>
                  </a:lnTo>
                  <a:lnTo>
                    <a:pt x="1335232" y="1617664"/>
                  </a:lnTo>
                  <a:lnTo>
                    <a:pt x="1322212" y="1615442"/>
                  </a:lnTo>
                  <a:lnTo>
                    <a:pt x="1309509" y="1612902"/>
                  </a:lnTo>
                  <a:lnTo>
                    <a:pt x="1296806" y="1610363"/>
                  </a:lnTo>
                  <a:lnTo>
                    <a:pt x="1284738" y="1606871"/>
                  </a:lnTo>
                  <a:lnTo>
                    <a:pt x="1272353" y="1603061"/>
                  </a:lnTo>
                  <a:lnTo>
                    <a:pt x="1260602" y="1599570"/>
                  </a:lnTo>
                  <a:lnTo>
                    <a:pt x="1248535" y="1595443"/>
                  </a:lnTo>
                  <a:lnTo>
                    <a:pt x="1237102" y="1590681"/>
                  </a:lnTo>
                  <a:lnTo>
                    <a:pt x="1225669" y="1585602"/>
                  </a:lnTo>
                  <a:lnTo>
                    <a:pt x="1213919" y="1580523"/>
                  </a:lnTo>
                  <a:lnTo>
                    <a:pt x="1202804" y="1574809"/>
                  </a:lnTo>
                  <a:lnTo>
                    <a:pt x="1191689" y="1569413"/>
                  </a:lnTo>
                  <a:lnTo>
                    <a:pt x="1180891" y="1563064"/>
                  </a:lnTo>
                  <a:lnTo>
                    <a:pt x="1170094" y="1556715"/>
                  </a:lnTo>
                  <a:lnTo>
                    <a:pt x="1159932" y="1550049"/>
                  </a:lnTo>
                  <a:lnTo>
                    <a:pt x="1149452" y="1543065"/>
                  </a:lnTo>
                  <a:lnTo>
                    <a:pt x="1138972" y="1535447"/>
                  </a:lnTo>
                  <a:lnTo>
                    <a:pt x="1128809" y="1528146"/>
                  </a:lnTo>
                  <a:lnTo>
                    <a:pt x="1118965" y="1520210"/>
                  </a:lnTo>
                  <a:lnTo>
                    <a:pt x="1109120" y="1512274"/>
                  </a:lnTo>
                  <a:lnTo>
                    <a:pt x="1099593" y="1504020"/>
                  </a:lnTo>
                  <a:lnTo>
                    <a:pt x="1090383" y="1495450"/>
                  </a:lnTo>
                  <a:lnTo>
                    <a:pt x="1080856" y="1486561"/>
                  </a:lnTo>
                  <a:lnTo>
                    <a:pt x="1071646" y="1477356"/>
                  </a:lnTo>
                  <a:lnTo>
                    <a:pt x="1062754" y="1467833"/>
                  </a:lnTo>
                  <a:lnTo>
                    <a:pt x="1053862" y="1458309"/>
                  </a:lnTo>
                  <a:lnTo>
                    <a:pt x="1045287" y="1448786"/>
                  </a:lnTo>
                  <a:lnTo>
                    <a:pt x="1036713" y="1438628"/>
                  </a:lnTo>
                  <a:lnTo>
                    <a:pt x="1028456" y="1428153"/>
                  </a:lnTo>
                  <a:lnTo>
                    <a:pt x="1020517" y="1417677"/>
                  </a:lnTo>
                  <a:lnTo>
                    <a:pt x="1012260" y="1407519"/>
                  </a:lnTo>
                  <a:lnTo>
                    <a:pt x="1004320" y="1396409"/>
                  </a:lnTo>
                  <a:lnTo>
                    <a:pt x="996699" y="1385616"/>
                  </a:lnTo>
                  <a:lnTo>
                    <a:pt x="989077" y="1374506"/>
                  </a:lnTo>
                  <a:lnTo>
                    <a:pt x="981773" y="1362761"/>
                  </a:lnTo>
                  <a:lnTo>
                    <a:pt x="974786" y="1351333"/>
                  </a:lnTo>
                  <a:lnTo>
                    <a:pt x="967799" y="1339588"/>
                  </a:lnTo>
                  <a:lnTo>
                    <a:pt x="953826" y="1315145"/>
                  </a:lnTo>
                  <a:lnTo>
                    <a:pt x="940806" y="1290702"/>
                  </a:lnTo>
                  <a:lnTo>
                    <a:pt x="928738" y="1265942"/>
                  </a:lnTo>
                  <a:lnTo>
                    <a:pt x="916670" y="1239912"/>
                  </a:lnTo>
                  <a:lnTo>
                    <a:pt x="905555" y="1213882"/>
                  </a:lnTo>
                  <a:lnTo>
                    <a:pt x="894758" y="1187217"/>
                  </a:lnTo>
                  <a:lnTo>
                    <a:pt x="885230" y="1160235"/>
                  </a:lnTo>
                  <a:lnTo>
                    <a:pt x="876021" y="1132936"/>
                  </a:lnTo>
                  <a:lnTo>
                    <a:pt x="866811" y="1105319"/>
                  </a:lnTo>
                  <a:lnTo>
                    <a:pt x="858872" y="1077701"/>
                  </a:lnTo>
                  <a:lnTo>
                    <a:pt x="851250" y="1049449"/>
                  </a:lnTo>
                  <a:lnTo>
                    <a:pt x="842675" y="1046592"/>
                  </a:lnTo>
                  <a:lnTo>
                    <a:pt x="834736" y="1043101"/>
                  </a:lnTo>
                  <a:lnTo>
                    <a:pt x="826479" y="1039291"/>
                  </a:lnTo>
                  <a:lnTo>
                    <a:pt x="818222" y="1034530"/>
                  </a:lnTo>
                  <a:lnTo>
                    <a:pt x="810918" y="1029768"/>
                  </a:lnTo>
                  <a:lnTo>
                    <a:pt x="802979" y="1023737"/>
                  </a:lnTo>
                  <a:lnTo>
                    <a:pt x="795992" y="1017706"/>
                  </a:lnTo>
                  <a:lnTo>
                    <a:pt x="789006" y="1011039"/>
                  </a:lnTo>
                  <a:lnTo>
                    <a:pt x="782336" y="1004056"/>
                  </a:lnTo>
                  <a:lnTo>
                    <a:pt x="775667" y="996437"/>
                  </a:lnTo>
                  <a:lnTo>
                    <a:pt x="769316" y="988501"/>
                  </a:lnTo>
                  <a:lnTo>
                    <a:pt x="763282" y="980248"/>
                  </a:lnTo>
                  <a:lnTo>
                    <a:pt x="757566" y="971677"/>
                  </a:lnTo>
                  <a:lnTo>
                    <a:pt x="752167" y="962789"/>
                  </a:lnTo>
                  <a:lnTo>
                    <a:pt x="747403" y="953583"/>
                  </a:lnTo>
                  <a:lnTo>
                    <a:pt x="742322" y="944060"/>
                  </a:lnTo>
                  <a:lnTo>
                    <a:pt x="737876" y="934537"/>
                  </a:lnTo>
                  <a:lnTo>
                    <a:pt x="733430" y="924379"/>
                  </a:lnTo>
                  <a:lnTo>
                    <a:pt x="729937" y="914538"/>
                  </a:lnTo>
                  <a:lnTo>
                    <a:pt x="726126" y="904380"/>
                  </a:lnTo>
                  <a:lnTo>
                    <a:pt x="722633" y="893905"/>
                  </a:lnTo>
                  <a:lnTo>
                    <a:pt x="720092" y="883747"/>
                  </a:lnTo>
                  <a:lnTo>
                    <a:pt x="717551" y="873271"/>
                  </a:lnTo>
                  <a:lnTo>
                    <a:pt x="715328" y="862796"/>
                  </a:lnTo>
                  <a:lnTo>
                    <a:pt x="713423" y="852320"/>
                  </a:lnTo>
                  <a:lnTo>
                    <a:pt x="712153" y="842162"/>
                  </a:lnTo>
                  <a:lnTo>
                    <a:pt x="710882" y="831687"/>
                  </a:lnTo>
                  <a:lnTo>
                    <a:pt x="710247" y="821212"/>
                  </a:lnTo>
                  <a:lnTo>
                    <a:pt x="709612" y="810736"/>
                  </a:lnTo>
                  <a:lnTo>
                    <a:pt x="709612" y="800896"/>
                  </a:lnTo>
                  <a:lnTo>
                    <a:pt x="710565" y="790738"/>
                  </a:lnTo>
                  <a:lnTo>
                    <a:pt x="711200" y="781214"/>
                  </a:lnTo>
                  <a:lnTo>
                    <a:pt x="713105" y="768517"/>
                  </a:lnTo>
                  <a:lnTo>
                    <a:pt x="715646" y="756454"/>
                  </a:lnTo>
                  <a:lnTo>
                    <a:pt x="718822" y="745344"/>
                  </a:lnTo>
                  <a:lnTo>
                    <a:pt x="722633" y="735186"/>
                  </a:lnTo>
                  <a:lnTo>
                    <a:pt x="727079" y="725663"/>
                  </a:lnTo>
                  <a:lnTo>
                    <a:pt x="732160" y="716775"/>
                  </a:lnTo>
                  <a:lnTo>
                    <a:pt x="737559" y="708521"/>
                  </a:lnTo>
                  <a:lnTo>
                    <a:pt x="743910" y="701220"/>
                  </a:lnTo>
                  <a:lnTo>
                    <a:pt x="750579" y="694236"/>
                  </a:lnTo>
                  <a:lnTo>
                    <a:pt x="757566" y="688205"/>
                  </a:lnTo>
                  <a:lnTo>
                    <a:pt x="765505" y="682809"/>
                  </a:lnTo>
                  <a:lnTo>
                    <a:pt x="773762" y="677412"/>
                  </a:lnTo>
                  <a:lnTo>
                    <a:pt x="782336" y="673286"/>
                  </a:lnTo>
                  <a:lnTo>
                    <a:pt x="791546" y="669159"/>
                  </a:lnTo>
                  <a:lnTo>
                    <a:pt x="800756" y="666302"/>
                  </a:lnTo>
                  <a:lnTo>
                    <a:pt x="810600" y="663762"/>
                  </a:lnTo>
                  <a:lnTo>
                    <a:pt x="811553" y="646303"/>
                  </a:lnTo>
                  <a:lnTo>
                    <a:pt x="813141" y="629162"/>
                  </a:lnTo>
                  <a:lnTo>
                    <a:pt x="814411" y="612020"/>
                  </a:lnTo>
                  <a:lnTo>
                    <a:pt x="816634" y="594878"/>
                  </a:lnTo>
                  <a:lnTo>
                    <a:pt x="819175" y="578372"/>
                  </a:lnTo>
                  <a:lnTo>
                    <a:pt x="821716" y="561547"/>
                  </a:lnTo>
                  <a:lnTo>
                    <a:pt x="824574" y="544723"/>
                  </a:lnTo>
                  <a:lnTo>
                    <a:pt x="827432" y="528534"/>
                  </a:lnTo>
                  <a:lnTo>
                    <a:pt x="830925" y="512662"/>
                  </a:lnTo>
                  <a:lnTo>
                    <a:pt x="834736" y="496155"/>
                  </a:lnTo>
                  <a:lnTo>
                    <a:pt x="838865" y="480283"/>
                  </a:lnTo>
                  <a:lnTo>
                    <a:pt x="843311" y="464729"/>
                  </a:lnTo>
                  <a:lnTo>
                    <a:pt x="847757" y="448857"/>
                  </a:lnTo>
                  <a:lnTo>
                    <a:pt x="852520" y="433937"/>
                  </a:lnTo>
                  <a:lnTo>
                    <a:pt x="857601" y="418700"/>
                  </a:lnTo>
                  <a:lnTo>
                    <a:pt x="863318" y="403463"/>
                  </a:lnTo>
                  <a:lnTo>
                    <a:pt x="868717" y="388544"/>
                  </a:lnTo>
                  <a:lnTo>
                    <a:pt x="874750" y="373942"/>
                  </a:lnTo>
                  <a:lnTo>
                    <a:pt x="881102" y="359340"/>
                  </a:lnTo>
                  <a:lnTo>
                    <a:pt x="887453" y="345372"/>
                  </a:lnTo>
                  <a:lnTo>
                    <a:pt x="894122" y="331405"/>
                  </a:lnTo>
                  <a:lnTo>
                    <a:pt x="901109" y="317438"/>
                  </a:lnTo>
                  <a:lnTo>
                    <a:pt x="908731" y="304105"/>
                  </a:lnTo>
                  <a:lnTo>
                    <a:pt x="916035" y="290773"/>
                  </a:lnTo>
                  <a:lnTo>
                    <a:pt x="923657" y="277441"/>
                  </a:lnTo>
                  <a:lnTo>
                    <a:pt x="931596" y="264743"/>
                  </a:lnTo>
                  <a:lnTo>
                    <a:pt x="940171" y="252046"/>
                  </a:lnTo>
                  <a:lnTo>
                    <a:pt x="948427" y="239348"/>
                  </a:lnTo>
                  <a:lnTo>
                    <a:pt x="957320" y="227603"/>
                  </a:lnTo>
                  <a:lnTo>
                    <a:pt x="966212" y="215858"/>
                  </a:lnTo>
                  <a:lnTo>
                    <a:pt x="975421" y="204112"/>
                  </a:lnTo>
                  <a:lnTo>
                    <a:pt x="985266" y="192685"/>
                  </a:lnTo>
                  <a:lnTo>
                    <a:pt x="994793" y="181574"/>
                  </a:lnTo>
                  <a:lnTo>
                    <a:pt x="1004956" y="170781"/>
                  </a:lnTo>
                  <a:lnTo>
                    <a:pt x="1014800" y="160306"/>
                  </a:lnTo>
                  <a:lnTo>
                    <a:pt x="1025280" y="149831"/>
                  </a:lnTo>
                  <a:lnTo>
                    <a:pt x="1036078" y="140307"/>
                  </a:lnTo>
                  <a:lnTo>
                    <a:pt x="1046875" y="130784"/>
                  </a:lnTo>
                  <a:lnTo>
                    <a:pt x="1057991" y="121261"/>
                  </a:lnTo>
                  <a:lnTo>
                    <a:pt x="1069105" y="112055"/>
                  </a:lnTo>
                  <a:lnTo>
                    <a:pt x="1080538" y="103485"/>
                  </a:lnTo>
                  <a:lnTo>
                    <a:pt x="1092606" y="94914"/>
                  </a:lnTo>
                  <a:lnTo>
                    <a:pt x="1104356" y="86978"/>
                  </a:lnTo>
                  <a:lnTo>
                    <a:pt x="1116742" y="79359"/>
                  </a:lnTo>
                  <a:lnTo>
                    <a:pt x="1128809" y="72058"/>
                  </a:lnTo>
                  <a:lnTo>
                    <a:pt x="1141512" y="64440"/>
                  </a:lnTo>
                  <a:lnTo>
                    <a:pt x="1154533" y="57774"/>
                  </a:lnTo>
                  <a:lnTo>
                    <a:pt x="1167553" y="51425"/>
                  </a:lnTo>
                  <a:lnTo>
                    <a:pt x="1180574" y="45711"/>
                  </a:lnTo>
                  <a:lnTo>
                    <a:pt x="1193912" y="39680"/>
                  </a:lnTo>
                  <a:lnTo>
                    <a:pt x="1207568" y="34601"/>
                  </a:lnTo>
                  <a:lnTo>
                    <a:pt x="1221541" y="29522"/>
                  </a:lnTo>
                  <a:lnTo>
                    <a:pt x="1235514" y="24760"/>
                  </a:lnTo>
                  <a:lnTo>
                    <a:pt x="1249805" y="20633"/>
                  </a:lnTo>
                  <a:lnTo>
                    <a:pt x="1264096" y="16507"/>
                  </a:lnTo>
                  <a:lnTo>
                    <a:pt x="1278704" y="13332"/>
                  </a:lnTo>
                  <a:lnTo>
                    <a:pt x="1293630" y="10158"/>
                  </a:lnTo>
                  <a:lnTo>
                    <a:pt x="1308556" y="7618"/>
                  </a:lnTo>
                  <a:lnTo>
                    <a:pt x="1323164" y="5396"/>
                  </a:lnTo>
                  <a:lnTo>
                    <a:pt x="1339043" y="3174"/>
                  </a:lnTo>
                  <a:lnTo>
                    <a:pt x="1354287" y="1905"/>
                  </a:lnTo>
                  <a:lnTo>
                    <a:pt x="1369848" y="952"/>
                  </a:lnTo>
                  <a:lnTo>
                    <a:pt x="1385726" y="317"/>
                  </a:lnTo>
                  <a:lnTo>
                    <a:pt x="1401605" y="0"/>
                  </a:lnTo>
                  <a:close/>
                </a:path>
              </a:pathLst>
            </a:custGeom>
            <a:solidFill>
              <a:srgbClr val="207CBC">
                <a:lumMod val="50000"/>
              </a:srgbClr>
            </a:solidFill>
            <a:ln>
              <a:noFill/>
            </a:ln>
          </p:spPr>
          <p:txBody>
            <a:bodyPr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sp>
        <p:nvSpPr>
          <p:cNvPr id="41" name="椭圆 40"/>
          <p:cNvSpPr/>
          <p:nvPr>
            <p:custDataLst>
              <p:tags r:id="rId6"/>
            </p:custDataLst>
          </p:nvPr>
        </p:nvSpPr>
        <p:spPr>
          <a:xfrm>
            <a:off x="5204072" y="653400"/>
            <a:ext cx="855015" cy="855015"/>
          </a:xfrm>
          <a:prstGeom prst="ellipse">
            <a:avLst/>
          </a:prstGeom>
          <a:solidFill>
            <a:sysClr val="window" lastClr="FFFFFF"/>
          </a:solidFill>
          <a:ln w="38100" cap="flat" cmpd="sng" algn="ctr">
            <a:solidFill>
              <a:srgbClr val="207CBC"/>
            </a:solid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46" name="KSO_Shape"/>
          <p:cNvSpPr/>
          <p:nvPr>
            <p:custDataLst>
              <p:tags r:id="rId7"/>
            </p:custDataLst>
          </p:nvPr>
        </p:nvSpPr>
        <p:spPr bwMode="auto">
          <a:xfrm>
            <a:off x="5392886" y="872581"/>
            <a:ext cx="477383" cy="454651"/>
          </a:xfrm>
          <a:custGeom>
            <a:avLst/>
            <a:gdLst>
              <a:gd name="T0" fmla="*/ 1657163 w 8032"/>
              <a:gd name="T1" fmla="*/ 1166044 h 7642"/>
              <a:gd name="T2" fmla="*/ 1800397 w 8032"/>
              <a:gd name="T3" fmla="*/ 1166044 h 7642"/>
              <a:gd name="T4" fmla="*/ 1800397 w 8032"/>
              <a:gd name="T5" fmla="*/ 1498463 h 7642"/>
              <a:gd name="T6" fmla="*/ 1657163 w 8032"/>
              <a:gd name="T7" fmla="*/ 1498463 h 7642"/>
              <a:gd name="T8" fmla="*/ 1657163 w 8032"/>
              <a:gd name="T9" fmla="*/ 1712977 h 7642"/>
              <a:gd name="T10" fmla="*/ 0 w 8032"/>
              <a:gd name="T11" fmla="*/ 1712977 h 7642"/>
              <a:gd name="T12" fmla="*/ 0 w 8032"/>
              <a:gd name="T13" fmla="*/ 1020793 h 7642"/>
              <a:gd name="T14" fmla="*/ 286692 w 8032"/>
              <a:gd name="T15" fmla="*/ 1020793 h 7642"/>
              <a:gd name="T16" fmla="*/ 286692 w 8032"/>
              <a:gd name="T17" fmla="*/ 0 h 7642"/>
              <a:gd name="T18" fmla="*/ 1004430 w 8032"/>
              <a:gd name="T19" fmla="*/ 0 h 7642"/>
              <a:gd name="T20" fmla="*/ 1372713 w 8032"/>
              <a:gd name="T21" fmla="*/ 356627 h 7642"/>
              <a:gd name="T22" fmla="*/ 1372713 w 8032"/>
              <a:gd name="T23" fmla="*/ 1020793 h 7642"/>
              <a:gd name="T24" fmla="*/ 1657163 w 8032"/>
              <a:gd name="T25" fmla="*/ 1020793 h 7642"/>
              <a:gd name="T26" fmla="*/ 1657163 w 8032"/>
              <a:gd name="T27" fmla="*/ 1166044 h 7642"/>
              <a:gd name="T28" fmla="*/ 1583641 w 8032"/>
              <a:gd name="T29" fmla="*/ 1660525 h 7642"/>
              <a:gd name="T30" fmla="*/ 1583641 w 8032"/>
              <a:gd name="T31" fmla="*/ 1076383 h 7642"/>
              <a:gd name="T32" fmla="*/ 1377420 w 8032"/>
              <a:gd name="T33" fmla="*/ 1076383 h 7642"/>
              <a:gd name="T34" fmla="*/ 1377420 w 8032"/>
              <a:gd name="T35" fmla="*/ 1293363 h 7642"/>
              <a:gd name="T36" fmla="*/ 276157 w 8032"/>
              <a:gd name="T37" fmla="*/ 1293363 h 7642"/>
              <a:gd name="T38" fmla="*/ 276157 w 8032"/>
              <a:gd name="T39" fmla="*/ 1076383 h 7642"/>
              <a:gd name="T40" fmla="*/ 69936 w 8032"/>
              <a:gd name="T41" fmla="*/ 1076383 h 7642"/>
              <a:gd name="T42" fmla="*/ 69936 w 8032"/>
              <a:gd name="T43" fmla="*/ 1660525 h 7642"/>
              <a:gd name="T44" fmla="*/ 1583641 w 8032"/>
              <a:gd name="T45" fmla="*/ 1660525 h 7642"/>
              <a:gd name="T46" fmla="*/ 360438 w 8032"/>
              <a:gd name="T47" fmla="*/ 55590 h 7642"/>
              <a:gd name="T48" fmla="*/ 360438 w 8032"/>
              <a:gd name="T49" fmla="*/ 1227013 h 7642"/>
              <a:gd name="T50" fmla="*/ 1296949 w 8032"/>
              <a:gd name="T51" fmla="*/ 1227013 h 7642"/>
              <a:gd name="T52" fmla="*/ 1296949 w 8032"/>
              <a:gd name="T53" fmla="*/ 416028 h 7642"/>
              <a:gd name="T54" fmla="*/ 933373 w 8032"/>
              <a:gd name="T55" fmla="*/ 416028 h 7642"/>
              <a:gd name="T56" fmla="*/ 933373 w 8032"/>
              <a:gd name="T57" fmla="*/ 55590 h 7642"/>
              <a:gd name="T58" fmla="*/ 360438 w 8032"/>
              <a:gd name="T59" fmla="*/ 55590 h 7642"/>
              <a:gd name="T60" fmla="*/ 1013844 w 8032"/>
              <a:gd name="T61" fmla="*/ 90558 h 7642"/>
              <a:gd name="T62" fmla="*/ 1013844 w 8032"/>
              <a:gd name="T63" fmla="*/ 356627 h 7642"/>
              <a:gd name="T64" fmla="*/ 1278345 w 8032"/>
              <a:gd name="T65" fmla="*/ 356627 h 7642"/>
              <a:gd name="T66" fmla="*/ 1013844 w 8032"/>
              <a:gd name="T67" fmla="*/ 90558 h 7642"/>
              <a:gd name="T68" fmla="*/ 1727099 w 8032"/>
              <a:gd name="T69" fmla="*/ 1444218 h 7642"/>
              <a:gd name="T70" fmla="*/ 1727099 w 8032"/>
              <a:gd name="T71" fmla="*/ 1218047 h 7642"/>
              <a:gd name="T72" fmla="*/ 1667923 w 8032"/>
              <a:gd name="T73" fmla="*/ 1218047 h 7642"/>
              <a:gd name="T74" fmla="*/ 1667923 w 8032"/>
              <a:gd name="T75" fmla="*/ 1444218 h 7642"/>
              <a:gd name="T76" fmla="*/ 1727099 w 8032"/>
              <a:gd name="T77" fmla="*/ 1444218 h 76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32" h="7642">
                <a:moveTo>
                  <a:pt x="7393" y="5202"/>
                </a:moveTo>
                <a:lnTo>
                  <a:pt x="8032" y="5202"/>
                </a:lnTo>
                <a:lnTo>
                  <a:pt x="8032" y="6685"/>
                </a:lnTo>
                <a:lnTo>
                  <a:pt x="7393" y="6685"/>
                </a:lnTo>
                <a:lnTo>
                  <a:pt x="7393" y="7642"/>
                </a:lnTo>
                <a:lnTo>
                  <a:pt x="0" y="7642"/>
                </a:lnTo>
                <a:lnTo>
                  <a:pt x="0" y="4554"/>
                </a:lnTo>
                <a:lnTo>
                  <a:pt x="1279" y="4554"/>
                </a:lnTo>
                <a:lnTo>
                  <a:pt x="1279" y="0"/>
                </a:lnTo>
                <a:lnTo>
                  <a:pt x="4481" y="0"/>
                </a:lnTo>
                <a:lnTo>
                  <a:pt x="6124" y="1591"/>
                </a:lnTo>
                <a:lnTo>
                  <a:pt x="6124" y="4554"/>
                </a:lnTo>
                <a:lnTo>
                  <a:pt x="7393" y="4554"/>
                </a:lnTo>
                <a:lnTo>
                  <a:pt x="7393" y="5202"/>
                </a:lnTo>
                <a:close/>
                <a:moveTo>
                  <a:pt x="7065" y="7408"/>
                </a:moveTo>
                <a:lnTo>
                  <a:pt x="7065" y="4802"/>
                </a:lnTo>
                <a:lnTo>
                  <a:pt x="6145" y="4802"/>
                </a:lnTo>
                <a:lnTo>
                  <a:pt x="6145" y="5770"/>
                </a:lnTo>
                <a:lnTo>
                  <a:pt x="1232" y="5770"/>
                </a:lnTo>
                <a:lnTo>
                  <a:pt x="1232" y="4802"/>
                </a:lnTo>
                <a:lnTo>
                  <a:pt x="312" y="4802"/>
                </a:lnTo>
                <a:lnTo>
                  <a:pt x="312" y="7408"/>
                </a:lnTo>
                <a:lnTo>
                  <a:pt x="7065" y="7408"/>
                </a:lnTo>
                <a:close/>
                <a:moveTo>
                  <a:pt x="1608" y="248"/>
                </a:moveTo>
                <a:lnTo>
                  <a:pt x="1608" y="5474"/>
                </a:lnTo>
                <a:lnTo>
                  <a:pt x="5786" y="5474"/>
                </a:lnTo>
                <a:lnTo>
                  <a:pt x="5786" y="1856"/>
                </a:lnTo>
                <a:lnTo>
                  <a:pt x="4164" y="1856"/>
                </a:lnTo>
                <a:lnTo>
                  <a:pt x="4164" y="248"/>
                </a:lnTo>
                <a:lnTo>
                  <a:pt x="1608" y="248"/>
                </a:lnTo>
                <a:close/>
                <a:moveTo>
                  <a:pt x="4523" y="404"/>
                </a:moveTo>
                <a:lnTo>
                  <a:pt x="4523" y="1591"/>
                </a:lnTo>
                <a:lnTo>
                  <a:pt x="5703" y="1591"/>
                </a:lnTo>
                <a:lnTo>
                  <a:pt x="4523" y="404"/>
                </a:lnTo>
                <a:close/>
                <a:moveTo>
                  <a:pt x="7705" y="6443"/>
                </a:moveTo>
                <a:lnTo>
                  <a:pt x="7705" y="5434"/>
                </a:lnTo>
                <a:lnTo>
                  <a:pt x="7441" y="5434"/>
                </a:lnTo>
                <a:lnTo>
                  <a:pt x="7441" y="6443"/>
                </a:lnTo>
                <a:lnTo>
                  <a:pt x="7705" y="6443"/>
                </a:lnTo>
                <a:close/>
              </a:path>
            </a:pathLst>
          </a:custGeom>
          <a:solidFill>
            <a:srgbClr val="207CBC"/>
          </a:solidFill>
          <a:ln>
            <a:noFill/>
          </a:ln>
        </p:spPr>
        <p:txBody>
          <a:bodyPr anchor="ctr" anchorCtr="1">
            <a:normAutofit lnSpcReduction="20000"/>
          </a:bodyPr>
          <a:p>
            <a:endParaRPr lang="zh-CN" altLang="en-US">
              <a:sym typeface="Arial" panose="020B0604020202020204" pitchFamily="34" charset="0"/>
            </a:endParaRPr>
          </a:p>
        </p:txBody>
      </p:sp>
      <p:cxnSp>
        <p:nvCxnSpPr>
          <p:cNvPr id="51" name="直接连接符 50"/>
          <p:cNvCxnSpPr>
            <a:stCxn id="38" idx="6"/>
          </p:cNvCxnSpPr>
          <p:nvPr>
            <p:custDataLst>
              <p:tags r:id="rId8"/>
            </p:custDataLst>
          </p:nvPr>
        </p:nvCxnSpPr>
        <p:spPr>
          <a:xfrm>
            <a:off x="4049347" y="1167974"/>
            <a:ext cx="1164692" cy="1274"/>
          </a:xfrm>
          <a:prstGeom prst="line">
            <a:avLst/>
          </a:prstGeom>
          <a:noFill/>
          <a:ln w="38100" cap="flat" cmpd="sng" algn="ctr">
            <a:solidFill>
              <a:srgbClr val="207CBC"/>
            </a:solidFill>
            <a:prstDash val="solid"/>
            <a:miter lim="800000"/>
          </a:ln>
          <a:effectLst/>
        </p:spPr>
      </p:cxnSp>
      <p:sp>
        <p:nvSpPr>
          <p:cNvPr id="6" name="文本框 5"/>
          <p:cNvSpPr txBox="1"/>
          <p:nvPr/>
        </p:nvSpPr>
        <p:spPr>
          <a:xfrm>
            <a:off x="1346200" y="2818130"/>
            <a:ext cx="9825355" cy="2976880"/>
          </a:xfrm>
          <a:prstGeom prst="rect">
            <a:avLst/>
          </a:prstGeom>
          <a:noFill/>
        </p:spPr>
        <p:txBody>
          <a:bodyPr wrap="square" rtlCol="0" anchor="t">
            <a:spAutoFit/>
          </a:bodyPr>
          <a:p>
            <a:pPr fontAlgn="auto">
              <a:lnSpc>
                <a:spcPct val="150000"/>
              </a:lnSpc>
              <a:buNone/>
            </a:pPr>
            <a:r>
              <a:rPr lang="zh-CN" altLang="en-US" sz="2500">
                <a:latin typeface="华文中宋" panose="02010600040101010101" charset="-122"/>
                <a:ea typeface="华文中宋" panose="02010600040101010101" charset="-122"/>
                <a:cs typeface="华文中宋" panose="02010600040101010101" charset="-122"/>
                <a:sym typeface="+mn-ea"/>
              </a:rPr>
              <a:t>  ①</a:t>
            </a:r>
            <a:r>
              <a:rPr lang="zh-CN" altLang="en-US" sz="2500" dirty="0">
                <a:latin typeface="华文中宋" panose="02010600040101010101" charset="-122"/>
                <a:ea typeface="华文中宋" panose="02010600040101010101" charset="-122"/>
                <a:cs typeface="华文中宋" panose="02010600040101010101" charset="-122"/>
                <a:sym typeface="+mn-ea"/>
              </a:rPr>
              <a:t>常用方法应给出基本操作信息；</a:t>
            </a:r>
            <a:endParaRPr lang="zh-CN" altLang="en-US" sz="2500" dirty="0">
              <a:latin typeface="华文中宋" panose="02010600040101010101" charset="-122"/>
              <a:ea typeface="华文中宋" panose="02010600040101010101" charset="-122"/>
              <a:cs typeface="华文中宋" panose="02010600040101010101" charset="-122"/>
            </a:endParaRPr>
          </a:p>
          <a:p>
            <a:pPr fontAlgn="auto">
              <a:lnSpc>
                <a:spcPct val="150000"/>
              </a:lnSpc>
              <a:buNone/>
            </a:pPr>
            <a:r>
              <a:rPr lang="zh-CN" altLang="en-US" sz="2500" dirty="0">
                <a:latin typeface="华文中宋" panose="02010600040101010101" charset="-122"/>
                <a:ea typeface="华文中宋" panose="02010600040101010101" charset="-122"/>
                <a:cs typeface="华文中宋" panose="02010600040101010101" charset="-122"/>
                <a:sym typeface="+mn-ea"/>
              </a:rPr>
              <a:t>    </a:t>
            </a:r>
            <a:r>
              <a:rPr lang="zh-CN" altLang="en-US" sz="2500" dirty="0">
                <a:solidFill>
                  <a:srgbClr val="FF0000"/>
                </a:solidFill>
                <a:latin typeface="华文中宋" panose="02010600040101010101" charset="-122"/>
                <a:ea typeface="华文中宋" panose="02010600040101010101" charset="-122"/>
                <a:cs typeface="华文中宋" panose="02010600040101010101" charset="-122"/>
                <a:sym typeface="+mn-ea"/>
              </a:rPr>
              <a:t>新工艺</a:t>
            </a:r>
            <a:r>
              <a:rPr lang="en-US" altLang="zh-CN" sz="2500">
                <a:solidFill>
                  <a:srgbClr val="FF0000"/>
                </a:solidFill>
                <a:latin typeface="华文中宋" panose="02010600040101010101" charset="-122"/>
                <a:ea typeface="华文中宋" panose="02010600040101010101" charset="-122"/>
                <a:cs typeface="华文中宋" panose="02010600040101010101" charset="-122"/>
                <a:sym typeface="+mn-ea"/>
              </a:rPr>
              <a:t>/</a:t>
            </a:r>
            <a:r>
              <a:rPr lang="zh-CN" altLang="en-US" sz="2500" dirty="0">
                <a:solidFill>
                  <a:srgbClr val="FF0000"/>
                </a:solidFill>
                <a:latin typeface="华文中宋" panose="02010600040101010101" charset="-122"/>
                <a:ea typeface="华文中宋" panose="02010600040101010101" charset="-122"/>
                <a:cs typeface="华文中宋" panose="02010600040101010101" charset="-122"/>
                <a:sym typeface="+mn-ea"/>
              </a:rPr>
              <a:t>新方法应详细描述</a:t>
            </a:r>
            <a:r>
              <a:rPr lang="zh-CN" altLang="en-US" sz="2500" dirty="0">
                <a:latin typeface="华文中宋" panose="02010600040101010101" charset="-122"/>
                <a:ea typeface="华文中宋" panose="02010600040101010101" charset="-122"/>
                <a:cs typeface="华文中宋" panose="02010600040101010101" charset="-122"/>
                <a:sym typeface="+mn-ea"/>
              </a:rPr>
              <a:t>，以便他人重复或验证。</a:t>
            </a:r>
            <a:endParaRPr lang="zh-CN" altLang="en-US" sz="2500" dirty="0">
              <a:latin typeface="华文中宋" panose="02010600040101010101" charset="-122"/>
              <a:ea typeface="华文中宋" panose="02010600040101010101" charset="-122"/>
              <a:cs typeface="华文中宋" panose="02010600040101010101" charset="-122"/>
            </a:endParaRPr>
          </a:p>
          <a:p>
            <a:pPr fontAlgn="auto">
              <a:lnSpc>
                <a:spcPct val="150000"/>
              </a:lnSpc>
              <a:buNone/>
            </a:pPr>
            <a:r>
              <a:rPr lang="zh-CN" altLang="en-US" sz="2500">
                <a:latin typeface="华文中宋" panose="02010600040101010101" charset="-122"/>
                <a:ea typeface="华文中宋" panose="02010600040101010101" charset="-122"/>
                <a:cs typeface="华文中宋" panose="02010600040101010101" charset="-122"/>
                <a:sym typeface="+mn-ea"/>
              </a:rPr>
              <a:t>  ②</a:t>
            </a:r>
            <a:r>
              <a:rPr lang="zh-CN" altLang="en-US" sz="2500" dirty="0">
                <a:latin typeface="华文中宋" panose="02010600040101010101" charset="-122"/>
                <a:ea typeface="华文中宋" panose="02010600040101010101" charset="-122"/>
                <a:cs typeface="华文中宋" panose="02010600040101010101" charset="-122"/>
                <a:sym typeface="+mn-ea"/>
              </a:rPr>
              <a:t>简洁的实验流程示意图有助于读者准确理解你的研究。</a:t>
            </a:r>
            <a:endParaRPr lang="zh-CN" altLang="en-US" sz="2500" dirty="0">
              <a:latin typeface="华文中宋" panose="02010600040101010101" charset="-122"/>
              <a:ea typeface="华文中宋" panose="02010600040101010101" charset="-122"/>
              <a:cs typeface="华文中宋" panose="02010600040101010101" charset="-122"/>
            </a:endParaRPr>
          </a:p>
          <a:p>
            <a:pPr fontAlgn="auto">
              <a:lnSpc>
                <a:spcPct val="150000"/>
              </a:lnSpc>
              <a:buNone/>
            </a:pPr>
            <a:r>
              <a:rPr lang="zh-CN" altLang="en-US" sz="2500">
                <a:latin typeface="华文中宋" panose="02010600040101010101" charset="-122"/>
                <a:ea typeface="华文中宋" panose="02010600040101010101" charset="-122"/>
                <a:cs typeface="华文中宋" panose="02010600040101010101" charset="-122"/>
                <a:sym typeface="+mn-ea"/>
              </a:rPr>
              <a:t>  ③</a:t>
            </a:r>
            <a:r>
              <a:rPr lang="zh-CN" altLang="en-US" sz="2500" dirty="0">
                <a:latin typeface="华文中宋" panose="02010600040101010101" charset="-122"/>
                <a:ea typeface="华文中宋" panose="02010600040101010101" charset="-122"/>
                <a:cs typeface="华文中宋" panose="02010600040101010101" charset="-122"/>
                <a:sym typeface="+mn-ea"/>
              </a:rPr>
              <a:t>注意取样的科学性，说明取样方法。</a:t>
            </a:r>
            <a:endParaRPr lang="zh-CN" altLang="en-US" sz="2500" dirty="0">
              <a:latin typeface="华文中宋" panose="02010600040101010101" charset="-122"/>
              <a:ea typeface="华文中宋" panose="02010600040101010101" charset="-122"/>
              <a:cs typeface="华文中宋" panose="02010600040101010101" charset="-122"/>
            </a:endParaRPr>
          </a:p>
          <a:p>
            <a:pPr fontAlgn="auto">
              <a:lnSpc>
                <a:spcPct val="150000"/>
              </a:lnSpc>
              <a:buNone/>
            </a:pPr>
            <a:r>
              <a:rPr lang="zh-CN" altLang="en-US" sz="2500">
                <a:latin typeface="华文中宋" panose="02010600040101010101" charset="-122"/>
                <a:ea typeface="华文中宋" panose="02010600040101010101" charset="-122"/>
                <a:cs typeface="华文中宋" panose="02010600040101010101" charset="-122"/>
                <a:sym typeface="+mn-ea"/>
              </a:rPr>
              <a:t>  ④</a:t>
            </a:r>
            <a:r>
              <a:rPr lang="zh-CN" altLang="en-US" sz="2500" dirty="0">
                <a:solidFill>
                  <a:srgbClr val="FF0000"/>
                </a:solidFill>
                <a:latin typeface="华文中宋" panose="02010600040101010101" charset="-122"/>
                <a:ea typeface="华文中宋" panose="02010600040101010101" charset="-122"/>
                <a:cs typeface="华文中宋" panose="02010600040101010101" charset="-122"/>
                <a:sym typeface="+mn-ea"/>
              </a:rPr>
              <a:t>实验数据必须真实可靠；不理想的结果也是好结果</a:t>
            </a:r>
            <a:r>
              <a:rPr lang="zh-CN" altLang="en-US" sz="2500" dirty="0">
                <a:latin typeface="华文中宋" panose="02010600040101010101" charset="-122"/>
                <a:ea typeface="华文中宋" panose="02010600040101010101" charset="-122"/>
                <a:cs typeface="华文中宋" panose="02010600040101010101" charset="-122"/>
                <a:sym typeface="+mn-ea"/>
              </a:rPr>
              <a:t>。</a:t>
            </a:r>
            <a:endParaRPr lang="zh-CN" altLang="en-US" sz="25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4" descr="Fiber2"/>
          <p:cNvPicPr>
            <a:picLocks noChangeAspect="1"/>
          </p:cNvPicPr>
          <p:nvPr/>
        </p:nvPicPr>
        <p:blipFill>
          <a:blip r:embed="rId1">
            <a:lum contrast="6000"/>
          </a:blip>
          <a:stretch>
            <a:fillRect/>
          </a:stretch>
        </p:blipFill>
        <p:spPr>
          <a:xfrm>
            <a:off x="2684145" y="1767205"/>
            <a:ext cx="3963035" cy="4222750"/>
          </a:xfrm>
          <a:prstGeom prst="rect">
            <a:avLst/>
          </a:prstGeom>
          <a:noFill/>
          <a:ln w="9525">
            <a:noFill/>
          </a:ln>
        </p:spPr>
      </p:pic>
      <p:sp>
        <p:nvSpPr>
          <p:cNvPr id="7171" name="Arc 125"/>
          <p:cNvSpPr/>
          <p:nvPr/>
        </p:nvSpPr>
        <p:spPr>
          <a:xfrm>
            <a:off x="4524375" y="1538605"/>
            <a:ext cx="2408238" cy="4419600"/>
          </a:xfrm>
          <a:custGeom>
            <a:avLst/>
            <a:gdLst>
              <a:gd name="txL" fmla="*/ 0 w 21600"/>
              <a:gd name="txT" fmla="*/ 0 h 42654"/>
              <a:gd name="txR" fmla="*/ 21600 w 21600"/>
              <a:gd name="txB" fmla="*/ 42654 h 42654"/>
            </a:gdLst>
            <a:ahLst/>
            <a:cxnLst>
              <a:cxn ang="0">
                <a:pos x="0" y="0"/>
              </a:cxn>
              <a:cxn ang="0">
                <a:pos x="0" y="0"/>
              </a:cxn>
              <a:cxn ang="0">
                <a:pos x="0" y="0"/>
              </a:cxn>
            </a:cxnLst>
            <a:rect l="txL" t="txT" r="txR" b="txB"/>
            <a:pathLst>
              <a:path w="21600" h="42654" fill="none">
                <a:moveTo>
                  <a:pt x="1655" y="-1"/>
                </a:moveTo>
                <a:cubicBezTo>
                  <a:pt x="12909" y="864"/>
                  <a:pt x="21600" y="10248"/>
                  <a:pt x="21600" y="21536"/>
                </a:cubicBezTo>
                <a:cubicBezTo>
                  <a:pt x="21600" y="31717"/>
                  <a:pt x="14490" y="40516"/>
                  <a:pt x="4536" y="42654"/>
                </a:cubicBezTo>
              </a:path>
              <a:path w="21600" h="42654" stroke="0">
                <a:moveTo>
                  <a:pt x="1655" y="-1"/>
                </a:moveTo>
                <a:cubicBezTo>
                  <a:pt x="12909" y="864"/>
                  <a:pt x="21600" y="10248"/>
                  <a:pt x="21600" y="21536"/>
                </a:cubicBezTo>
                <a:cubicBezTo>
                  <a:pt x="21600" y="31717"/>
                  <a:pt x="14490" y="40516"/>
                  <a:pt x="4536" y="42654"/>
                </a:cubicBezTo>
                <a:lnTo>
                  <a:pt x="0" y="21536"/>
                </a:lnTo>
                <a:lnTo>
                  <a:pt x="1655" y="-1"/>
                </a:lnTo>
                <a:close/>
              </a:path>
            </a:pathLst>
          </a:custGeom>
          <a:noFill/>
          <a:ln w="28575" cap="flat" cmpd="sng">
            <a:solidFill>
              <a:srgbClr val="0000FF">
                <a:alpha val="100000"/>
              </a:srgbClr>
            </a:solidFill>
            <a:prstDash val="sysDot"/>
            <a:round/>
            <a:headEnd type="none" w="med" len="med"/>
            <a:tailEnd type="none" w="med" len="med"/>
          </a:ln>
        </p:spPr>
        <p:txBody>
          <a:bodyPr/>
          <a:p>
            <a:endParaRPr lang="zh-CN" altLang="en-US"/>
          </a:p>
        </p:txBody>
      </p:sp>
      <p:grpSp>
        <p:nvGrpSpPr>
          <p:cNvPr id="7172" name="Group 126"/>
          <p:cNvGrpSpPr/>
          <p:nvPr/>
        </p:nvGrpSpPr>
        <p:grpSpPr>
          <a:xfrm>
            <a:off x="5029200" y="1310005"/>
            <a:ext cx="4197350" cy="460375"/>
            <a:chOff x="1720" y="1200"/>
            <a:chExt cx="2277" cy="290"/>
          </a:xfrm>
        </p:grpSpPr>
        <p:sp>
          <p:nvSpPr>
            <p:cNvPr id="1021055" name="Oval 127">
              <a:hlinkClick r:id="rId2" action="ppaction://hlinkpres?slideindex=1&amp;slidetitle="/>
            </p:cNvPr>
            <p:cNvSpPr>
              <a:spLocks noChangeAspect="1" noChangeArrowheads="1"/>
            </p:cNvSpPr>
            <p:nvPr/>
          </p:nvSpPr>
          <p:spPr bwMode="auto">
            <a:xfrm>
              <a:off x="1720" y="1248"/>
              <a:ext cx="309" cy="232"/>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1</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82" name="Rectangle 128"/>
            <p:cNvSpPr/>
            <p:nvPr/>
          </p:nvSpPr>
          <p:spPr>
            <a:xfrm>
              <a:off x="2029" y="1200"/>
              <a:ext cx="1968" cy="290"/>
            </a:xfrm>
            <a:prstGeom prst="rect">
              <a:avLst/>
            </a:prstGeom>
            <a:noFill/>
            <a:ln w="9525">
              <a:noFill/>
            </a:ln>
          </p:spPr>
          <p:txBody>
            <a:bodyPr>
              <a:spAutoFit/>
            </a:bodyPr>
            <a:p>
              <a:pPr algn="l"/>
              <a:r>
                <a:rPr lang="zh-CN" altLang="en-US" sz="2400" dirty="0">
                  <a:solidFill>
                    <a:srgbClr val="FF0000"/>
                  </a:solidFill>
                  <a:latin typeface="黑体" panose="02010609060101010101" charset="-122"/>
                  <a:ea typeface="黑体" panose="02010609060101010101" charset="-122"/>
                </a:rPr>
                <a:t>开题报告</a:t>
              </a:r>
              <a:endParaRPr lang="zh-CN" altLang="en-US" sz="2400" dirty="0">
                <a:solidFill>
                  <a:srgbClr val="FF0000"/>
                </a:solidFill>
                <a:latin typeface="黑体" panose="02010609060101010101" charset="-122"/>
                <a:ea typeface="黑体" panose="02010609060101010101" charset="-122"/>
              </a:endParaRPr>
            </a:p>
          </p:txBody>
        </p:sp>
      </p:grpSp>
      <p:sp>
        <p:nvSpPr>
          <p:cNvPr id="1021064" name="Oval 136">
            <a:hlinkClick r:id="rId3"/>
          </p:cNvPr>
          <p:cNvSpPr>
            <a:spLocks noChangeAspect="1" noChangeArrowheads="1"/>
          </p:cNvSpPr>
          <p:nvPr/>
        </p:nvSpPr>
        <p:spPr bwMode="auto">
          <a:xfrm>
            <a:off x="6402388" y="4202430"/>
            <a:ext cx="584200" cy="384175"/>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3</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74" name="Text Box 137"/>
          <p:cNvSpPr txBox="1"/>
          <p:nvPr/>
        </p:nvSpPr>
        <p:spPr>
          <a:xfrm>
            <a:off x="6986588" y="4129405"/>
            <a:ext cx="2362200" cy="460375"/>
          </a:xfrm>
          <a:prstGeom prst="rect">
            <a:avLst/>
          </a:prstGeom>
          <a:noFill/>
          <a:ln w="9525">
            <a:noFill/>
          </a:ln>
        </p:spPr>
        <p:txBody>
          <a:bodyPr>
            <a:spAutoFit/>
          </a:bodyPr>
          <a:p>
            <a:r>
              <a:rPr lang="zh-CN" altLang="en-US" sz="2400" dirty="0">
                <a:solidFill>
                  <a:schemeClr val="tx1"/>
                </a:solidFill>
                <a:latin typeface="黑体" panose="02010609060101010101" charset="-122"/>
                <a:ea typeface="黑体" panose="02010609060101010101" charset="-122"/>
              </a:rPr>
              <a:t>参考文献</a:t>
            </a:r>
            <a:endParaRPr lang="zh-CN" altLang="en-US" sz="2400" dirty="0">
              <a:solidFill>
                <a:schemeClr val="tx1"/>
              </a:solidFill>
              <a:latin typeface="黑体" panose="02010609060101010101" charset="-122"/>
              <a:ea typeface="黑体" panose="02010609060101010101" charset="-122"/>
            </a:endParaRPr>
          </a:p>
        </p:txBody>
      </p:sp>
      <p:grpSp>
        <p:nvGrpSpPr>
          <p:cNvPr id="7175" name="Group 138"/>
          <p:cNvGrpSpPr/>
          <p:nvPr/>
        </p:nvGrpSpPr>
        <p:grpSpPr>
          <a:xfrm>
            <a:off x="6402388" y="2516505"/>
            <a:ext cx="4164012" cy="460375"/>
            <a:chOff x="2117" y="1533"/>
            <a:chExt cx="3851" cy="290"/>
          </a:xfrm>
        </p:grpSpPr>
        <p:sp>
          <p:nvSpPr>
            <p:cNvPr id="1021067" name="Oval 139">
              <a:hlinkClick r:id="rId3"/>
            </p:cNvPr>
            <p:cNvSpPr>
              <a:spLocks noChangeAspect="1" noChangeArrowheads="1"/>
            </p:cNvSpPr>
            <p:nvPr/>
          </p:nvSpPr>
          <p:spPr bwMode="auto">
            <a:xfrm>
              <a:off x="2117" y="1589"/>
              <a:ext cx="490" cy="232"/>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 2 </a:t>
              </a:r>
              <a:endParaRPr kumimoji="0" lang="ja-JP" altLang="en-US" sz="1800" b="1" i="0" u="none" strike="noStrike" kern="1200" cap="none" spc="0" normalizeH="0" baseline="0" noProof="0" dirty="0">
                <a:ln>
                  <a:noFill/>
                </a:ln>
                <a:solidFill>
                  <a:schemeClr val="folHlink"/>
                </a:solidFill>
                <a:effectLst/>
                <a:uLnTx/>
                <a:uFillTx/>
                <a:latin typeface="黑体" panose="02010609060101010101" charset="-122"/>
                <a:ea typeface="黑体" panose="02010609060101010101" charset="-122"/>
                <a:cs typeface="+mn-cs"/>
              </a:endParaRPr>
            </a:p>
          </p:txBody>
        </p:sp>
        <p:sp>
          <p:nvSpPr>
            <p:cNvPr id="7180" name="Text Box 140"/>
            <p:cNvSpPr txBox="1"/>
            <p:nvPr/>
          </p:nvSpPr>
          <p:spPr>
            <a:xfrm>
              <a:off x="2657" y="1533"/>
              <a:ext cx="3311" cy="290"/>
            </a:xfrm>
            <a:prstGeom prst="rect">
              <a:avLst/>
            </a:prstGeom>
            <a:noFill/>
            <a:ln w="9525">
              <a:noFill/>
            </a:ln>
          </p:spPr>
          <p:txBody>
            <a:bodyPr>
              <a:spAutoFit/>
            </a:bodyPr>
            <a:p>
              <a:pPr algn="just"/>
              <a:r>
                <a:rPr lang="zh-CN" altLang="en-US" sz="2400" dirty="0">
                  <a:solidFill>
                    <a:schemeClr val="tx1"/>
                  </a:solidFill>
                  <a:latin typeface="黑体" panose="02010609060101010101" charset="-122"/>
                  <a:ea typeface="黑体" panose="02010609060101010101" charset="-122"/>
                </a:rPr>
                <a:t>文献获取</a:t>
              </a:r>
              <a:endParaRPr lang="zh-CN" altLang="en-US" sz="2400" dirty="0">
                <a:solidFill>
                  <a:schemeClr val="tx1"/>
                </a:solidFill>
                <a:latin typeface="黑体" panose="02010609060101010101" charset="-122"/>
                <a:ea typeface="黑体" panose="02010609060101010101" charset="-122"/>
              </a:endParaRPr>
            </a:p>
          </p:txBody>
        </p:sp>
      </p:grpSp>
      <p:sp>
        <p:nvSpPr>
          <p:cNvPr id="7176" name="Text Box 9"/>
          <p:cNvSpPr txBox="1"/>
          <p:nvPr/>
        </p:nvSpPr>
        <p:spPr>
          <a:xfrm>
            <a:off x="1459230" y="312420"/>
            <a:ext cx="4800600" cy="553085"/>
          </a:xfrm>
          <a:prstGeom prst="rect">
            <a:avLst/>
          </a:prstGeom>
          <a:solidFill>
            <a:srgbClr val="0070C0"/>
          </a:solidFill>
          <a:ln w="9525">
            <a:noFill/>
          </a:ln>
          <a:effectLst>
            <a:outerShdw dist="71842" dir="2699999" algn="ctr" rotWithShape="0">
              <a:schemeClr val="bg2">
                <a:alpha val="50000"/>
              </a:schemeClr>
            </a:outerShdw>
          </a:effectLst>
        </p:spPr>
        <p:txBody>
          <a:bodyPr>
            <a:spAutoFit/>
          </a:bodyPr>
          <a:p>
            <a:pPr>
              <a:spcBef>
                <a:spcPct val="50000"/>
              </a:spcBef>
            </a:pPr>
            <a:r>
              <a:rPr lang="zh-CN" altLang="en-US" sz="3000" dirty="0">
                <a:solidFill>
                  <a:schemeClr val="bg1"/>
                </a:solidFill>
                <a:latin typeface="黑体" panose="02010609060101010101" charset="-122"/>
                <a:ea typeface="黑体" panose="02010609060101010101" charset="-122"/>
              </a:rPr>
              <a:t>文献检索与学术规范</a:t>
            </a:r>
            <a:endParaRPr lang="zh-CN" altLang="en-US" sz="3000" dirty="0">
              <a:solidFill>
                <a:schemeClr val="bg1"/>
              </a:solidFill>
              <a:latin typeface="黑体" panose="02010609060101010101" charset="-122"/>
              <a:ea typeface="黑体" panose="02010609060101010101" charset="-122"/>
            </a:endParaRPr>
          </a:p>
        </p:txBody>
      </p:sp>
      <p:sp>
        <p:nvSpPr>
          <p:cNvPr id="3" name="Oval 130">
            <a:hlinkClick r:id="rId4"/>
          </p:cNvPr>
          <p:cNvSpPr>
            <a:spLocks noChangeAspect="1" noChangeArrowheads="1"/>
          </p:cNvSpPr>
          <p:nvPr/>
        </p:nvSpPr>
        <p:spPr bwMode="auto">
          <a:xfrm>
            <a:off x="5318125" y="5553393"/>
            <a:ext cx="569913" cy="381000"/>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4</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78" name="Text Box 137"/>
          <p:cNvSpPr txBox="1"/>
          <p:nvPr/>
        </p:nvSpPr>
        <p:spPr>
          <a:xfrm>
            <a:off x="5922963" y="5508943"/>
            <a:ext cx="3962400" cy="497205"/>
          </a:xfrm>
          <a:prstGeom prst="rect">
            <a:avLst/>
          </a:prstGeom>
          <a:noFill/>
          <a:ln w="9525">
            <a:noFill/>
          </a:ln>
        </p:spPr>
        <p:txBody>
          <a:bodyPr>
            <a:spAutoFit/>
          </a:bodyPr>
          <a:p>
            <a:pPr>
              <a:lnSpc>
                <a:spcPct val="110000"/>
              </a:lnSpc>
              <a:spcBef>
                <a:spcPct val="50000"/>
              </a:spcBef>
              <a:buClr>
                <a:srgbClr val="FF0000"/>
              </a:buClr>
              <a:buSzPct val="85000"/>
            </a:pPr>
            <a:r>
              <a:rPr lang="zh-CN" altLang="en-US" sz="2400" dirty="0">
                <a:solidFill>
                  <a:schemeClr val="tx1"/>
                </a:solidFill>
                <a:latin typeface="黑体" panose="02010609060101010101" charset="-122"/>
                <a:ea typeface="黑体" panose="02010609060101010101" charset="-122"/>
              </a:rPr>
              <a:t>论文检测</a:t>
            </a:r>
            <a:endParaRPr lang="zh-CN" altLang="en-US" sz="2400" dirty="0">
              <a:solidFill>
                <a:schemeClr val="tx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1000">
        <p14:gallery dir="l"/>
      </p:transition>
    </mc:Choice>
    <mc:Fallback>
      <p:transition advTm="1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圆角矩形 35"/>
          <p:cNvSpPr/>
          <p:nvPr>
            <p:custDataLst>
              <p:tags r:id="rId1"/>
            </p:custDataLst>
          </p:nvPr>
        </p:nvSpPr>
        <p:spPr>
          <a:xfrm>
            <a:off x="5213985" y="653415"/>
            <a:ext cx="2807970" cy="854710"/>
          </a:xfrm>
          <a:prstGeom prst="roundRect">
            <a:avLst>
              <a:gd name="adj" fmla="val 50000"/>
            </a:avLst>
          </a:prstGeom>
          <a:solidFill>
            <a:sysClr val="window" lastClr="FFFFFF"/>
          </a:solidFill>
          <a:ln w="38100" cap="flat" cmpd="sng" algn="ctr">
            <a:solidFill>
              <a:srgbClr val="207CBC"/>
            </a:solidFill>
            <a:prstDash val="solid"/>
            <a:miter lim="800000"/>
          </a:ln>
          <a:effectLst/>
        </p:spPr>
        <p:txBody>
          <a:bodyPr rtlCol="0" anchor="ctr">
            <a:noAutofit/>
          </a:bodyPr>
          <a:p>
            <a:pPr algn="r"/>
            <a:r>
              <a:rPr lang="zh-CN" altLang="en-US" sz="3200" b="1" dirty="0">
                <a:solidFill>
                  <a:srgbClr val="FF0000"/>
                </a:solidFill>
                <a:latin typeface="华文中宋" panose="02010600040101010101" charset="-122"/>
                <a:ea typeface="华文中宋" panose="02010600040101010101" charset="-122"/>
                <a:sym typeface="Arial" panose="020B0604020202020204" pitchFamily="34" charset="0"/>
              </a:rPr>
              <a:t>研究方法</a:t>
            </a:r>
            <a:endParaRPr lang="zh-CN" altLang="en-US" sz="3200" b="1" dirty="0">
              <a:solidFill>
                <a:srgbClr val="FF0000"/>
              </a:solidFill>
              <a:latin typeface="华文中宋" panose="02010600040101010101" charset="-122"/>
              <a:ea typeface="华文中宋" panose="02010600040101010101" charset="-122"/>
              <a:sym typeface="Arial" panose="020B0604020202020204" pitchFamily="34" charset="0"/>
            </a:endParaRPr>
          </a:p>
        </p:txBody>
      </p:sp>
      <p:grpSp>
        <p:nvGrpSpPr>
          <p:cNvPr id="37" name="组合 36"/>
          <p:cNvGrpSpPr/>
          <p:nvPr>
            <p:custDataLst>
              <p:tags r:id="rId2"/>
            </p:custDataLst>
          </p:nvPr>
        </p:nvGrpSpPr>
        <p:grpSpPr>
          <a:xfrm>
            <a:off x="2130156" y="208456"/>
            <a:ext cx="1919035" cy="1919034"/>
            <a:chOff x="4857750" y="2503488"/>
            <a:chExt cx="1924050" cy="1924050"/>
          </a:xfrm>
        </p:grpSpPr>
        <p:sp>
          <p:nvSpPr>
            <p:cNvPr id="38" name="椭圆 37"/>
            <p:cNvSpPr/>
            <p:nvPr>
              <p:custDataLst>
                <p:tags r:id="rId3"/>
              </p:custDataLst>
            </p:nvPr>
          </p:nvSpPr>
          <p:spPr>
            <a:xfrm>
              <a:off x="4857750" y="2503488"/>
              <a:ext cx="1924050" cy="1924050"/>
            </a:xfrm>
            <a:prstGeom prst="ellipse">
              <a:avLst/>
            </a:prstGeom>
            <a:noFill/>
            <a:ln w="50800" cap="flat" cmpd="sng" algn="ctr">
              <a:solidFill>
                <a:srgbClr val="E7E6E6">
                  <a:lumMod val="75000"/>
                </a:srgbClr>
              </a:solidFill>
              <a:prstDash val="sysDot"/>
              <a:miter lim="800000"/>
            </a:ln>
            <a:effectLst/>
          </p:spPr>
          <p:txBody>
            <a:bodyPr rtlCol="0" anchor="ctr">
              <a:normAutofit/>
            </a:bodyPr>
            <a:p>
              <a:pPr algn="ctr"/>
              <a:endParaRPr lang="zh-CN" altLang="en-US">
                <a:sym typeface="Arial" panose="020B0604020202020204" pitchFamily="34" charset="0"/>
              </a:endParaRPr>
            </a:p>
          </p:txBody>
        </p:sp>
        <p:sp>
          <p:nvSpPr>
            <p:cNvPr id="39" name="椭圆 38"/>
            <p:cNvSpPr/>
            <p:nvPr>
              <p:custDataLst>
                <p:tags r:id="rId4"/>
              </p:custDataLst>
            </p:nvPr>
          </p:nvSpPr>
          <p:spPr>
            <a:xfrm>
              <a:off x="5019675" y="2665413"/>
              <a:ext cx="1600200" cy="1600200"/>
            </a:xfrm>
            <a:prstGeom prst="ellipse">
              <a:avLst/>
            </a:prstGeom>
            <a:solidFill>
              <a:srgbClr val="A7A7A7">
                <a:lumMod val="20000"/>
                <a:lumOff val="80000"/>
              </a:srgbClr>
            </a:solidFill>
            <a:ln w="508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40" name="KSO_Shape"/>
            <p:cNvSpPr/>
            <p:nvPr>
              <p:custDataLst>
                <p:tags r:id="rId5"/>
              </p:custDataLst>
            </p:nvPr>
          </p:nvSpPr>
          <p:spPr bwMode="auto">
            <a:xfrm>
              <a:off x="5362575" y="2949594"/>
              <a:ext cx="914400" cy="1101687"/>
            </a:xfrm>
            <a:custGeom>
              <a:avLst/>
              <a:gdLst>
                <a:gd name="T0" fmla="*/ 331508 w 2789238"/>
                <a:gd name="T1" fmla="*/ 2017550 h 3357562"/>
                <a:gd name="T2" fmla="*/ 181631 w 2789238"/>
                <a:gd name="T3" fmla="*/ 2232892 h 3357562"/>
                <a:gd name="T4" fmla="*/ 106692 w 2789238"/>
                <a:gd name="T5" fmla="*/ 2733769 h 3357562"/>
                <a:gd name="T6" fmla="*/ 550290 w 2789238"/>
                <a:gd name="T7" fmla="*/ 2596878 h 3357562"/>
                <a:gd name="T8" fmla="*/ 597286 w 2789238"/>
                <a:gd name="T9" fmla="*/ 2503817 h 3357562"/>
                <a:gd name="T10" fmla="*/ 1234898 w 2789238"/>
                <a:gd name="T11" fmla="*/ 2133162 h 3357562"/>
                <a:gd name="T12" fmla="*/ 1089149 w 2789238"/>
                <a:gd name="T13" fmla="*/ 2339611 h 3357562"/>
                <a:gd name="T14" fmla="*/ 921490 w 2789238"/>
                <a:gd name="T15" fmla="*/ 2098542 h 3357562"/>
                <a:gd name="T16" fmla="*/ 1959198 w 2789238"/>
                <a:gd name="T17" fmla="*/ 1818089 h 3357562"/>
                <a:gd name="T18" fmla="*/ 1826151 w 2789238"/>
                <a:gd name="T19" fmla="*/ 2146184 h 3357562"/>
                <a:gd name="T20" fmla="*/ 1678814 w 2789238"/>
                <a:gd name="T21" fmla="*/ 2334211 h 3357562"/>
                <a:gd name="T22" fmla="*/ 1477814 w 2789238"/>
                <a:gd name="T23" fmla="*/ 2242738 h 3357562"/>
                <a:gd name="T24" fmla="*/ 2150990 w 2789238"/>
                <a:gd name="T25" fmla="*/ 2817937 h 3357562"/>
                <a:gd name="T26" fmla="*/ 2201161 w 2789238"/>
                <a:gd name="T27" fmla="*/ 2503182 h 3357562"/>
                <a:gd name="T28" fmla="*/ 2516157 w 2789238"/>
                <a:gd name="T29" fmla="*/ 3210507 h 3357562"/>
                <a:gd name="T30" fmla="*/ 2641266 w 2789238"/>
                <a:gd name="T31" fmla="*/ 2341834 h 3357562"/>
                <a:gd name="T32" fmla="*/ 2519332 w 2789238"/>
                <a:gd name="T33" fmla="*/ 2076309 h 3357562"/>
                <a:gd name="T34" fmla="*/ 1782331 w 2789238"/>
                <a:gd name="T35" fmla="*/ 1695490 h 3357562"/>
                <a:gd name="T36" fmla="*/ 1612131 w 2789238"/>
                <a:gd name="T37" fmla="*/ 1899716 h 3357562"/>
                <a:gd name="T38" fmla="*/ 1707392 w 2789238"/>
                <a:gd name="T39" fmla="*/ 2184615 h 3357562"/>
                <a:gd name="T40" fmla="*/ 1859810 w 2789238"/>
                <a:gd name="T41" fmla="*/ 1880976 h 3357562"/>
                <a:gd name="T42" fmla="*/ 944353 w 2789238"/>
                <a:gd name="T43" fmla="*/ 1922584 h 3357562"/>
                <a:gd name="T44" fmla="*/ 1109154 w 2789238"/>
                <a:gd name="T45" fmla="*/ 2222411 h 3357562"/>
                <a:gd name="T46" fmla="*/ 1176789 w 2789238"/>
                <a:gd name="T47" fmla="*/ 1899716 h 3357562"/>
                <a:gd name="T48" fmla="*/ 1006907 w 2789238"/>
                <a:gd name="T49" fmla="*/ 1695490 h 3357562"/>
                <a:gd name="T50" fmla="*/ 1060889 w 2789238"/>
                <a:gd name="T51" fmla="*/ 1664046 h 3357562"/>
                <a:gd name="T52" fmla="*/ 1278718 w 2789238"/>
                <a:gd name="T53" fmla="*/ 1877165 h 3357562"/>
                <a:gd name="T54" fmla="*/ 1578155 w 2789238"/>
                <a:gd name="T55" fmla="*/ 1833652 h 3357562"/>
                <a:gd name="T56" fmla="*/ 1751847 w 2789238"/>
                <a:gd name="T57" fmla="*/ 1614499 h 3357562"/>
                <a:gd name="T58" fmla="*/ 1802018 w 2789238"/>
                <a:gd name="T59" fmla="*/ 1588137 h 3357562"/>
                <a:gd name="T60" fmla="*/ 2504726 w 2789238"/>
                <a:gd name="T61" fmla="*/ 1940370 h 3357562"/>
                <a:gd name="T62" fmla="*/ 2686039 w 2789238"/>
                <a:gd name="T63" fmla="*/ 2163335 h 3357562"/>
                <a:gd name="T64" fmla="*/ 2781617 w 2789238"/>
                <a:gd name="T65" fmla="*/ 2597830 h 3357562"/>
                <a:gd name="T66" fmla="*/ 2775584 w 2789238"/>
                <a:gd name="T67" fmla="*/ 3264501 h 3357562"/>
                <a:gd name="T68" fmla="*/ 1967137 w 2789238"/>
                <a:gd name="T69" fmla="*/ 3344858 h 3357562"/>
                <a:gd name="T70" fmla="*/ 745893 w 2789238"/>
                <a:gd name="T71" fmla="*/ 3342634 h 3357562"/>
                <a:gd name="T72" fmla="*/ 9209 w 2789238"/>
                <a:gd name="T73" fmla="*/ 3261008 h 3357562"/>
                <a:gd name="T74" fmla="*/ 15877 w 2789238"/>
                <a:gd name="T75" fmla="*/ 2510804 h 3357562"/>
                <a:gd name="T76" fmla="*/ 137493 w 2789238"/>
                <a:gd name="T77" fmla="*/ 2096318 h 3357562"/>
                <a:gd name="T78" fmla="*/ 426134 w 2789238"/>
                <a:gd name="T79" fmla="*/ 1872401 h 3357562"/>
                <a:gd name="T80" fmla="*/ 1002462 w 2789238"/>
                <a:gd name="T81" fmla="*/ 1582737 h 3357562"/>
                <a:gd name="T82" fmla="*/ 1636927 w 2789238"/>
                <a:gd name="T83" fmla="*/ 52060 h 3357562"/>
                <a:gd name="T84" fmla="*/ 1829059 w 2789238"/>
                <a:gd name="T85" fmla="*/ 205700 h 3357562"/>
                <a:gd name="T86" fmla="*/ 1951960 w 2789238"/>
                <a:gd name="T87" fmla="*/ 437112 h 3357562"/>
                <a:gd name="T88" fmla="*/ 2016745 w 2789238"/>
                <a:gd name="T89" fmla="*/ 679317 h 3357562"/>
                <a:gd name="T90" fmla="*/ 2078037 w 2789238"/>
                <a:gd name="T91" fmla="*/ 818672 h 3357562"/>
                <a:gd name="T92" fmla="*/ 2026273 w 2789238"/>
                <a:gd name="T93" fmla="*/ 978343 h 3357562"/>
                <a:gd name="T94" fmla="*/ 1899243 w 2789238"/>
                <a:gd name="T95" fmla="*/ 1210073 h 3357562"/>
                <a:gd name="T96" fmla="*/ 1742044 w 2789238"/>
                <a:gd name="T97" fmla="*/ 1466563 h 3357562"/>
                <a:gd name="T98" fmla="*/ 1567061 w 2789238"/>
                <a:gd name="T99" fmla="*/ 1590047 h 3357562"/>
                <a:gd name="T100" fmla="*/ 1348253 w 2789238"/>
                <a:gd name="T101" fmla="*/ 1619251 h 3357562"/>
                <a:gd name="T102" fmla="*/ 1149452 w 2789238"/>
                <a:gd name="T103" fmla="*/ 1543065 h 3357562"/>
                <a:gd name="T104" fmla="*/ 996699 w 2789238"/>
                <a:gd name="T105" fmla="*/ 1385616 h 3357562"/>
                <a:gd name="T106" fmla="*/ 834736 w 2789238"/>
                <a:gd name="T107" fmla="*/ 1043101 h 3357562"/>
                <a:gd name="T108" fmla="*/ 729937 w 2789238"/>
                <a:gd name="T109" fmla="*/ 914538 h 3357562"/>
                <a:gd name="T110" fmla="*/ 722633 w 2789238"/>
                <a:gd name="T111" fmla="*/ 735186 h 3357562"/>
                <a:gd name="T112" fmla="*/ 819175 w 2789238"/>
                <a:gd name="T113" fmla="*/ 578372 h 3357562"/>
                <a:gd name="T114" fmla="*/ 901109 w 2789238"/>
                <a:gd name="T115" fmla="*/ 317438 h 3357562"/>
                <a:gd name="T116" fmla="*/ 1057991 w 2789238"/>
                <a:gd name="T117" fmla="*/ 121261 h 3357562"/>
                <a:gd name="T118" fmla="*/ 1278704 w 2789238"/>
                <a:gd name="T119" fmla="*/ 13332 h 335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9238" h="3357562">
                  <a:moveTo>
                    <a:pt x="823371" y="1838416"/>
                  </a:moveTo>
                  <a:lnTo>
                    <a:pt x="786220" y="1851756"/>
                  </a:lnTo>
                  <a:lnTo>
                    <a:pt x="750338" y="1864461"/>
                  </a:lnTo>
                  <a:lnTo>
                    <a:pt x="715409" y="1875895"/>
                  </a:lnTo>
                  <a:lnTo>
                    <a:pt x="681433" y="1886693"/>
                  </a:lnTo>
                  <a:lnTo>
                    <a:pt x="616338" y="1907338"/>
                  </a:lnTo>
                  <a:lnTo>
                    <a:pt x="554736" y="1927030"/>
                  </a:lnTo>
                  <a:lnTo>
                    <a:pt x="524570" y="1936876"/>
                  </a:lnTo>
                  <a:lnTo>
                    <a:pt x="494721" y="1947040"/>
                  </a:lnTo>
                  <a:lnTo>
                    <a:pt x="465191" y="1957839"/>
                  </a:lnTo>
                  <a:lnTo>
                    <a:pt x="435660" y="1969273"/>
                  </a:lnTo>
                  <a:lnTo>
                    <a:pt x="406129" y="1981660"/>
                  </a:lnTo>
                  <a:lnTo>
                    <a:pt x="391205" y="1988330"/>
                  </a:lnTo>
                  <a:lnTo>
                    <a:pt x="376598" y="1995000"/>
                  </a:lnTo>
                  <a:lnTo>
                    <a:pt x="361674" y="2002305"/>
                  </a:lnTo>
                  <a:lnTo>
                    <a:pt x="346750" y="2009928"/>
                  </a:lnTo>
                  <a:lnTo>
                    <a:pt x="331508" y="2017550"/>
                  </a:lnTo>
                  <a:lnTo>
                    <a:pt x="316266" y="2025808"/>
                  </a:lnTo>
                  <a:lnTo>
                    <a:pt x="303882" y="2038513"/>
                  </a:lnTo>
                  <a:lnTo>
                    <a:pt x="290546" y="2052488"/>
                  </a:lnTo>
                  <a:lnTo>
                    <a:pt x="276892" y="2068051"/>
                  </a:lnTo>
                  <a:lnTo>
                    <a:pt x="269906" y="2076309"/>
                  </a:lnTo>
                  <a:lnTo>
                    <a:pt x="262602" y="2085202"/>
                  </a:lnTo>
                  <a:lnTo>
                    <a:pt x="255617" y="2095048"/>
                  </a:lnTo>
                  <a:lnTo>
                    <a:pt x="248313" y="2104894"/>
                  </a:lnTo>
                  <a:lnTo>
                    <a:pt x="240692" y="2115693"/>
                  </a:lnTo>
                  <a:lnTo>
                    <a:pt x="233707" y="2127445"/>
                  </a:lnTo>
                  <a:lnTo>
                    <a:pt x="226403" y="2139514"/>
                  </a:lnTo>
                  <a:lnTo>
                    <a:pt x="218782" y="2152536"/>
                  </a:lnTo>
                  <a:lnTo>
                    <a:pt x="211479" y="2166829"/>
                  </a:lnTo>
                  <a:lnTo>
                    <a:pt x="204176" y="2181121"/>
                  </a:lnTo>
                  <a:lnTo>
                    <a:pt x="196555" y="2197637"/>
                  </a:lnTo>
                  <a:lnTo>
                    <a:pt x="189252" y="2214788"/>
                  </a:lnTo>
                  <a:lnTo>
                    <a:pt x="181631" y="2232892"/>
                  </a:lnTo>
                  <a:lnTo>
                    <a:pt x="174645" y="2252267"/>
                  </a:lnTo>
                  <a:lnTo>
                    <a:pt x="167659" y="2272594"/>
                  </a:lnTo>
                  <a:lnTo>
                    <a:pt x="160991" y="2294509"/>
                  </a:lnTo>
                  <a:lnTo>
                    <a:pt x="154323" y="2317695"/>
                  </a:lnTo>
                  <a:lnTo>
                    <a:pt x="147972" y="2341834"/>
                  </a:lnTo>
                  <a:lnTo>
                    <a:pt x="141939" y="2367561"/>
                  </a:lnTo>
                  <a:lnTo>
                    <a:pt x="135906" y="2394558"/>
                  </a:lnTo>
                  <a:lnTo>
                    <a:pt x="130825" y="2422825"/>
                  </a:lnTo>
                  <a:lnTo>
                    <a:pt x="125744" y="2452999"/>
                  </a:lnTo>
                  <a:lnTo>
                    <a:pt x="121299" y="2484125"/>
                  </a:lnTo>
                  <a:lnTo>
                    <a:pt x="116853" y="2517157"/>
                  </a:lnTo>
                  <a:lnTo>
                    <a:pt x="113043" y="2551776"/>
                  </a:lnTo>
                  <a:lnTo>
                    <a:pt x="109550" y="2588302"/>
                  </a:lnTo>
                  <a:lnTo>
                    <a:pt x="109232" y="2597195"/>
                  </a:lnTo>
                  <a:lnTo>
                    <a:pt x="108597" y="2613393"/>
                  </a:lnTo>
                  <a:lnTo>
                    <a:pt x="107645" y="2663576"/>
                  </a:lnTo>
                  <a:lnTo>
                    <a:pt x="106692" y="2733769"/>
                  </a:lnTo>
                  <a:lnTo>
                    <a:pt x="105422" y="2818572"/>
                  </a:lnTo>
                  <a:lnTo>
                    <a:pt x="103834" y="3000882"/>
                  </a:lnTo>
                  <a:lnTo>
                    <a:pt x="101929" y="3189862"/>
                  </a:lnTo>
                  <a:lnTo>
                    <a:pt x="154005" y="3196850"/>
                  </a:lnTo>
                  <a:lnTo>
                    <a:pt x="207351" y="3203837"/>
                  </a:lnTo>
                  <a:lnTo>
                    <a:pt x="261332" y="3210507"/>
                  </a:lnTo>
                  <a:lnTo>
                    <a:pt x="316266" y="3216542"/>
                  </a:lnTo>
                  <a:lnTo>
                    <a:pt x="371835" y="3222259"/>
                  </a:lnTo>
                  <a:lnTo>
                    <a:pt x="428039" y="3227976"/>
                  </a:lnTo>
                  <a:lnTo>
                    <a:pt x="484560" y="3233375"/>
                  </a:lnTo>
                  <a:lnTo>
                    <a:pt x="541082" y="3238139"/>
                  </a:lnTo>
                  <a:lnTo>
                    <a:pt x="542669" y="3047254"/>
                  </a:lnTo>
                  <a:lnTo>
                    <a:pt x="543940" y="2927831"/>
                  </a:lnTo>
                  <a:lnTo>
                    <a:pt x="545527" y="2805867"/>
                  </a:lnTo>
                  <a:lnTo>
                    <a:pt x="547750" y="2691844"/>
                  </a:lnTo>
                  <a:lnTo>
                    <a:pt x="548703" y="2641343"/>
                  </a:lnTo>
                  <a:lnTo>
                    <a:pt x="550290" y="2596878"/>
                  </a:lnTo>
                  <a:lnTo>
                    <a:pt x="552196" y="2559082"/>
                  </a:lnTo>
                  <a:lnTo>
                    <a:pt x="554101" y="2530179"/>
                  </a:lnTo>
                  <a:lnTo>
                    <a:pt x="554736" y="2519380"/>
                  </a:lnTo>
                  <a:lnTo>
                    <a:pt x="556006" y="2511122"/>
                  </a:lnTo>
                  <a:lnTo>
                    <a:pt x="556959" y="2505722"/>
                  </a:lnTo>
                  <a:lnTo>
                    <a:pt x="557276" y="2504134"/>
                  </a:lnTo>
                  <a:lnTo>
                    <a:pt x="558229" y="2503182"/>
                  </a:lnTo>
                  <a:lnTo>
                    <a:pt x="561404" y="2500958"/>
                  </a:lnTo>
                  <a:lnTo>
                    <a:pt x="565532" y="2498735"/>
                  </a:lnTo>
                  <a:lnTo>
                    <a:pt x="569342" y="2497464"/>
                  </a:lnTo>
                  <a:lnTo>
                    <a:pt x="573470" y="2496512"/>
                  </a:lnTo>
                  <a:lnTo>
                    <a:pt x="577916" y="2496512"/>
                  </a:lnTo>
                  <a:lnTo>
                    <a:pt x="582044" y="2496829"/>
                  </a:lnTo>
                  <a:lnTo>
                    <a:pt x="585854" y="2497464"/>
                  </a:lnTo>
                  <a:lnTo>
                    <a:pt x="589982" y="2499370"/>
                  </a:lnTo>
                  <a:lnTo>
                    <a:pt x="593793" y="2501276"/>
                  </a:lnTo>
                  <a:lnTo>
                    <a:pt x="597286" y="2503817"/>
                  </a:lnTo>
                  <a:lnTo>
                    <a:pt x="600144" y="2506675"/>
                  </a:lnTo>
                  <a:lnTo>
                    <a:pt x="602684" y="2510169"/>
                  </a:lnTo>
                  <a:lnTo>
                    <a:pt x="604589" y="2513980"/>
                  </a:lnTo>
                  <a:lnTo>
                    <a:pt x="606177" y="2517792"/>
                  </a:lnTo>
                  <a:lnTo>
                    <a:pt x="606812" y="2521921"/>
                  </a:lnTo>
                  <a:lnTo>
                    <a:pt x="607129" y="2526367"/>
                  </a:lnTo>
                  <a:lnTo>
                    <a:pt x="607129" y="3247985"/>
                  </a:lnTo>
                  <a:lnTo>
                    <a:pt x="668096" y="3251479"/>
                  </a:lnTo>
                  <a:lnTo>
                    <a:pt x="732874" y="3254973"/>
                  </a:lnTo>
                  <a:lnTo>
                    <a:pt x="800509" y="3257832"/>
                  </a:lnTo>
                  <a:lnTo>
                    <a:pt x="870367" y="3260690"/>
                  </a:lnTo>
                  <a:lnTo>
                    <a:pt x="940860" y="3263231"/>
                  </a:lnTo>
                  <a:lnTo>
                    <a:pt x="1011670" y="3265454"/>
                  </a:lnTo>
                  <a:lnTo>
                    <a:pt x="1081211" y="3267360"/>
                  </a:lnTo>
                  <a:lnTo>
                    <a:pt x="1148846" y="3268630"/>
                  </a:lnTo>
                  <a:lnTo>
                    <a:pt x="1313012" y="2233210"/>
                  </a:lnTo>
                  <a:lnTo>
                    <a:pt x="1234898" y="2133162"/>
                  </a:lnTo>
                  <a:lnTo>
                    <a:pt x="1232676" y="2135385"/>
                  </a:lnTo>
                  <a:lnTo>
                    <a:pt x="1229818" y="2138879"/>
                  </a:lnTo>
                  <a:lnTo>
                    <a:pt x="1223150" y="2148089"/>
                  </a:lnTo>
                  <a:lnTo>
                    <a:pt x="1215529" y="2160159"/>
                  </a:lnTo>
                  <a:lnTo>
                    <a:pt x="1206638" y="2174451"/>
                  </a:lnTo>
                  <a:lnTo>
                    <a:pt x="1185998" y="2207801"/>
                  </a:lnTo>
                  <a:lnTo>
                    <a:pt x="1164088" y="2244326"/>
                  </a:lnTo>
                  <a:lnTo>
                    <a:pt x="1143130" y="2280534"/>
                  </a:lnTo>
                  <a:lnTo>
                    <a:pt x="1124078" y="2311025"/>
                  </a:lnTo>
                  <a:lnTo>
                    <a:pt x="1116140" y="2323095"/>
                  </a:lnTo>
                  <a:lnTo>
                    <a:pt x="1109789" y="2332623"/>
                  </a:lnTo>
                  <a:lnTo>
                    <a:pt x="1105026" y="2338658"/>
                  </a:lnTo>
                  <a:lnTo>
                    <a:pt x="1103121" y="2340563"/>
                  </a:lnTo>
                  <a:lnTo>
                    <a:pt x="1102168" y="2340881"/>
                  </a:lnTo>
                  <a:lnTo>
                    <a:pt x="1097723" y="2341516"/>
                  </a:lnTo>
                  <a:lnTo>
                    <a:pt x="1093595" y="2340563"/>
                  </a:lnTo>
                  <a:lnTo>
                    <a:pt x="1089149" y="2339611"/>
                  </a:lnTo>
                  <a:lnTo>
                    <a:pt x="1084704" y="2337705"/>
                  </a:lnTo>
                  <a:lnTo>
                    <a:pt x="1080576" y="2335164"/>
                  </a:lnTo>
                  <a:lnTo>
                    <a:pt x="1076448" y="2332623"/>
                  </a:lnTo>
                  <a:lnTo>
                    <a:pt x="1073273" y="2329447"/>
                  </a:lnTo>
                  <a:lnTo>
                    <a:pt x="1070097" y="2326588"/>
                  </a:lnTo>
                  <a:lnTo>
                    <a:pt x="1054855" y="2307214"/>
                  </a:lnTo>
                  <a:lnTo>
                    <a:pt x="1040566" y="2287839"/>
                  </a:lnTo>
                  <a:lnTo>
                    <a:pt x="1025960" y="2268465"/>
                  </a:lnTo>
                  <a:lnTo>
                    <a:pt x="1012623" y="2249091"/>
                  </a:lnTo>
                  <a:lnTo>
                    <a:pt x="999287" y="2230034"/>
                  </a:lnTo>
                  <a:lnTo>
                    <a:pt x="986585" y="2210659"/>
                  </a:lnTo>
                  <a:lnTo>
                    <a:pt x="974519" y="2191603"/>
                  </a:lnTo>
                  <a:lnTo>
                    <a:pt x="963087" y="2172546"/>
                  </a:lnTo>
                  <a:lnTo>
                    <a:pt x="951974" y="2153807"/>
                  </a:lnTo>
                  <a:lnTo>
                    <a:pt x="941177" y="2135067"/>
                  </a:lnTo>
                  <a:lnTo>
                    <a:pt x="931334" y="2116963"/>
                  </a:lnTo>
                  <a:lnTo>
                    <a:pt x="921490" y="2098542"/>
                  </a:lnTo>
                  <a:lnTo>
                    <a:pt x="912599" y="2080755"/>
                  </a:lnTo>
                  <a:lnTo>
                    <a:pt x="904026" y="2063287"/>
                  </a:lnTo>
                  <a:lnTo>
                    <a:pt x="895770" y="2046136"/>
                  </a:lnTo>
                  <a:lnTo>
                    <a:pt x="888149" y="2029620"/>
                  </a:lnTo>
                  <a:lnTo>
                    <a:pt x="880528" y="2013104"/>
                  </a:lnTo>
                  <a:lnTo>
                    <a:pt x="873860" y="1997223"/>
                  </a:lnTo>
                  <a:lnTo>
                    <a:pt x="867509" y="1981978"/>
                  </a:lnTo>
                  <a:lnTo>
                    <a:pt x="861793" y="1967050"/>
                  </a:lnTo>
                  <a:lnTo>
                    <a:pt x="851315" y="1938782"/>
                  </a:lnTo>
                  <a:lnTo>
                    <a:pt x="842741" y="1913373"/>
                  </a:lnTo>
                  <a:lnTo>
                    <a:pt x="835438" y="1889870"/>
                  </a:lnTo>
                  <a:lnTo>
                    <a:pt x="830040" y="1869860"/>
                  </a:lnTo>
                  <a:lnTo>
                    <a:pt x="825912" y="1852391"/>
                  </a:lnTo>
                  <a:lnTo>
                    <a:pt x="824642" y="1844768"/>
                  </a:lnTo>
                  <a:lnTo>
                    <a:pt x="823371" y="1838416"/>
                  </a:lnTo>
                  <a:close/>
                  <a:moveTo>
                    <a:pt x="1960151" y="1811419"/>
                  </a:moveTo>
                  <a:lnTo>
                    <a:pt x="1959198" y="1818089"/>
                  </a:lnTo>
                  <a:lnTo>
                    <a:pt x="1957928" y="1825394"/>
                  </a:lnTo>
                  <a:lnTo>
                    <a:pt x="1953483" y="1843498"/>
                  </a:lnTo>
                  <a:lnTo>
                    <a:pt x="1947767" y="1864778"/>
                  </a:lnTo>
                  <a:lnTo>
                    <a:pt x="1940146" y="1889870"/>
                  </a:lnTo>
                  <a:lnTo>
                    <a:pt x="1930620" y="1917184"/>
                  </a:lnTo>
                  <a:lnTo>
                    <a:pt x="1919506" y="1947358"/>
                  </a:lnTo>
                  <a:lnTo>
                    <a:pt x="1913473" y="1963238"/>
                  </a:lnTo>
                  <a:lnTo>
                    <a:pt x="1906805" y="1980072"/>
                  </a:lnTo>
                  <a:lnTo>
                    <a:pt x="1899819" y="1997223"/>
                  </a:lnTo>
                  <a:lnTo>
                    <a:pt x="1892198" y="2014692"/>
                  </a:lnTo>
                  <a:lnTo>
                    <a:pt x="1884260" y="2032478"/>
                  </a:lnTo>
                  <a:lnTo>
                    <a:pt x="1875686" y="2050582"/>
                  </a:lnTo>
                  <a:lnTo>
                    <a:pt x="1866795" y="2069321"/>
                  </a:lnTo>
                  <a:lnTo>
                    <a:pt x="1857587" y="2088061"/>
                  </a:lnTo>
                  <a:lnTo>
                    <a:pt x="1847426" y="2107117"/>
                  </a:lnTo>
                  <a:lnTo>
                    <a:pt x="1836947" y="2126492"/>
                  </a:lnTo>
                  <a:lnTo>
                    <a:pt x="1826151" y="2146184"/>
                  </a:lnTo>
                  <a:lnTo>
                    <a:pt x="1814719" y="2165558"/>
                  </a:lnTo>
                  <a:lnTo>
                    <a:pt x="1803288" y="2185568"/>
                  </a:lnTo>
                  <a:lnTo>
                    <a:pt x="1790587" y="2205260"/>
                  </a:lnTo>
                  <a:lnTo>
                    <a:pt x="1777885" y="2224952"/>
                  </a:lnTo>
                  <a:lnTo>
                    <a:pt x="1764549" y="2245279"/>
                  </a:lnTo>
                  <a:lnTo>
                    <a:pt x="1750895" y="2264971"/>
                  </a:lnTo>
                  <a:lnTo>
                    <a:pt x="1736606" y="2284663"/>
                  </a:lnTo>
                  <a:lnTo>
                    <a:pt x="1721999" y="2304355"/>
                  </a:lnTo>
                  <a:lnTo>
                    <a:pt x="1706757" y="2323412"/>
                  </a:lnTo>
                  <a:lnTo>
                    <a:pt x="1703899" y="2326588"/>
                  </a:lnTo>
                  <a:lnTo>
                    <a:pt x="1700724" y="2328812"/>
                  </a:lnTo>
                  <a:lnTo>
                    <a:pt x="1697866" y="2331035"/>
                  </a:lnTo>
                  <a:lnTo>
                    <a:pt x="1694056" y="2332623"/>
                  </a:lnTo>
                  <a:lnTo>
                    <a:pt x="1690245" y="2333576"/>
                  </a:lnTo>
                  <a:lnTo>
                    <a:pt x="1686435" y="2334211"/>
                  </a:lnTo>
                  <a:lnTo>
                    <a:pt x="1682624" y="2334846"/>
                  </a:lnTo>
                  <a:lnTo>
                    <a:pt x="1678814" y="2334211"/>
                  </a:lnTo>
                  <a:lnTo>
                    <a:pt x="1677544" y="2333576"/>
                  </a:lnTo>
                  <a:lnTo>
                    <a:pt x="1675956" y="2331988"/>
                  </a:lnTo>
                  <a:lnTo>
                    <a:pt x="1670876" y="2326906"/>
                  </a:lnTo>
                  <a:lnTo>
                    <a:pt x="1664525" y="2318330"/>
                  </a:lnTo>
                  <a:lnTo>
                    <a:pt x="1657222" y="2307532"/>
                  </a:lnTo>
                  <a:lnTo>
                    <a:pt x="1638804" y="2280534"/>
                  </a:lnTo>
                  <a:lnTo>
                    <a:pt x="1618165" y="2248773"/>
                  </a:lnTo>
                  <a:lnTo>
                    <a:pt x="1596572" y="2216059"/>
                  </a:lnTo>
                  <a:lnTo>
                    <a:pt x="1576885" y="2185886"/>
                  </a:lnTo>
                  <a:lnTo>
                    <a:pt x="1568311" y="2173499"/>
                  </a:lnTo>
                  <a:lnTo>
                    <a:pt x="1560690" y="2162700"/>
                  </a:lnTo>
                  <a:lnTo>
                    <a:pt x="1554340" y="2154124"/>
                  </a:lnTo>
                  <a:lnTo>
                    <a:pt x="1549577" y="2148407"/>
                  </a:lnTo>
                  <a:lnTo>
                    <a:pt x="1537828" y="2161429"/>
                  </a:lnTo>
                  <a:lnTo>
                    <a:pt x="1512743" y="2190967"/>
                  </a:lnTo>
                  <a:lnTo>
                    <a:pt x="1475908" y="2233210"/>
                  </a:lnTo>
                  <a:lnTo>
                    <a:pt x="1477814" y="2242738"/>
                  </a:lnTo>
                  <a:lnTo>
                    <a:pt x="1482259" y="2270053"/>
                  </a:lnTo>
                  <a:lnTo>
                    <a:pt x="1498136" y="2368831"/>
                  </a:lnTo>
                  <a:lnTo>
                    <a:pt x="1546719" y="2680410"/>
                  </a:lnTo>
                  <a:lnTo>
                    <a:pt x="1601653" y="3027244"/>
                  </a:lnTo>
                  <a:lnTo>
                    <a:pt x="1624198" y="3169853"/>
                  </a:lnTo>
                  <a:lnTo>
                    <a:pt x="1640075" y="3268630"/>
                  </a:lnTo>
                  <a:lnTo>
                    <a:pt x="1706122" y="3267360"/>
                  </a:lnTo>
                  <a:lnTo>
                    <a:pt x="1772805" y="3265454"/>
                  </a:lnTo>
                  <a:lnTo>
                    <a:pt x="1838535" y="3263231"/>
                  </a:lnTo>
                  <a:lnTo>
                    <a:pt x="1903630" y="3261008"/>
                  </a:lnTo>
                  <a:lnTo>
                    <a:pt x="1967772" y="3257832"/>
                  </a:lnTo>
                  <a:lnTo>
                    <a:pt x="2030644" y="3254973"/>
                  </a:lnTo>
                  <a:lnTo>
                    <a:pt x="2091929" y="3251479"/>
                  </a:lnTo>
                  <a:lnTo>
                    <a:pt x="2151308" y="3247985"/>
                  </a:lnTo>
                  <a:lnTo>
                    <a:pt x="2150990" y="3163818"/>
                  </a:lnTo>
                  <a:lnTo>
                    <a:pt x="2150673" y="3057100"/>
                  </a:lnTo>
                  <a:lnTo>
                    <a:pt x="2150990" y="2817937"/>
                  </a:lnTo>
                  <a:lnTo>
                    <a:pt x="2152261" y="2526367"/>
                  </a:lnTo>
                  <a:lnTo>
                    <a:pt x="2152261" y="2521921"/>
                  </a:lnTo>
                  <a:lnTo>
                    <a:pt x="2153213" y="2517792"/>
                  </a:lnTo>
                  <a:lnTo>
                    <a:pt x="2154801" y="2513980"/>
                  </a:lnTo>
                  <a:lnTo>
                    <a:pt x="2156706" y="2510169"/>
                  </a:lnTo>
                  <a:lnTo>
                    <a:pt x="2159246" y="2506675"/>
                  </a:lnTo>
                  <a:lnTo>
                    <a:pt x="2162104" y="2503817"/>
                  </a:lnTo>
                  <a:lnTo>
                    <a:pt x="2165597" y="2501276"/>
                  </a:lnTo>
                  <a:lnTo>
                    <a:pt x="2169090" y="2499370"/>
                  </a:lnTo>
                  <a:lnTo>
                    <a:pt x="2173218" y="2497464"/>
                  </a:lnTo>
                  <a:lnTo>
                    <a:pt x="2177346" y="2496829"/>
                  </a:lnTo>
                  <a:lnTo>
                    <a:pt x="2181474" y="2496512"/>
                  </a:lnTo>
                  <a:lnTo>
                    <a:pt x="2185602" y="2496829"/>
                  </a:lnTo>
                  <a:lnTo>
                    <a:pt x="2189730" y="2497464"/>
                  </a:lnTo>
                  <a:lnTo>
                    <a:pt x="2193858" y="2498735"/>
                  </a:lnTo>
                  <a:lnTo>
                    <a:pt x="2197351" y="2500958"/>
                  </a:lnTo>
                  <a:lnTo>
                    <a:pt x="2201161" y="2503182"/>
                  </a:lnTo>
                  <a:lnTo>
                    <a:pt x="2201479" y="2504134"/>
                  </a:lnTo>
                  <a:lnTo>
                    <a:pt x="2201796" y="2506040"/>
                  </a:lnTo>
                  <a:lnTo>
                    <a:pt x="2202749" y="2512710"/>
                  </a:lnTo>
                  <a:lnTo>
                    <a:pt x="2203384" y="2523191"/>
                  </a:lnTo>
                  <a:lnTo>
                    <a:pt x="2204019" y="2537166"/>
                  </a:lnTo>
                  <a:lnTo>
                    <a:pt x="2205607" y="2574009"/>
                  </a:lnTo>
                  <a:lnTo>
                    <a:pt x="2206877" y="2621334"/>
                  </a:lnTo>
                  <a:lnTo>
                    <a:pt x="2207829" y="2676916"/>
                  </a:lnTo>
                  <a:lnTo>
                    <a:pt x="2208782" y="2739168"/>
                  </a:lnTo>
                  <a:lnTo>
                    <a:pt x="2210052" y="2873519"/>
                  </a:lnTo>
                  <a:lnTo>
                    <a:pt x="2211005" y="3007870"/>
                  </a:lnTo>
                  <a:lnTo>
                    <a:pt x="2211640" y="3124434"/>
                  </a:lnTo>
                  <a:lnTo>
                    <a:pt x="2211957" y="3238139"/>
                  </a:lnTo>
                  <a:lnTo>
                    <a:pt x="2330398" y="3227976"/>
                  </a:lnTo>
                  <a:lnTo>
                    <a:pt x="2392635" y="3222259"/>
                  </a:lnTo>
                  <a:lnTo>
                    <a:pt x="2454555" y="3216542"/>
                  </a:lnTo>
                  <a:lnTo>
                    <a:pt x="2516157" y="3210507"/>
                  </a:lnTo>
                  <a:lnTo>
                    <a:pt x="2576489" y="3203837"/>
                  </a:lnTo>
                  <a:lnTo>
                    <a:pt x="2633645" y="3196850"/>
                  </a:lnTo>
                  <a:lnTo>
                    <a:pt x="2687309" y="3189862"/>
                  </a:lnTo>
                  <a:lnTo>
                    <a:pt x="2684134" y="2851921"/>
                  </a:lnTo>
                  <a:lnTo>
                    <a:pt x="2682228" y="2709630"/>
                  </a:lnTo>
                  <a:lnTo>
                    <a:pt x="2681276" y="2654366"/>
                  </a:lnTo>
                  <a:lnTo>
                    <a:pt x="2680641" y="2613393"/>
                  </a:lnTo>
                  <a:lnTo>
                    <a:pt x="2680006" y="2597195"/>
                  </a:lnTo>
                  <a:lnTo>
                    <a:pt x="2679371" y="2588302"/>
                  </a:lnTo>
                  <a:lnTo>
                    <a:pt x="2676195" y="2551776"/>
                  </a:lnTo>
                  <a:lnTo>
                    <a:pt x="2672385" y="2517157"/>
                  </a:lnTo>
                  <a:lnTo>
                    <a:pt x="2668257" y="2484125"/>
                  </a:lnTo>
                  <a:lnTo>
                    <a:pt x="2663494" y="2452999"/>
                  </a:lnTo>
                  <a:lnTo>
                    <a:pt x="2658731" y="2422825"/>
                  </a:lnTo>
                  <a:lnTo>
                    <a:pt x="2653015" y="2394558"/>
                  </a:lnTo>
                  <a:lnTo>
                    <a:pt x="2647299" y="2367561"/>
                  </a:lnTo>
                  <a:lnTo>
                    <a:pt x="2641266" y="2341834"/>
                  </a:lnTo>
                  <a:lnTo>
                    <a:pt x="2634916" y="2317695"/>
                  </a:lnTo>
                  <a:lnTo>
                    <a:pt x="2628565" y="2294509"/>
                  </a:lnTo>
                  <a:lnTo>
                    <a:pt x="2621579" y="2272594"/>
                  </a:lnTo>
                  <a:lnTo>
                    <a:pt x="2614593" y="2252267"/>
                  </a:lnTo>
                  <a:lnTo>
                    <a:pt x="2607290" y="2232892"/>
                  </a:lnTo>
                  <a:lnTo>
                    <a:pt x="2600304" y="2214788"/>
                  </a:lnTo>
                  <a:lnTo>
                    <a:pt x="2592683" y="2197637"/>
                  </a:lnTo>
                  <a:lnTo>
                    <a:pt x="2585062" y="2181121"/>
                  </a:lnTo>
                  <a:lnTo>
                    <a:pt x="2578077" y="2166829"/>
                  </a:lnTo>
                  <a:lnTo>
                    <a:pt x="2570456" y="2152536"/>
                  </a:lnTo>
                  <a:lnTo>
                    <a:pt x="2563152" y="2139514"/>
                  </a:lnTo>
                  <a:lnTo>
                    <a:pt x="2555531" y="2127445"/>
                  </a:lnTo>
                  <a:lnTo>
                    <a:pt x="2548228" y="2115693"/>
                  </a:lnTo>
                  <a:lnTo>
                    <a:pt x="2540925" y="2104894"/>
                  </a:lnTo>
                  <a:lnTo>
                    <a:pt x="2533621" y="2095048"/>
                  </a:lnTo>
                  <a:lnTo>
                    <a:pt x="2526318" y="2085520"/>
                  </a:lnTo>
                  <a:lnTo>
                    <a:pt x="2519332" y="2076309"/>
                  </a:lnTo>
                  <a:lnTo>
                    <a:pt x="2512347" y="2068051"/>
                  </a:lnTo>
                  <a:lnTo>
                    <a:pt x="2498375" y="2052488"/>
                  </a:lnTo>
                  <a:lnTo>
                    <a:pt x="2485356" y="2038513"/>
                  </a:lnTo>
                  <a:lnTo>
                    <a:pt x="2472972" y="2025808"/>
                  </a:lnTo>
                  <a:lnTo>
                    <a:pt x="2442806" y="2009610"/>
                  </a:lnTo>
                  <a:lnTo>
                    <a:pt x="2412640" y="1993729"/>
                  </a:lnTo>
                  <a:lnTo>
                    <a:pt x="2382474" y="1979437"/>
                  </a:lnTo>
                  <a:lnTo>
                    <a:pt x="2352943" y="1965144"/>
                  </a:lnTo>
                  <a:lnTo>
                    <a:pt x="2322777" y="1951487"/>
                  </a:lnTo>
                  <a:lnTo>
                    <a:pt x="2292612" y="1938465"/>
                  </a:lnTo>
                  <a:lnTo>
                    <a:pt x="2262446" y="1925760"/>
                  </a:lnTo>
                  <a:lnTo>
                    <a:pt x="2231645" y="1913373"/>
                  </a:lnTo>
                  <a:lnTo>
                    <a:pt x="2200526" y="1900986"/>
                  </a:lnTo>
                  <a:lnTo>
                    <a:pt x="2168772" y="1888599"/>
                  </a:lnTo>
                  <a:lnTo>
                    <a:pt x="2103042" y="1864143"/>
                  </a:lnTo>
                  <a:lnTo>
                    <a:pt x="1960151" y="1811419"/>
                  </a:lnTo>
                  <a:close/>
                  <a:moveTo>
                    <a:pt x="1782331" y="1695490"/>
                  </a:moveTo>
                  <a:lnTo>
                    <a:pt x="1773122" y="1713594"/>
                  </a:lnTo>
                  <a:lnTo>
                    <a:pt x="1767724" y="1723440"/>
                  </a:lnTo>
                  <a:lnTo>
                    <a:pt x="1761691" y="1733286"/>
                  </a:lnTo>
                  <a:lnTo>
                    <a:pt x="1755340" y="1744085"/>
                  </a:lnTo>
                  <a:lnTo>
                    <a:pt x="1748037" y="1755201"/>
                  </a:lnTo>
                  <a:lnTo>
                    <a:pt x="1740416" y="1766636"/>
                  </a:lnTo>
                  <a:lnTo>
                    <a:pt x="1731843" y="1778705"/>
                  </a:lnTo>
                  <a:lnTo>
                    <a:pt x="1722951" y="1790139"/>
                  </a:lnTo>
                  <a:lnTo>
                    <a:pt x="1713425" y="1802526"/>
                  </a:lnTo>
                  <a:lnTo>
                    <a:pt x="1703264" y="1814278"/>
                  </a:lnTo>
                  <a:lnTo>
                    <a:pt x="1692468" y="1826665"/>
                  </a:lnTo>
                  <a:lnTo>
                    <a:pt x="1681037" y="1838734"/>
                  </a:lnTo>
                  <a:lnTo>
                    <a:pt x="1668653" y="1851121"/>
                  </a:lnTo>
                  <a:lnTo>
                    <a:pt x="1655634" y="1863508"/>
                  </a:lnTo>
                  <a:lnTo>
                    <a:pt x="1641980" y="1875577"/>
                  </a:lnTo>
                  <a:lnTo>
                    <a:pt x="1627373" y="1887964"/>
                  </a:lnTo>
                  <a:lnTo>
                    <a:pt x="1612131" y="1899716"/>
                  </a:lnTo>
                  <a:lnTo>
                    <a:pt x="1596255" y="1911467"/>
                  </a:lnTo>
                  <a:lnTo>
                    <a:pt x="1579425" y="1922901"/>
                  </a:lnTo>
                  <a:lnTo>
                    <a:pt x="1561643" y="1933700"/>
                  </a:lnTo>
                  <a:lnTo>
                    <a:pt x="1543544" y="1944499"/>
                  </a:lnTo>
                  <a:lnTo>
                    <a:pt x="1524174" y="1954980"/>
                  </a:lnTo>
                  <a:lnTo>
                    <a:pt x="1504169" y="1964509"/>
                  </a:lnTo>
                  <a:lnTo>
                    <a:pt x="1506392" y="1967050"/>
                  </a:lnTo>
                  <a:lnTo>
                    <a:pt x="1509250" y="1970543"/>
                  </a:lnTo>
                  <a:lnTo>
                    <a:pt x="1517188" y="1980707"/>
                  </a:lnTo>
                  <a:lnTo>
                    <a:pt x="1527032" y="1995000"/>
                  </a:lnTo>
                  <a:lnTo>
                    <a:pt x="1539416" y="2011833"/>
                  </a:lnTo>
                  <a:lnTo>
                    <a:pt x="1567041" y="2052488"/>
                  </a:lnTo>
                  <a:lnTo>
                    <a:pt x="1597525" y="2097589"/>
                  </a:lnTo>
                  <a:lnTo>
                    <a:pt x="1652776" y="2181439"/>
                  </a:lnTo>
                  <a:lnTo>
                    <a:pt x="1679767" y="2222411"/>
                  </a:lnTo>
                  <a:lnTo>
                    <a:pt x="1694056" y="2203354"/>
                  </a:lnTo>
                  <a:lnTo>
                    <a:pt x="1707392" y="2184615"/>
                  </a:lnTo>
                  <a:lnTo>
                    <a:pt x="1720411" y="2165558"/>
                  </a:lnTo>
                  <a:lnTo>
                    <a:pt x="1732795" y="2146501"/>
                  </a:lnTo>
                  <a:lnTo>
                    <a:pt x="1744544" y="2128080"/>
                  </a:lnTo>
                  <a:lnTo>
                    <a:pt x="1755658" y="2109341"/>
                  </a:lnTo>
                  <a:lnTo>
                    <a:pt x="1766136" y="2090919"/>
                  </a:lnTo>
                  <a:lnTo>
                    <a:pt x="1776615" y="2072815"/>
                  </a:lnTo>
                  <a:lnTo>
                    <a:pt x="1785824" y="2054393"/>
                  </a:lnTo>
                  <a:lnTo>
                    <a:pt x="1795032" y="2036925"/>
                  </a:lnTo>
                  <a:lnTo>
                    <a:pt x="1803606" y="2019456"/>
                  </a:lnTo>
                  <a:lnTo>
                    <a:pt x="1811862" y="2002305"/>
                  </a:lnTo>
                  <a:lnTo>
                    <a:pt x="1819165" y="1985471"/>
                  </a:lnTo>
                  <a:lnTo>
                    <a:pt x="1826151" y="1968955"/>
                  </a:lnTo>
                  <a:lnTo>
                    <a:pt x="1833137" y="1953075"/>
                  </a:lnTo>
                  <a:lnTo>
                    <a:pt x="1839170" y="1937829"/>
                  </a:lnTo>
                  <a:lnTo>
                    <a:pt x="1844885" y="1922584"/>
                  </a:lnTo>
                  <a:lnTo>
                    <a:pt x="1850601" y="1907974"/>
                  </a:lnTo>
                  <a:lnTo>
                    <a:pt x="1859810" y="1880976"/>
                  </a:lnTo>
                  <a:lnTo>
                    <a:pt x="1867430" y="1855885"/>
                  </a:lnTo>
                  <a:lnTo>
                    <a:pt x="1873781" y="1833970"/>
                  </a:lnTo>
                  <a:lnTo>
                    <a:pt x="1878544" y="1815230"/>
                  </a:lnTo>
                  <a:lnTo>
                    <a:pt x="1882037" y="1799032"/>
                  </a:lnTo>
                  <a:lnTo>
                    <a:pt x="1884260" y="1786963"/>
                  </a:lnTo>
                  <a:lnTo>
                    <a:pt x="1885212" y="1778387"/>
                  </a:lnTo>
                  <a:lnTo>
                    <a:pt x="1782331" y="1695490"/>
                  </a:lnTo>
                  <a:close/>
                  <a:moveTo>
                    <a:pt x="1006907" y="1695490"/>
                  </a:moveTo>
                  <a:lnTo>
                    <a:pt x="903708" y="1778387"/>
                  </a:lnTo>
                  <a:lnTo>
                    <a:pt x="904661" y="1786963"/>
                  </a:lnTo>
                  <a:lnTo>
                    <a:pt x="906883" y="1799032"/>
                  </a:lnTo>
                  <a:lnTo>
                    <a:pt x="910376" y="1815230"/>
                  </a:lnTo>
                  <a:lnTo>
                    <a:pt x="915139" y="1833970"/>
                  </a:lnTo>
                  <a:lnTo>
                    <a:pt x="921490" y="1855885"/>
                  </a:lnTo>
                  <a:lnTo>
                    <a:pt x="929428" y="1880976"/>
                  </a:lnTo>
                  <a:lnTo>
                    <a:pt x="938955" y="1907974"/>
                  </a:lnTo>
                  <a:lnTo>
                    <a:pt x="944353" y="1922584"/>
                  </a:lnTo>
                  <a:lnTo>
                    <a:pt x="949751" y="1937829"/>
                  </a:lnTo>
                  <a:lnTo>
                    <a:pt x="956102" y="1953075"/>
                  </a:lnTo>
                  <a:lnTo>
                    <a:pt x="962770" y="1968955"/>
                  </a:lnTo>
                  <a:lnTo>
                    <a:pt x="969756" y="1985471"/>
                  </a:lnTo>
                  <a:lnTo>
                    <a:pt x="977694" y="2002305"/>
                  </a:lnTo>
                  <a:lnTo>
                    <a:pt x="985315" y="2019456"/>
                  </a:lnTo>
                  <a:lnTo>
                    <a:pt x="993888" y="2036925"/>
                  </a:lnTo>
                  <a:lnTo>
                    <a:pt x="1003414" y="2054393"/>
                  </a:lnTo>
                  <a:lnTo>
                    <a:pt x="1012941" y="2072815"/>
                  </a:lnTo>
                  <a:lnTo>
                    <a:pt x="1023102" y="2090919"/>
                  </a:lnTo>
                  <a:lnTo>
                    <a:pt x="1033898" y="2109341"/>
                  </a:lnTo>
                  <a:lnTo>
                    <a:pt x="1045012" y="2128080"/>
                  </a:lnTo>
                  <a:lnTo>
                    <a:pt x="1056443" y="2146501"/>
                  </a:lnTo>
                  <a:lnTo>
                    <a:pt x="1068827" y="2165558"/>
                  </a:lnTo>
                  <a:lnTo>
                    <a:pt x="1081528" y="2184615"/>
                  </a:lnTo>
                  <a:lnTo>
                    <a:pt x="1095182" y="2203354"/>
                  </a:lnTo>
                  <a:lnTo>
                    <a:pt x="1109154" y="2222411"/>
                  </a:lnTo>
                  <a:lnTo>
                    <a:pt x="1134874" y="2183027"/>
                  </a:lnTo>
                  <a:lnTo>
                    <a:pt x="1159325" y="2145231"/>
                  </a:lnTo>
                  <a:lnTo>
                    <a:pt x="1187903" y="2101400"/>
                  </a:lnTo>
                  <a:lnTo>
                    <a:pt x="1217751" y="2056934"/>
                  </a:lnTo>
                  <a:lnTo>
                    <a:pt x="1231723" y="2035972"/>
                  </a:lnTo>
                  <a:lnTo>
                    <a:pt x="1245377" y="2016280"/>
                  </a:lnTo>
                  <a:lnTo>
                    <a:pt x="1258078" y="1998811"/>
                  </a:lnTo>
                  <a:lnTo>
                    <a:pt x="1268875" y="1983883"/>
                  </a:lnTo>
                  <a:lnTo>
                    <a:pt x="1278083" y="1972449"/>
                  </a:lnTo>
                  <a:lnTo>
                    <a:pt x="1281894" y="1968003"/>
                  </a:lnTo>
                  <a:lnTo>
                    <a:pt x="1285387" y="1964509"/>
                  </a:lnTo>
                  <a:lnTo>
                    <a:pt x="1264747" y="1954980"/>
                  </a:lnTo>
                  <a:lnTo>
                    <a:pt x="1246012" y="1944499"/>
                  </a:lnTo>
                  <a:lnTo>
                    <a:pt x="1227277" y="1933700"/>
                  </a:lnTo>
                  <a:lnTo>
                    <a:pt x="1209813" y="1922901"/>
                  </a:lnTo>
                  <a:lnTo>
                    <a:pt x="1192666" y="1911467"/>
                  </a:lnTo>
                  <a:lnTo>
                    <a:pt x="1176789" y="1899716"/>
                  </a:lnTo>
                  <a:lnTo>
                    <a:pt x="1161547" y="1887964"/>
                  </a:lnTo>
                  <a:lnTo>
                    <a:pt x="1146941" y="1875577"/>
                  </a:lnTo>
                  <a:lnTo>
                    <a:pt x="1133604" y="1863508"/>
                  </a:lnTo>
                  <a:lnTo>
                    <a:pt x="1120585" y="1851121"/>
                  </a:lnTo>
                  <a:lnTo>
                    <a:pt x="1108519" y="1838734"/>
                  </a:lnTo>
                  <a:lnTo>
                    <a:pt x="1096453" y="1826665"/>
                  </a:lnTo>
                  <a:lnTo>
                    <a:pt x="1085656" y="1814278"/>
                  </a:lnTo>
                  <a:lnTo>
                    <a:pt x="1075813" y="1802526"/>
                  </a:lnTo>
                  <a:lnTo>
                    <a:pt x="1065969" y="1790139"/>
                  </a:lnTo>
                  <a:lnTo>
                    <a:pt x="1057078" y="1778705"/>
                  </a:lnTo>
                  <a:lnTo>
                    <a:pt x="1048822" y="1766636"/>
                  </a:lnTo>
                  <a:lnTo>
                    <a:pt x="1041201" y="1755201"/>
                  </a:lnTo>
                  <a:lnTo>
                    <a:pt x="1034216" y="1744085"/>
                  </a:lnTo>
                  <a:lnTo>
                    <a:pt x="1027547" y="1733286"/>
                  </a:lnTo>
                  <a:lnTo>
                    <a:pt x="1021514" y="1723440"/>
                  </a:lnTo>
                  <a:lnTo>
                    <a:pt x="1016433" y="1713594"/>
                  </a:lnTo>
                  <a:lnTo>
                    <a:pt x="1006907" y="1695490"/>
                  </a:lnTo>
                  <a:close/>
                  <a:moveTo>
                    <a:pt x="1002462" y="1582737"/>
                  </a:moveTo>
                  <a:lnTo>
                    <a:pt x="1006590" y="1582737"/>
                  </a:lnTo>
                  <a:lnTo>
                    <a:pt x="1010718" y="1583690"/>
                  </a:lnTo>
                  <a:lnTo>
                    <a:pt x="1014528" y="1584643"/>
                  </a:lnTo>
                  <a:lnTo>
                    <a:pt x="1018656" y="1586231"/>
                  </a:lnTo>
                  <a:lnTo>
                    <a:pt x="1021832" y="1588454"/>
                  </a:lnTo>
                  <a:lnTo>
                    <a:pt x="1024689" y="1590995"/>
                  </a:lnTo>
                  <a:lnTo>
                    <a:pt x="1027865" y="1593854"/>
                  </a:lnTo>
                  <a:lnTo>
                    <a:pt x="1030088" y="1597347"/>
                  </a:lnTo>
                  <a:lnTo>
                    <a:pt x="1032310" y="1600524"/>
                  </a:lnTo>
                  <a:lnTo>
                    <a:pt x="1033898" y="1604653"/>
                  </a:lnTo>
                  <a:lnTo>
                    <a:pt x="1034216" y="1606241"/>
                  </a:lnTo>
                  <a:lnTo>
                    <a:pt x="1036756" y="1612593"/>
                  </a:lnTo>
                  <a:lnTo>
                    <a:pt x="1040884" y="1623074"/>
                  </a:lnTo>
                  <a:lnTo>
                    <a:pt x="1047234" y="1637049"/>
                  </a:lnTo>
                  <a:lnTo>
                    <a:pt x="1055808" y="1654518"/>
                  </a:lnTo>
                  <a:lnTo>
                    <a:pt x="1060889" y="1664046"/>
                  </a:lnTo>
                  <a:lnTo>
                    <a:pt x="1066922" y="1674528"/>
                  </a:lnTo>
                  <a:lnTo>
                    <a:pt x="1073273" y="1685326"/>
                  </a:lnTo>
                  <a:lnTo>
                    <a:pt x="1080258" y="1696443"/>
                  </a:lnTo>
                  <a:lnTo>
                    <a:pt x="1088514" y="1708195"/>
                  </a:lnTo>
                  <a:lnTo>
                    <a:pt x="1096770" y="1720264"/>
                  </a:lnTo>
                  <a:lnTo>
                    <a:pt x="1106296" y="1732651"/>
                  </a:lnTo>
                  <a:lnTo>
                    <a:pt x="1117092" y="1745355"/>
                  </a:lnTo>
                  <a:lnTo>
                    <a:pt x="1128841" y="1758695"/>
                  </a:lnTo>
                  <a:lnTo>
                    <a:pt x="1141860" y="1771717"/>
                  </a:lnTo>
                  <a:lnTo>
                    <a:pt x="1155832" y="1785057"/>
                  </a:lnTo>
                  <a:lnTo>
                    <a:pt x="1171074" y="1798715"/>
                  </a:lnTo>
                  <a:lnTo>
                    <a:pt x="1187268" y="1812054"/>
                  </a:lnTo>
                  <a:lnTo>
                    <a:pt x="1203780" y="1825394"/>
                  </a:lnTo>
                  <a:lnTo>
                    <a:pt x="1221244" y="1838734"/>
                  </a:lnTo>
                  <a:lnTo>
                    <a:pt x="1239979" y="1851756"/>
                  </a:lnTo>
                  <a:lnTo>
                    <a:pt x="1259031" y="1864778"/>
                  </a:lnTo>
                  <a:lnTo>
                    <a:pt x="1278718" y="1877165"/>
                  </a:lnTo>
                  <a:lnTo>
                    <a:pt x="1299041" y="1889552"/>
                  </a:lnTo>
                  <a:lnTo>
                    <a:pt x="1319998" y="1900986"/>
                  </a:lnTo>
                  <a:lnTo>
                    <a:pt x="1340955" y="1911785"/>
                  </a:lnTo>
                  <a:lnTo>
                    <a:pt x="1362548" y="1922266"/>
                  </a:lnTo>
                  <a:lnTo>
                    <a:pt x="1427008" y="1922266"/>
                  </a:lnTo>
                  <a:lnTo>
                    <a:pt x="1436216" y="1918772"/>
                  </a:lnTo>
                  <a:lnTo>
                    <a:pt x="1445742" y="1914643"/>
                  </a:lnTo>
                  <a:lnTo>
                    <a:pt x="1454951" y="1910515"/>
                  </a:lnTo>
                  <a:lnTo>
                    <a:pt x="1464795" y="1906068"/>
                  </a:lnTo>
                  <a:lnTo>
                    <a:pt x="1474321" y="1901304"/>
                  </a:lnTo>
                  <a:lnTo>
                    <a:pt x="1484164" y="1896222"/>
                  </a:lnTo>
                  <a:lnTo>
                    <a:pt x="1493690" y="1890822"/>
                  </a:lnTo>
                  <a:lnTo>
                    <a:pt x="1503534" y="1885423"/>
                  </a:lnTo>
                  <a:lnTo>
                    <a:pt x="1522586" y="1873354"/>
                  </a:lnTo>
                  <a:lnTo>
                    <a:pt x="1541638" y="1860967"/>
                  </a:lnTo>
                  <a:lnTo>
                    <a:pt x="1560373" y="1847309"/>
                  </a:lnTo>
                  <a:lnTo>
                    <a:pt x="1578155" y="1833652"/>
                  </a:lnTo>
                  <a:lnTo>
                    <a:pt x="1595619" y="1819677"/>
                  </a:lnTo>
                  <a:lnTo>
                    <a:pt x="1612131" y="1805067"/>
                  </a:lnTo>
                  <a:lnTo>
                    <a:pt x="1628326" y="1791092"/>
                  </a:lnTo>
                  <a:lnTo>
                    <a:pt x="1643250" y="1776482"/>
                  </a:lnTo>
                  <a:lnTo>
                    <a:pt x="1656904" y="1762189"/>
                  </a:lnTo>
                  <a:lnTo>
                    <a:pt x="1668970" y="1748849"/>
                  </a:lnTo>
                  <a:lnTo>
                    <a:pt x="1680719" y="1735509"/>
                  </a:lnTo>
                  <a:lnTo>
                    <a:pt x="1690245" y="1723440"/>
                  </a:lnTo>
                  <a:lnTo>
                    <a:pt x="1698819" y="1711371"/>
                  </a:lnTo>
                  <a:lnTo>
                    <a:pt x="1706757" y="1699937"/>
                  </a:lnTo>
                  <a:lnTo>
                    <a:pt x="1714060" y="1688820"/>
                  </a:lnTo>
                  <a:lnTo>
                    <a:pt x="1720411" y="1678021"/>
                  </a:lnTo>
                  <a:lnTo>
                    <a:pt x="1726444" y="1667540"/>
                  </a:lnTo>
                  <a:lnTo>
                    <a:pt x="1731843" y="1658012"/>
                  </a:lnTo>
                  <a:lnTo>
                    <a:pt x="1740734" y="1640543"/>
                  </a:lnTo>
                  <a:lnTo>
                    <a:pt x="1747084" y="1625615"/>
                  </a:lnTo>
                  <a:lnTo>
                    <a:pt x="1751847" y="1614499"/>
                  </a:lnTo>
                  <a:lnTo>
                    <a:pt x="1754705" y="1607193"/>
                  </a:lnTo>
                  <a:lnTo>
                    <a:pt x="1755340" y="1604335"/>
                  </a:lnTo>
                  <a:lnTo>
                    <a:pt x="1755658" y="1604335"/>
                  </a:lnTo>
                  <a:lnTo>
                    <a:pt x="1757245" y="1600524"/>
                  </a:lnTo>
                  <a:lnTo>
                    <a:pt x="1759151" y="1597347"/>
                  </a:lnTo>
                  <a:lnTo>
                    <a:pt x="1761373" y="1593854"/>
                  </a:lnTo>
                  <a:lnTo>
                    <a:pt x="1764231" y="1590995"/>
                  </a:lnTo>
                  <a:lnTo>
                    <a:pt x="1767089" y="1588454"/>
                  </a:lnTo>
                  <a:lnTo>
                    <a:pt x="1770899" y="1586231"/>
                  </a:lnTo>
                  <a:lnTo>
                    <a:pt x="1774710" y="1584643"/>
                  </a:lnTo>
                  <a:lnTo>
                    <a:pt x="1778838" y="1583690"/>
                  </a:lnTo>
                  <a:lnTo>
                    <a:pt x="1782966" y="1582737"/>
                  </a:lnTo>
                  <a:lnTo>
                    <a:pt x="1786776" y="1582737"/>
                  </a:lnTo>
                  <a:lnTo>
                    <a:pt x="1790904" y="1583690"/>
                  </a:lnTo>
                  <a:lnTo>
                    <a:pt x="1794715" y="1584325"/>
                  </a:lnTo>
                  <a:lnTo>
                    <a:pt x="1798525" y="1585913"/>
                  </a:lnTo>
                  <a:lnTo>
                    <a:pt x="1802018" y="1588137"/>
                  </a:lnTo>
                  <a:lnTo>
                    <a:pt x="1805511" y="1590360"/>
                  </a:lnTo>
                  <a:lnTo>
                    <a:pt x="1808051" y="1593218"/>
                  </a:lnTo>
                  <a:lnTo>
                    <a:pt x="1940781" y="1708195"/>
                  </a:lnTo>
                  <a:lnTo>
                    <a:pt x="1941734" y="1708512"/>
                  </a:lnTo>
                  <a:lnTo>
                    <a:pt x="1943004" y="1708512"/>
                  </a:lnTo>
                  <a:lnTo>
                    <a:pt x="2024611" y="1739321"/>
                  </a:lnTo>
                  <a:lnTo>
                    <a:pt x="2103995" y="1768859"/>
                  </a:lnTo>
                  <a:lnTo>
                    <a:pt x="2179886" y="1798079"/>
                  </a:lnTo>
                  <a:lnTo>
                    <a:pt x="2217673" y="1812372"/>
                  </a:lnTo>
                  <a:lnTo>
                    <a:pt x="2254190" y="1826982"/>
                  </a:lnTo>
                  <a:lnTo>
                    <a:pt x="2291024" y="1841910"/>
                  </a:lnTo>
                  <a:lnTo>
                    <a:pt x="2327223" y="1857155"/>
                  </a:lnTo>
                  <a:lnTo>
                    <a:pt x="2363105" y="1872401"/>
                  </a:lnTo>
                  <a:lnTo>
                    <a:pt x="2398351" y="1888282"/>
                  </a:lnTo>
                  <a:lnTo>
                    <a:pt x="2434233" y="1905115"/>
                  </a:lnTo>
                  <a:lnTo>
                    <a:pt x="2469479" y="1922584"/>
                  </a:lnTo>
                  <a:lnTo>
                    <a:pt x="2504726" y="1940370"/>
                  </a:lnTo>
                  <a:lnTo>
                    <a:pt x="2539655" y="1959427"/>
                  </a:lnTo>
                  <a:lnTo>
                    <a:pt x="2547276" y="1964826"/>
                  </a:lnTo>
                  <a:lnTo>
                    <a:pt x="2560612" y="1978484"/>
                  </a:lnTo>
                  <a:lnTo>
                    <a:pt x="2575219" y="1994365"/>
                  </a:lnTo>
                  <a:lnTo>
                    <a:pt x="2583157" y="2002940"/>
                  </a:lnTo>
                  <a:lnTo>
                    <a:pt x="2591413" y="2012151"/>
                  </a:lnTo>
                  <a:lnTo>
                    <a:pt x="2599669" y="2021679"/>
                  </a:lnTo>
                  <a:lnTo>
                    <a:pt x="2607925" y="2032478"/>
                  </a:lnTo>
                  <a:lnTo>
                    <a:pt x="2616498" y="2043595"/>
                  </a:lnTo>
                  <a:lnTo>
                    <a:pt x="2625072" y="2055664"/>
                  </a:lnTo>
                  <a:lnTo>
                    <a:pt x="2633963" y="2068051"/>
                  </a:lnTo>
                  <a:lnTo>
                    <a:pt x="2642854" y="2082026"/>
                  </a:lnTo>
                  <a:lnTo>
                    <a:pt x="2651427" y="2096318"/>
                  </a:lnTo>
                  <a:lnTo>
                    <a:pt x="2660318" y="2111564"/>
                  </a:lnTo>
                  <a:lnTo>
                    <a:pt x="2668892" y="2128080"/>
                  </a:lnTo>
                  <a:lnTo>
                    <a:pt x="2677465" y="2145231"/>
                  </a:lnTo>
                  <a:lnTo>
                    <a:pt x="2686039" y="2163335"/>
                  </a:lnTo>
                  <a:lnTo>
                    <a:pt x="2694612" y="2182709"/>
                  </a:lnTo>
                  <a:lnTo>
                    <a:pt x="2702868" y="2203037"/>
                  </a:lnTo>
                  <a:lnTo>
                    <a:pt x="2710489" y="2224317"/>
                  </a:lnTo>
                  <a:lnTo>
                    <a:pt x="2718428" y="2246867"/>
                  </a:lnTo>
                  <a:lnTo>
                    <a:pt x="2725731" y="2271006"/>
                  </a:lnTo>
                  <a:lnTo>
                    <a:pt x="2733034" y="2296097"/>
                  </a:lnTo>
                  <a:lnTo>
                    <a:pt x="2740020" y="2322459"/>
                  </a:lnTo>
                  <a:lnTo>
                    <a:pt x="2746371" y="2350409"/>
                  </a:lnTo>
                  <a:lnTo>
                    <a:pt x="2752721" y="2379630"/>
                  </a:lnTo>
                  <a:lnTo>
                    <a:pt x="2758437" y="2410121"/>
                  </a:lnTo>
                  <a:lnTo>
                    <a:pt x="2763835" y="2442200"/>
                  </a:lnTo>
                  <a:lnTo>
                    <a:pt x="2768598" y="2475867"/>
                  </a:lnTo>
                  <a:lnTo>
                    <a:pt x="2773361" y="2510804"/>
                  </a:lnTo>
                  <a:lnTo>
                    <a:pt x="2777172" y="2547647"/>
                  </a:lnTo>
                  <a:lnTo>
                    <a:pt x="2780982" y="2586396"/>
                  </a:lnTo>
                  <a:lnTo>
                    <a:pt x="2780982" y="2586079"/>
                  </a:lnTo>
                  <a:lnTo>
                    <a:pt x="2781617" y="2597830"/>
                  </a:lnTo>
                  <a:lnTo>
                    <a:pt x="2781935" y="2615617"/>
                  </a:lnTo>
                  <a:lnTo>
                    <a:pt x="2783522" y="2668023"/>
                  </a:lnTo>
                  <a:lnTo>
                    <a:pt x="2784158" y="2740439"/>
                  </a:lnTo>
                  <a:lnTo>
                    <a:pt x="2785428" y="2828418"/>
                  </a:lnTo>
                  <a:lnTo>
                    <a:pt x="2787650" y="3030738"/>
                  </a:lnTo>
                  <a:lnTo>
                    <a:pt x="2789238" y="3238775"/>
                  </a:lnTo>
                  <a:lnTo>
                    <a:pt x="2789238" y="3241633"/>
                  </a:lnTo>
                  <a:lnTo>
                    <a:pt x="2788921" y="3244174"/>
                  </a:lnTo>
                  <a:lnTo>
                    <a:pt x="2788286" y="3247033"/>
                  </a:lnTo>
                  <a:lnTo>
                    <a:pt x="2787650" y="3249891"/>
                  </a:lnTo>
                  <a:lnTo>
                    <a:pt x="2786380" y="3252114"/>
                  </a:lnTo>
                  <a:lnTo>
                    <a:pt x="2784793" y="3254655"/>
                  </a:lnTo>
                  <a:lnTo>
                    <a:pt x="2783522" y="3256879"/>
                  </a:lnTo>
                  <a:lnTo>
                    <a:pt x="2781935" y="3259102"/>
                  </a:lnTo>
                  <a:lnTo>
                    <a:pt x="2780030" y="3261008"/>
                  </a:lnTo>
                  <a:lnTo>
                    <a:pt x="2777807" y="3262913"/>
                  </a:lnTo>
                  <a:lnTo>
                    <a:pt x="2775584" y="3264501"/>
                  </a:lnTo>
                  <a:lnTo>
                    <a:pt x="2773361" y="3265772"/>
                  </a:lnTo>
                  <a:lnTo>
                    <a:pt x="2770821" y="3267360"/>
                  </a:lnTo>
                  <a:lnTo>
                    <a:pt x="2768281" y="3267995"/>
                  </a:lnTo>
                  <a:lnTo>
                    <a:pt x="2765740" y="3268948"/>
                  </a:lnTo>
                  <a:lnTo>
                    <a:pt x="2762565" y="3269583"/>
                  </a:lnTo>
                  <a:lnTo>
                    <a:pt x="2730176" y="3274030"/>
                  </a:lnTo>
                  <a:lnTo>
                    <a:pt x="2693660" y="3278476"/>
                  </a:lnTo>
                  <a:lnTo>
                    <a:pt x="2609830" y="3288322"/>
                  </a:lnTo>
                  <a:lnTo>
                    <a:pt x="2519332" y="3298486"/>
                  </a:lnTo>
                  <a:lnTo>
                    <a:pt x="2428199" y="3308650"/>
                  </a:lnTo>
                  <a:lnTo>
                    <a:pt x="2275465" y="3324530"/>
                  </a:lnTo>
                  <a:lnTo>
                    <a:pt x="2208782" y="3331200"/>
                  </a:lnTo>
                  <a:lnTo>
                    <a:pt x="2162422" y="3334376"/>
                  </a:lnTo>
                  <a:lnTo>
                    <a:pt x="2115109" y="3337235"/>
                  </a:lnTo>
                  <a:lnTo>
                    <a:pt x="2066843" y="3340093"/>
                  </a:lnTo>
                  <a:lnTo>
                    <a:pt x="2017308" y="3342634"/>
                  </a:lnTo>
                  <a:lnTo>
                    <a:pt x="1967137" y="3344858"/>
                  </a:lnTo>
                  <a:lnTo>
                    <a:pt x="1915696" y="3347081"/>
                  </a:lnTo>
                  <a:lnTo>
                    <a:pt x="1812497" y="3350575"/>
                  </a:lnTo>
                  <a:lnTo>
                    <a:pt x="1708027" y="3353433"/>
                  </a:lnTo>
                  <a:lnTo>
                    <a:pt x="1603875" y="3355657"/>
                  </a:lnTo>
                  <a:lnTo>
                    <a:pt x="1500359" y="3356927"/>
                  </a:lnTo>
                  <a:lnTo>
                    <a:pt x="1399382" y="3357562"/>
                  </a:lnTo>
                  <a:lnTo>
                    <a:pt x="1397159" y="3357245"/>
                  </a:lnTo>
                  <a:lnTo>
                    <a:pt x="1394619" y="3356292"/>
                  </a:lnTo>
                  <a:lnTo>
                    <a:pt x="1392396" y="3357245"/>
                  </a:lnTo>
                  <a:lnTo>
                    <a:pt x="1389856" y="3357562"/>
                  </a:lnTo>
                  <a:lnTo>
                    <a:pt x="1287609" y="3356927"/>
                  </a:lnTo>
                  <a:lnTo>
                    <a:pt x="1180917" y="3355657"/>
                  </a:lnTo>
                  <a:lnTo>
                    <a:pt x="1071367" y="3353433"/>
                  </a:lnTo>
                  <a:lnTo>
                    <a:pt x="961182" y="3350575"/>
                  </a:lnTo>
                  <a:lnTo>
                    <a:pt x="851950" y="3347081"/>
                  </a:lnTo>
                  <a:lnTo>
                    <a:pt x="798604" y="3344858"/>
                  </a:lnTo>
                  <a:lnTo>
                    <a:pt x="745893" y="3342634"/>
                  </a:lnTo>
                  <a:lnTo>
                    <a:pt x="694452" y="3340093"/>
                  </a:lnTo>
                  <a:lnTo>
                    <a:pt x="644281" y="3337235"/>
                  </a:lnTo>
                  <a:lnTo>
                    <a:pt x="596016" y="3334376"/>
                  </a:lnTo>
                  <a:lnTo>
                    <a:pt x="549973" y="3331200"/>
                  </a:lnTo>
                  <a:lnTo>
                    <a:pt x="488371" y="3324530"/>
                  </a:lnTo>
                  <a:lnTo>
                    <a:pt x="346432" y="3308650"/>
                  </a:lnTo>
                  <a:lnTo>
                    <a:pt x="261332" y="3298804"/>
                  </a:lnTo>
                  <a:lnTo>
                    <a:pt x="175280" y="3288322"/>
                  </a:lnTo>
                  <a:lnTo>
                    <a:pt x="95261" y="3278476"/>
                  </a:lnTo>
                  <a:lnTo>
                    <a:pt x="26356" y="3269583"/>
                  </a:lnTo>
                  <a:lnTo>
                    <a:pt x="23815" y="3268948"/>
                  </a:lnTo>
                  <a:lnTo>
                    <a:pt x="20957" y="3267995"/>
                  </a:lnTo>
                  <a:lnTo>
                    <a:pt x="18100" y="3267360"/>
                  </a:lnTo>
                  <a:lnTo>
                    <a:pt x="15877" y="3265772"/>
                  </a:lnTo>
                  <a:lnTo>
                    <a:pt x="13337" y="3264501"/>
                  </a:lnTo>
                  <a:lnTo>
                    <a:pt x="11114" y="3262913"/>
                  </a:lnTo>
                  <a:lnTo>
                    <a:pt x="9209" y="3261008"/>
                  </a:lnTo>
                  <a:lnTo>
                    <a:pt x="7621" y="3259102"/>
                  </a:lnTo>
                  <a:lnTo>
                    <a:pt x="5716" y="3256879"/>
                  </a:lnTo>
                  <a:lnTo>
                    <a:pt x="4128" y="3254655"/>
                  </a:lnTo>
                  <a:lnTo>
                    <a:pt x="3175" y="3252114"/>
                  </a:lnTo>
                  <a:lnTo>
                    <a:pt x="1905" y="3249891"/>
                  </a:lnTo>
                  <a:lnTo>
                    <a:pt x="635" y="3247033"/>
                  </a:lnTo>
                  <a:lnTo>
                    <a:pt x="318" y="3244174"/>
                  </a:lnTo>
                  <a:lnTo>
                    <a:pt x="0" y="3241633"/>
                  </a:lnTo>
                  <a:lnTo>
                    <a:pt x="0" y="3238775"/>
                  </a:lnTo>
                  <a:lnTo>
                    <a:pt x="3493" y="2876378"/>
                  </a:lnTo>
                  <a:lnTo>
                    <a:pt x="5398" y="2720747"/>
                  </a:lnTo>
                  <a:lnTo>
                    <a:pt x="6033" y="2660718"/>
                  </a:lnTo>
                  <a:lnTo>
                    <a:pt x="6986" y="2615617"/>
                  </a:lnTo>
                  <a:lnTo>
                    <a:pt x="7938" y="2597830"/>
                  </a:lnTo>
                  <a:lnTo>
                    <a:pt x="8256" y="2586396"/>
                  </a:lnTo>
                  <a:lnTo>
                    <a:pt x="12066" y="2547647"/>
                  </a:lnTo>
                  <a:lnTo>
                    <a:pt x="15877" y="2510804"/>
                  </a:lnTo>
                  <a:lnTo>
                    <a:pt x="20640" y="2475867"/>
                  </a:lnTo>
                  <a:lnTo>
                    <a:pt x="25403" y="2442200"/>
                  </a:lnTo>
                  <a:lnTo>
                    <a:pt x="30801" y="2410121"/>
                  </a:lnTo>
                  <a:lnTo>
                    <a:pt x="36517" y="2379630"/>
                  </a:lnTo>
                  <a:lnTo>
                    <a:pt x="42867" y="2350409"/>
                  </a:lnTo>
                  <a:lnTo>
                    <a:pt x="49536" y="2322459"/>
                  </a:lnTo>
                  <a:lnTo>
                    <a:pt x="56204" y="2296097"/>
                  </a:lnTo>
                  <a:lnTo>
                    <a:pt x="63507" y="2271006"/>
                  </a:lnTo>
                  <a:lnTo>
                    <a:pt x="71128" y="2246867"/>
                  </a:lnTo>
                  <a:lnTo>
                    <a:pt x="78431" y="2224317"/>
                  </a:lnTo>
                  <a:lnTo>
                    <a:pt x="86687" y="2203037"/>
                  </a:lnTo>
                  <a:lnTo>
                    <a:pt x="94943" y="2182709"/>
                  </a:lnTo>
                  <a:lnTo>
                    <a:pt x="102882" y="2163335"/>
                  </a:lnTo>
                  <a:lnTo>
                    <a:pt x="111455" y="2145231"/>
                  </a:lnTo>
                  <a:lnTo>
                    <a:pt x="120029" y="2128080"/>
                  </a:lnTo>
                  <a:lnTo>
                    <a:pt x="128602" y="2111564"/>
                  </a:lnTo>
                  <a:lnTo>
                    <a:pt x="137493" y="2096318"/>
                  </a:lnTo>
                  <a:lnTo>
                    <a:pt x="146384" y="2082026"/>
                  </a:lnTo>
                  <a:lnTo>
                    <a:pt x="154958" y="2068051"/>
                  </a:lnTo>
                  <a:lnTo>
                    <a:pt x="163849" y="2055664"/>
                  </a:lnTo>
                  <a:lnTo>
                    <a:pt x="172740" y="2043595"/>
                  </a:lnTo>
                  <a:lnTo>
                    <a:pt x="181313" y="2032478"/>
                  </a:lnTo>
                  <a:lnTo>
                    <a:pt x="189887" y="2021679"/>
                  </a:lnTo>
                  <a:lnTo>
                    <a:pt x="198143" y="2012151"/>
                  </a:lnTo>
                  <a:lnTo>
                    <a:pt x="206399" y="2002940"/>
                  </a:lnTo>
                  <a:lnTo>
                    <a:pt x="214019" y="1994365"/>
                  </a:lnTo>
                  <a:lnTo>
                    <a:pt x="228944" y="1978484"/>
                  </a:lnTo>
                  <a:lnTo>
                    <a:pt x="242280" y="1964826"/>
                  </a:lnTo>
                  <a:lnTo>
                    <a:pt x="249266" y="1959427"/>
                  </a:lnTo>
                  <a:lnTo>
                    <a:pt x="284512" y="1940370"/>
                  </a:lnTo>
                  <a:lnTo>
                    <a:pt x="320077" y="1922584"/>
                  </a:lnTo>
                  <a:lnTo>
                    <a:pt x="355323" y="1905115"/>
                  </a:lnTo>
                  <a:lnTo>
                    <a:pt x="390570" y="1888282"/>
                  </a:lnTo>
                  <a:lnTo>
                    <a:pt x="426134" y="1872401"/>
                  </a:lnTo>
                  <a:lnTo>
                    <a:pt x="462015" y="1857155"/>
                  </a:lnTo>
                  <a:lnTo>
                    <a:pt x="498214" y="1841910"/>
                  </a:lnTo>
                  <a:lnTo>
                    <a:pt x="534731" y="1826982"/>
                  </a:lnTo>
                  <a:lnTo>
                    <a:pt x="571565" y="1812372"/>
                  </a:lnTo>
                  <a:lnTo>
                    <a:pt x="609035" y="1798079"/>
                  </a:lnTo>
                  <a:lnTo>
                    <a:pt x="685561" y="1768859"/>
                  </a:lnTo>
                  <a:lnTo>
                    <a:pt x="764310" y="1739321"/>
                  </a:lnTo>
                  <a:lnTo>
                    <a:pt x="846234" y="1708512"/>
                  </a:lnTo>
                  <a:lnTo>
                    <a:pt x="847504" y="1708512"/>
                  </a:lnTo>
                  <a:lnTo>
                    <a:pt x="848774" y="1708195"/>
                  </a:lnTo>
                  <a:lnTo>
                    <a:pt x="980869" y="1593218"/>
                  </a:lnTo>
                  <a:lnTo>
                    <a:pt x="984045" y="1590360"/>
                  </a:lnTo>
                  <a:lnTo>
                    <a:pt x="987220" y="1588137"/>
                  </a:lnTo>
                  <a:lnTo>
                    <a:pt x="990713" y="1585913"/>
                  </a:lnTo>
                  <a:lnTo>
                    <a:pt x="994206" y="1584325"/>
                  </a:lnTo>
                  <a:lnTo>
                    <a:pt x="998334" y="1583690"/>
                  </a:lnTo>
                  <a:lnTo>
                    <a:pt x="1002462" y="1582737"/>
                  </a:lnTo>
                  <a:close/>
                  <a:moveTo>
                    <a:pt x="1401605" y="0"/>
                  </a:moveTo>
                  <a:lnTo>
                    <a:pt x="1417801" y="317"/>
                  </a:lnTo>
                  <a:lnTo>
                    <a:pt x="1433680" y="952"/>
                  </a:lnTo>
                  <a:lnTo>
                    <a:pt x="1449241" y="2222"/>
                  </a:lnTo>
                  <a:lnTo>
                    <a:pt x="1464802" y="3492"/>
                  </a:lnTo>
                  <a:lnTo>
                    <a:pt x="1480046" y="5396"/>
                  </a:lnTo>
                  <a:lnTo>
                    <a:pt x="1495289" y="7618"/>
                  </a:lnTo>
                  <a:lnTo>
                    <a:pt x="1510215" y="10158"/>
                  </a:lnTo>
                  <a:lnTo>
                    <a:pt x="1525141" y="13332"/>
                  </a:lnTo>
                  <a:lnTo>
                    <a:pt x="1540067" y="17142"/>
                  </a:lnTo>
                  <a:lnTo>
                    <a:pt x="1554358" y="20633"/>
                  </a:lnTo>
                  <a:lnTo>
                    <a:pt x="1568649" y="25077"/>
                  </a:lnTo>
                  <a:lnTo>
                    <a:pt x="1582622" y="29522"/>
                  </a:lnTo>
                  <a:lnTo>
                    <a:pt x="1596278" y="34918"/>
                  </a:lnTo>
                  <a:lnTo>
                    <a:pt x="1610251" y="39997"/>
                  </a:lnTo>
                  <a:lnTo>
                    <a:pt x="1623589" y="46028"/>
                  </a:lnTo>
                  <a:lnTo>
                    <a:pt x="1636927" y="52060"/>
                  </a:lnTo>
                  <a:lnTo>
                    <a:pt x="1649948" y="58726"/>
                  </a:lnTo>
                  <a:lnTo>
                    <a:pt x="1662651" y="65392"/>
                  </a:lnTo>
                  <a:lnTo>
                    <a:pt x="1675354" y="72376"/>
                  </a:lnTo>
                  <a:lnTo>
                    <a:pt x="1687739" y="79677"/>
                  </a:lnTo>
                  <a:lnTo>
                    <a:pt x="1700124" y="87613"/>
                  </a:lnTo>
                  <a:lnTo>
                    <a:pt x="1711875" y="95866"/>
                  </a:lnTo>
                  <a:lnTo>
                    <a:pt x="1723942" y="104437"/>
                  </a:lnTo>
                  <a:lnTo>
                    <a:pt x="1735375" y="113325"/>
                  </a:lnTo>
                  <a:lnTo>
                    <a:pt x="1746490" y="122213"/>
                  </a:lnTo>
                  <a:lnTo>
                    <a:pt x="1757605" y="131737"/>
                  </a:lnTo>
                  <a:lnTo>
                    <a:pt x="1768720" y="141577"/>
                  </a:lnTo>
                  <a:lnTo>
                    <a:pt x="1779200" y="151418"/>
                  </a:lnTo>
                  <a:lnTo>
                    <a:pt x="1789680" y="161893"/>
                  </a:lnTo>
                  <a:lnTo>
                    <a:pt x="1800160" y="172369"/>
                  </a:lnTo>
                  <a:lnTo>
                    <a:pt x="1810005" y="183162"/>
                  </a:lnTo>
                  <a:lnTo>
                    <a:pt x="1819850" y="194272"/>
                  </a:lnTo>
                  <a:lnTo>
                    <a:pt x="1829059" y="205700"/>
                  </a:lnTo>
                  <a:lnTo>
                    <a:pt x="1838269" y="217445"/>
                  </a:lnTo>
                  <a:lnTo>
                    <a:pt x="1847479" y="229507"/>
                  </a:lnTo>
                  <a:lnTo>
                    <a:pt x="1856053" y="241570"/>
                  </a:lnTo>
                  <a:lnTo>
                    <a:pt x="1864628" y="253950"/>
                  </a:lnTo>
                  <a:lnTo>
                    <a:pt x="1872884" y="266965"/>
                  </a:lnTo>
                  <a:lnTo>
                    <a:pt x="1881141" y="279980"/>
                  </a:lnTo>
                  <a:lnTo>
                    <a:pt x="1888763" y="292995"/>
                  </a:lnTo>
                  <a:lnTo>
                    <a:pt x="1896385" y="306327"/>
                  </a:lnTo>
                  <a:lnTo>
                    <a:pt x="1903372" y="319977"/>
                  </a:lnTo>
                  <a:lnTo>
                    <a:pt x="1910358" y="334262"/>
                  </a:lnTo>
                  <a:lnTo>
                    <a:pt x="1917027" y="347912"/>
                  </a:lnTo>
                  <a:lnTo>
                    <a:pt x="1923696" y="362514"/>
                  </a:lnTo>
                  <a:lnTo>
                    <a:pt x="1929730" y="376799"/>
                  </a:lnTo>
                  <a:lnTo>
                    <a:pt x="1935764" y="391718"/>
                  </a:lnTo>
                  <a:lnTo>
                    <a:pt x="1941163" y="406638"/>
                  </a:lnTo>
                  <a:lnTo>
                    <a:pt x="1946879" y="421875"/>
                  </a:lnTo>
                  <a:lnTo>
                    <a:pt x="1951960" y="437112"/>
                  </a:lnTo>
                  <a:lnTo>
                    <a:pt x="1956406" y="452666"/>
                  </a:lnTo>
                  <a:lnTo>
                    <a:pt x="1961488" y="468221"/>
                  </a:lnTo>
                  <a:lnTo>
                    <a:pt x="1965298" y="484410"/>
                  </a:lnTo>
                  <a:lnTo>
                    <a:pt x="1969427" y="500282"/>
                  </a:lnTo>
                  <a:lnTo>
                    <a:pt x="1973238" y="516154"/>
                  </a:lnTo>
                  <a:lnTo>
                    <a:pt x="1976731" y="532661"/>
                  </a:lnTo>
                  <a:lnTo>
                    <a:pt x="1979589" y="549167"/>
                  </a:lnTo>
                  <a:lnTo>
                    <a:pt x="1982447" y="565992"/>
                  </a:lnTo>
                  <a:lnTo>
                    <a:pt x="1984670" y="582816"/>
                  </a:lnTo>
                  <a:lnTo>
                    <a:pt x="1986893" y="599323"/>
                  </a:lnTo>
                  <a:lnTo>
                    <a:pt x="1989116" y="616464"/>
                  </a:lnTo>
                  <a:lnTo>
                    <a:pt x="1990704" y="633923"/>
                  </a:lnTo>
                  <a:lnTo>
                    <a:pt x="1991657" y="651065"/>
                  </a:lnTo>
                  <a:lnTo>
                    <a:pt x="1992927" y="668524"/>
                  </a:lnTo>
                  <a:lnTo>
                    <a:pt x="2001184" y="672016"/>
                  </a:lnTo>
                  <a:lnTo>
                    <a:pt x="2009124" y="675190"/>
                  </a:lnTo>
                  <a:lnTo>
                    <a:pt x="2016745" y="679317"/>
                  </a:lnTo>
                  <a:lnTo>
                    <a:pt x="2024050" y="684078"/>
                  </a:lnTo>
                  <a:lnTo>
                    <a:pt x="2030719" y="688840"/>
                  </a:lnTo>
                  <a:lnTo>
                    <a:pt x="2037070" y="694554"/>
                  </a:lnTo>
                  <a:lnTo>
                    <a:pt x="2043422" y="700903"/>
                  </a:lnTo>
                  <a:lnTo>
                    <a:pt x="2049138" y="707251"/>
                  </a:lnTo>
                  <a:lnTo>
                    <a:pt x="2054219" y="714552"/>
                  </a:lnTo>
                  <a:lnTo>
                    <a:pt x="2058983" y="722171"/>
                  </a:lnTo>
                  <a:lnTo>
                    <a:pt x="2063111" y="730742"/>
                  </a:lnTo>
                  <a:lnTo>
                    <a:pt x="2066922" y="739630"/>
                  </a:lnTo>
                  <a:lnTo>
                    <a:pt x="2070098" y="748836"/>
                  </a:lnTo>
                  <a:lnTo>
                    <a:pt x="2072956" y="758676"/>
                  </a:lnTo>
                  <a:lnTo>
                    <a:pt x="2075179" y="769469"/>
                  </a:lnTo>
                  <a:lnTo>
                    <a:pt x="2076767" y="781214"/>
                  </a:lnTo>
                  <a:lnTo>
                    <a:pt x="2077719" y="790420"/>
                  </a:lnTo>
                  <a:lnTo>
                    <a:pt x="2078037" y="799626"/>
                  </a:lnTo>
                  <a:lnTo>
                    <a:pt x="2078037" y="808831"/>
                  </a:lnTo>
                  <a:lnTo>
                    <a:pt x="2078037" y="818672"/>
                  </a:lnTo>
                  <a:lnTo>
                    <a:pt x="2077402" y="828195"/>
                  </a:lnTo>
                  <a:lnTo>
                    <a:pt x="2076449" y="838353"/>
                  </a:lnTo>
                  <a:lnTo>
                    <a:pt x="2075179" y="847876"/>
                  </a:lnTo>
                  <a:lnTo>
                    <a:pt x="2073591" y="858034"/>
                  </a:lnTo>
                  <a:lnTo>
                    <a:pt x="2071686" y="867558"/>
                  </a:lnTo>
                  <a:lnTo>
                    <a:pt x="2069463" y="877716"/>
                  </a:lnTo>
                  <a:lnTo>
                    <a:pt x="2066922" y="887239"/>
                  </a:lnTo>
                  <a:lnTo>
                    <a:pt x="2064381" y="897079"/>
                  </a:lnTo>
                  <a:lnTo>
                    <a:pt x="2061206" y="906602"/>
                  </a:lnTo>
                  <a:lnTo>
                    <a:pt x="2057712" y="916443"/>
                  </a:lnTo>
                  <a:lnTo>
                    <a:pt x="2054219" y="925966"/>
                  </a:lnTo>
                  <a:lnTo>
                    <a:pt x="2050091" y="935172"/>
                  </a:lnTo>
                  <a:lnTo>
                    <a:pt x="2045645" y="944060"/>
                  </a:lnTo>
                  <a:lnTo>
                    <a:pt x="2041199" y="952948"/>
                  </a:lnTo>
                  <a:lnTo>
                    <a:pt x="2036435" y="962154"/>
                  </a:lnTo>
                  <a:lnTo>
                    <a:pt x="2031671" y="970090"/>
                  </a:lnTo>
                  <a:lnTo>
                    <a:pt x="2026273" y="978343"/>
                  </a:lnTo>
                  <a:lnTo>
                    <a:pt x="2020874" y="986597"/>
                  </a:lnTo>
                  <a:lnTo>
                    <a:pt x="2014840" y="993898"/>
                  </a:lnTo>
                  <a:lnTo>
                    <a:pt x="2008806" y="1001516"/>
                  </a:lnTo>
                  <a:lnTo>
                    <a:pt x="2002455" y="1008182"/>
                  </a:lnTo>
                  <a:lnTo>
                    <a:pt x="1996421" y="1014849"/>
                  </a:lnTo>
                  <a:lnTo>
                    <a:pt x="1989434" y="1020563"/>
                  </a:lnTo>
                  <a:lnTo>
                    <a:pt x="1982765" y="1026276"/>
                  </a:lnTo>
                  <a:lnTo>
                    <a:pt x="1975778" y="1031355"/>
                  </a:lnTo>
                  <a:lnTo>
                    <a:pt x="1968474" y="1036434"/>
                  </a:lnTo>
                  <a:lnTo>
                    <a:pt x="1960852" y="1040244"/>
                  </a:lnTo>
                  <a:lnTo>
                    <a:pt x="1953231" y="1044053"/>
                  </a:lnTo>
                  <a:lnTo>
                    <a:pt x="1945609" y="1072622"/>
                  </a:lnTo>
                  <a:lnTo>
                    <a:pt x="1937987" y="1100557"/>
                  </a:lnTo>
                  <a:lnTo>
                    <a:pt x="1929095" y="1128491"/>
                  </a:lnTo>
                  <a:lnTo>
                    <a:pt x="1919568" y="1155791"/>
                  </a:lnTo>
                  <a:lnTo>
                    <a:pt x="1910041" y="1183408"/>
                  </a:lnTo>
                  <a:lnTo>
                    <a:pt x="1899243" y="1210073"/>
                  </a:lnTo>
                  <a:lnTo>
                    <a:pt x="1888128" y="1236420"/>
                  </a:lnTo>
                  <a:lnTo>
                    <a:pt x="1876695" y="1262133"/>
                  </a:lnTo>
                  <a:lnTo>
                    <a:pt x="1863992" y="1287845"/>
                  </a:lnTo>
                  <a:lnTo>
                    <a:pt x="1850972" y="1312288"/>
                  </a:lnTo>
                  <a:lnTo>
                    <a:pt x="1837316" y="1336731"/>
                  </a:lnTo>
                  <a:lnTo>
                    <a:pt x="1830012" y="1348793"/>
                  </a:lnTo>
                  <a:lnTo>
                    <a:pt x="1823025" y="1360221"/>
                  </a:lnTo>
                  <a:lnTo>
                    <a:pt x="1815721" y="1371649"/>
                  </a:lnTo>
                  <a:lnTo>
                    <a:pt x="1808099" y="1382759"/>
                  </a:lnTo>
                  <a:lnTo>
                    <a:pt x="1800478" y="1394187"/>
                  </a:lnTo>
                  <a:lnTo>
                    <a:pt x="1792538" y="1405297"/>
                  </a:lnTo>
                  <a:lnTo>
                    <a:pt x="1784599" y="1416090"/>
                  </a:lnTo>
                  <a:lnTo>
                    <a:pt x="1776342" y="1426248"/>
                  </a:lnTo>
                  <a:lnTo>
                    <a:pt x="1768085" y="1436724"/>
                  </a:lnTo>
                  <a:lnTo>
                    <a:pt x="1759511" y="1446882"/>
                  </a:lnTo>
                  <a:lnTo>
                    <a:pt x="1750619" y="1456722"/>
                  </a:lnTo>
                  <a:lnTo>
                    <a:pt x="1742044" y="1466563"/>
                  </a:lnTo>
                  <a:lnTo>
                    <a:pt x="1733152" y="1475769"/>
                  </a:lnTo>
                  <a:lnTo>
                    <a:pt x="1723942" y="1484974"/>
                  </a:lnTo>
                  <a:lnTo>
                    <a:pt x="1714733" y="1493862"/>
                  </a:lnTo>
                  <a:lnTo>
                    <a:pt x="1704888" y="1502433"/>
                  </a:lnTo>
                  <a:lnTo>
                    <a:pt x="1695361" y="1511004"/>
                  </a:lnTo>
                  <a:lnTo>
                    <a:pt x="1685516" y="1519258"/>
                  </a:lnTo>
                  <a:lnTo>
                    <a:pt x="1675671" y="1526876"/>
                  </a:lnTo>
                  <a:lnTo>
                    <a:pt x="1665509" y="1534812"/>
                  </a:lnTo>
                  <a:lnTo>
                    <a:pt x="1655029" y="1542113"/>
                  </a:lnTo>
                  <a:lnTo>
                    <a:pt x="1644867" y="1549414"/>
                  </a:lnTo>
                  <a:lnTo>
                    <a:pt x="1634387" y="1556080"/>
                  </a:lnTo>
                  <a:lnTo>
                    <a:pt x="1623589" y="1562746"/>
                  </a:lnTo>
                  <a:lnTo>
                    <a:pt x="1612474" y="1568778"/>
                  </a:lnTo>
                  <a:lnTo>
                    <a:pt x="1601677" y="1574492"/>
                  </a:lnTo>
                  <a:lnTo>
                    <a:pt x="1590244" y="1580206"/>
                  </a:lnTo>
                  <a:lnTo>
                    <a:pt x="1578811" y="1585285"/>
                  </a:lnTo>
                  <a:lnTo>
                    <a:pt x="1567061" y="1590047"/>
                  </a:lnTo>
                  <a:lnTo>
                    <a:pt x="1555628" y="1595126"/>
                  </a:lnTo>
                  <a:lnTo>
                    <a:pt x="1543561" y="1598935"/>
                  </a:lnTo>
                  <a:lnTo>
                    <a:pt x="1531493" y="1603061"/>
                  </a:lnTo>
                  <a:lnTo>
                    <a:pt x="1519107" y="1606553"/>
                  </a:lnTo>
                  <a:lnTo>
                    <a:pt x="1506722" y="1609728"/>
                  </a:lnTo>
                  <a:lnTo>
                    <a:pt x="1494337" y="1612902"/>
                  </a:lnTo>
                  <a:lnTo>
                    <a:pt x="1481634" y="1615442"/>
                  </a:lnTo>
                  <a:lnTo>
                    <a:pt x="1468613" y="1617346"/>
                  </a:lnTo>
                  <a:lnTo>
                    <a:pt x="1455593" y="1619251"/>
                  </a:lnTo>
                  <a:lnTo>
                    <a:pt x="1442255" y="1620521"/>
                  </a:lnTo>
                  <a:lnTo>
                    <a:pt x="1428916" y="1621473"/>
                  </a:lnTo>
                  <a:lnTo>
                    <a:pt x="1415578" y="1622108"/>
                  </a:lnTo>
                  <a:lnTo>
                    <a:pt x="1401605" y="1622425"/>
                  </a:lnTo>
                  <a:lnTo>
                    <a:pt x="1387949" y="1622108"/>
                  </a:lnTo>
                  <a:lnTo>
                    <a:pt x="1374611" y="1621473"/>
                  </a:lnTo>
                  <a:lnTo>
                    <a:pt x="1361273" y="1620521"/>
                  </a:lnTo>
                  <a:lnTo>
                    <a:pt x="1348253" y="1619251"/>
                  </a:lnTo>
                  <a:lnTo>
                    <a:pt x="1335232" y="1617664"/>
                  </a:lnTo>
                  <a:lnTo>
                    <a:pt x="1322212" y="1615442"/>
                  </a:lnTo>
                  <a:lnTo>
                    <a:pt x="1309509" y="1612902"/>
                  </a:lnTo>
                  <a:lnTo>
                    <a:pt x="1296806" y="1610363"/>
                  </a:lnTo>
                  <a:lnTo>
                    <a:pt x="1284738" y="1606871"/>
                  </a:lnTo>
                  <a:lnTo>
                    <a:pt x="1272353" y="1603061"/>
                  </a:lnTo>
                  <a:lnTo>
                    <a:pt x="1260602" y="1599570"/>
                  </a:lnTo>
                  <a:lnTo>
                    <a:pt x="1248535" y="1595443"/>
                  </a:lnTo>
                  <a:lnTo>
                    <a:pt x="1237102" y="1590681"/>
                  </a:lnTo>
                  <a:lnTo>
                    <a:pt x="1225669" y="1585602"/>
                  </a:lnTo>
                  <a:lnTo>
                    <a:pt x="1213919" y="1580523"/>
                  </a:lnTo>
                  <a:lnTo>
                    <a:pt x="1202804" y="1574809"/>
                  </a:lnTo>
                  <a:lnTo>
                    <a:pt x="1191689" y="1569413"/>
                  </a:lnTo>
                  <a:lnTo>
                    <a:pt x="1180891" y="1563064"/>
                  </a:lnTo>
                  <a:lnTo>
                    <a:pt x="1170094" y="1556715"/>
                  </a:lnTo>
                  <a:lnTo>
                    <a:pt x="1159932" y="1550049"/>
                  </a:lnTo>
                  <a:lnTo>
                    <a:pt x="1149452" y="1543065"/>
                  </a:lnTo>
                  <a:lnTo>
                    <a:pt x="1138972" y="1535447"/>
                  </a:lnTo>
                  <a:lnTo>
                    <a:pt x="1128809" y="1528146"/>
                  </a:lnTo>
                  <a:lnTo>
                    <a:pt x="1118965" y="1520210"/>
                  </a:lnTo>
                  <a:lnTo>
                    <a:pt x="1109120" y="1512274"/>
                  </a:lnTo>
                  <a:lnTo>
                    <a:pt x="1099593" y="1504020"/>
                  </a:lnTo>
                  <a:lnTo>
                    <a:pt x="1090383" y="1495450"/>
                  </a:lnTo>
                  <a:lnTo>
                    <a:pt x="1080856" y="1486561"/>
                  </a:lnTo>
                  <a:lnTo>
                    <a:pt x="1071646" y="1477356"/>
                  </a:lnTo>
                  <a:lnTo>
                    <a:pt x="1062754" y="1467833"/>
                  </a:lnTo>
                  <a:lnTo>
                    <a:pt x="1053862" y="1458309"/>
                  </a:lnTo>
                  <a:lnTo>
                    <a:pt x="1045287" y="1448786"/>
                  </a:lnTo>
                  <a:lnTo>
                    <a:pt x="1036713" y="1438628"/>
                  </a:lnTo>
                  <a:lnTo>
                    <a:pt x="1028456" y="1428153"/>
                  </a:lnTo>
                  <a:lnTo>
                    <a:pt x="1020517" y="1417677"/>
                  </a:lnTo>
                  <a:lnTo>
                    <a:pt x="1012260" y="1407519"/>
                  </a:lnTo>
                  <a:lnTo>
                    <a:pt x="1004320" y="1396409"/>
                  </a:lnTo>
                  <a:lnTo>
                    <a:pt x="996699" y="1385616"/>
                  </a:lnTo>
                  <a:lnTo>
                    <a:pt x="989077" y="1374506"/>
                  </a:lnTo>
                  <a:lnTo>
                    <a:pt x="981773" y="1362761"/>
                  </a:lnTo>
                  <a:lnTo>
                    <a:pt x="974786" y="1351333"/>
                  </a:lnTo>
                  <a:lnTo>
                    <a:pt x="967799" y="1339588"/>
                  </a:lnTo>
                  <a:lnTo>
                    <a:pt x="953826" y="1315145"/>
                  </a:lnTo>
                  <a:lnTo>
                    <a:pt x="940806" y="1290702"/>
                  </a:lnTo>
                  <a:lnTo>
                    <a:pt x="928738" y="1265942"/>
                  </a:lnTo>
                  <a:lnTo>
                    <a:pt x="916670" y="1239912"/>
                  </a:lnTo>
                  <a:lnTo>
                    <a:pt x="905555" y="1213882"/>
                  </a:lnTo>
                  <a:lnTo>
                    <a:pt x="894758" y="1187217"/>
                  </a:lnTo>
                  <a:lnTo>
                    <a:pt x="885230" y="1160235"/>
                  </a:lnTo>
                  <a:lnTo>
                    <a:pt x="876021" y="1132936"/>
                  </a:lnTo>
                  <a:lnTo>
                    <a:pt x="866811" y="1105319"/>
                  </a:lnTo>
                  <a:lnTo>
                    <a:pt x="858872" y="1077701"/>
                  </a:lnTo>
                  <a:lnTo>
                    <a:pt x="851250" y="1049449"/>
                  </a:lnTo>
                  <a:lnTo>
                    <a:pt x="842675" y="1046592"/>
                  </a:lnTo>
                  <a:lnTo>
                    <a:pt x="834736" y="1043101"/>
                  </a:lnTo>
                  <a:lnTo>
                    <a:pt x="826479" y="1039291"/>
                  </a:lnTo>
                  <a:lnTo>
                    <a:pt x="818222" y="1034530"/>
                  </a:lnTo>
                  <a:lnTo>
                    <a:pt x="810918" y="1029768"/>
                  </a:lnTo>
                  <a:lnTo>
                    <a:pt x="802979" y="1023737"/>
                  </a:lnTo>
                  <a:lnTo>
                    <a:pt x="795992" y="1017706"/>
                  </a:lnTo>
                  <a:lnTo>
                    <a:pt x="789006" y="1011039"/>
                  </a:lnTo>
                  <a:lnTo>
                    <a:pt x="782336" y="1004056"/>
                  </a:lnTo>
                  <a:lnTo>
                    <a:pt x="775667" y="996437"/>
                  </a:lnTo>
                  <a:lnTo>
                    <a:pt x="769316" y="988501"/>
                  </a:lnTo>
                  <a:lnTo>
                    <a:pt x="763282" y="980248"/>
                  </a:lnTo>
                  <a:lnTo>
                    <a:pt x="757566" y="971677"/>
                  </a:lnTo>
                  <a:lnTo>
                    <a:pt x="752167" y="962789"/>
                  </a:lnTo>
                  <a:lnTo>
                    <a:pt x="747403" y="953583"/>
                  </a:lnTo>
                  <a:lnTo>
                    <a:pt x="742322" y="944060"/>
                  </a:lnTo>
                  <a:lnTo>
                    <a:pt x="737876" y="934537"/>
                  </a:lnTo>
                  <a:lnTo>
                    <a:pt x="733430" y="924379"/>
                  </a:lnTo>
                  <a:lnTo>
                    <a:pt x="729937" y="914538"/>
                  </a:lnTo>
                  <a:lnTo>
                    <a:pt x="726126" y="904380"/>
                  </a:lnTo>
                  <a:lnTo>
                    <a:pt x="722633" y="893905"/>
                  </a:lnTo>
                  <a:lnTo>
                    <a:pt x="720092" y="883747"/>
                  </a:lnTo>
                  <a:lnTo>
                    <a:pt x="717551" y="873271"/>
                  </a:lnTo>
                  <a:lnTo>
                    <a:pt x="715328" y="862796"/>
                  </a:lnTo>
                  <a:lnTo>
                    <a:pt x="713423" y="852320"/>
                  </a:lnTo>
                  <a:lnTo>
                    <a:pt x="712153" y="842162"/>
                  </a:lnTo>
                  <a:lnTo>
                    <a:pt x="710882" y="831687"/>
                  </a:lnTo>
                  <a:lnTo>
                    <a:pt x="710247" y="821212"/>
                  </a:lnTo>
                  <a:lnTo>
                    <a:pt x="709612" y="810736"/>
                  </a:lnTo>
                  <a:lnTo>
                    <a:pt x="709612" y="800896"/>
                  </a:lnTo>
                  <a:lnTo>
                    <a:pt x="710565" y="790738"/>
                  </a:lnTo>
                  <a:lnTo>
                    <a:pt x="711200" y="781214"/>
                  </a:lnTo>
                  <a:lnTo>
                    <a:pt x="713105" y="768517"/>
                  </a:lnTo>
                  <a:lnTo>
                    <a:pt x="715646" y="756454"/>
                  </a:lnTo>
                  <a:lnTo>
                    <a:pt x="718822" y="745344"/>
                  </a:lnTo>
                  <a:lnTo>
                    <a:pt x="722633" y="735186"/>
                  </a:lnTo>
                  <a:lnTo>
                    <a:pt x="727079" y="725663"/>
                  </a:lnTo>
                  <a:lnTo>
                    <a:pt x="732160" y="716775"/>
                  </a:lnTo>
                  <a:lnTo>
                    <a:pt x="737559" y="708521"/>
                  </a:lnTo>
                  <a:lnTo>
                    <a:pt x="743910" y="701220"/>
                  </a:lnTo>
                  <a:lnTo>
                    <a:pt x="750579" y="694236"/>
                  </a:lnTo>
                  <a:lnTo>
                    <a:pt x="757566" y="688205"/>
                  </a:lnTo>
                  <a:lnTo>
                    <a:pt x="765505" y="682809"/>
                  </a:lnTo>
                  <a:lnTo>
                    <a:pt x="773762" y="677412"/>
                  </a:lnTo>
                  <a:lnTo>
                    <a:pt x="782336" y="673286"/>
                  </a:lnTo>
                  <a:lnTo>
                    <a:pt x="791546" y="669159"/>
                  </a:lnTo>
                  <a:lnTo>
                    <a:pt x="800756" y="666302"/>
                  </a:lnTo>
                  <a:lnTo>
                    <a:pt x="810600" y="663762"/>
                  </a:lnTo>
                  <a:lnTo>
                    <a:pt x="811553" y="646303"/>
                  </a:lnTo>
                  <a:lnTo>
                    <a:pt x="813141" y="629162"/>
                  </a:lnTo>
                  <a:lnTo>
                    <a:pt x="814411" y="612020"/>
                  </a:lnTo>
                  <a:lnTo>
                    <a:pt x="816634" y="594878"/>
                  </a:lnTo>
                  <a:lnTo>
                    <a:pt x="819175" y="578372"/>
                  </a:lnTo>
                  <a:lnTo>
                    <a:pt x="821716" y="561547"/>
                  </a:lnTo>
                  <a:lnTo>
                    <a:pt x="824574" y="544723"/>
                  </a:lnTo>
                  <a:lnTo>
                    <a:pt x="827432" y="528534"/>
                  </a:lnTo>
                  <a:lnTo>
                    <a:pt x="830925" y="512662"/>
                  </a:lnTo>
                  <a:lnTo>
                    <a:pt x="834736" y="496155"/>
                  </a:lnTo>
                  <a:lnTo>
                    <a:pt x="838865" y="480283"/>
                  </a:lnTo>
                  <a:lnTo>
                    <a:pt x="843311" y="464729"/>
                  </a:lnTo>
                  <a:lnTo>
                    <a:pt x="847757" y="448857"/>
                  </a:lnTo>
                  <a:lnTo>
                    <a:pt x="852520" y="433937"/>
                  </a:lnTo>
                  <a:lnTo>
                    <a:pt x="857601" y="418700"/>
                  </a:lnTo>
                  <a:lnTo>
                    <a:pt x="863318" y="403463"/>
                  </a:lnTo>
                  <a:lnTo>
                    <a:pt x="868717" y="388544"/>
                  </a:lnTo>
                  <a:lnTo>
                    <a:pt x="874750" y="373942"/>
                  </a:lnTo>
                  <a:lnTo>
                    <a:pt x="881102" y="359340"/>
                  </a:lnTo>
                  <a:lnTo>
                    <a:pt x="887453" y="345372"/>
                  </a:lnTo>
                  <a:lnTo>
                    <a:pt x="894122" y="331405"/>
                  </a:lnTo>
                  <a:lnTo>
                    <a:pt x="901109" y="317438"/>
                  </a:lnTo>
                  <a:lnTo>
                    <a:pt x="908731" y="304105"/>
                  </a:lnTo>
                  <a:lnTo>
                    <a:pt x="916035" y="290773"/>
                  </a:lnTo>
                  <a:lnTo>
                    <a:pt x="923657" y="277441"/>
                  </a:lnTo>
                  <a:lnTo>
                    <a:pt x="931596" y="264743"/>
                  </a:lnTo>
                  <a:lnTo>
                    <a:pt x="940171" y="252046"/>
                  </a:lnTo>
                  <a:lnTo>
                    <a:pt x="948427" y="239348"/>
                  </a:lnTo>
                  <a:lnTo>
                    <a:pt x="957320" y="227603"/>
                  </a:lnTo>
                  <a:lnTo>
                    <a:pt x="966212" y="215858"/>
                  </a:lnTo>
                  <a:lnTo>
                    <a:pt x="975421" y="204112"/>
                  </a:lnTo>
                  <a:lnTo>
                    <a:pt x="985266" y="192685"/>
                  </a:lnTo>
                  <a:lnTo>
                    <a:pt x="994793" y="181574"/>
                  </a:lnTo>
                  <a:lnTo>
                    <a:pt x="1004956" y="170781"/>
                  </a:lnTo>
                  <a:lnTo>
                    <a:pt x="1014800" y="160306"/>
                  </a:lnTo>
                  <a:lnTo>
                    <a:pt x="1025280" y="149831"/>
                  </a:lnTo>
                  <a:lnTo>
                    <a:pt x="1036078" y="140307"/>
                  </a:lnTo>
                  <a:lnTo>
                    <a:pt x="1046875" y="130784"/>
                  </a:lnTo>
                  <a:lnTo>
                    <a:pt x="1057991" y="121261"/>
                  </a:lnTo>
                  <a:lnTo>
                    <a:pt x="1069105" y="112055"/>
                  </a:lnTo>
                  <a:lnTo>
                    <a:pt x="1080538" y="103485"/>
                  </a:lnTo>
                  <a:lnTo>
                    <a:pt x="1092606" y="94914"/>
                  </a:lnTo>
                  <a:lnTo>
                    <a:pt x="1104356" y="86978"/>
                  </a:lnTo>
                  <a:lnTo>
                    <a:pt x="1116742" y="79359"/>
                  </a:lnTo>
                  <a:lnTo>
                    <a:pt x="1128809" y="72058"/>
                  </a:lnTo>
                  <a:lnTo>
                    <a:pt x="1141512" y="64440"/>
                  </a:lnTo>
                  <a:lnTo>
                    <a:pt x="1154533" y="57774"/>
                  </a:lnTo>
                  <a:lnTo>
                    <a:pt x="1167553" y="51425"/>
                  </a:lnTo>
                  <a:lnTo>
                    <a:pt x="1180574" y="45711"/>
                  </a:lnTo>
                  <a:lnTo>
                    <a:pt x="1193912" y="39680"/>
                  </a:lnTo>
                  <a:lnTo>
                    <a:pt x="1207568" y="34601"/>
                  </a:lnTo>
                  <a:lnTo>
                    <a:pt x="1221541" y="29522"/>
                  </a:lnTo>
                  <a:lnTo>
                    <a:pt x="1235514" y="24760"/>
                  </a:lnTo>
                  <a:lnTo>
                    <a:pt x="1249805" y="20633"/>
                  </a:lnTo>
                  <a:lnTo>
                    <a:pt x="1264096" y="16507"/>
                  </a:lnTo>
                  <a:lnTo>
                    <a:pt x="1278704" y="13332"/>
                  </a:lnTo>
                  <a:lnTo>
                    <a:pt x="1293630" y="10158"/>
                  </a:lnTo>
                  <a:lnTo>
                    <a:pt x="1308556" y="7618"/>
                  </a:lnTo>
                  <a:lnTo>
                    <a:pt x="1323164" y="5396"/>
                  </a:lnTo>
                  <a:lnTo>
                    <a:pt x="1339043" y="3174"/>
                  </a:lnTo>
                  <a:lnTo>
                    <a:pt x="1354287" y="1905"/>
                  </a:lnTo>
                  <a:lnTo>
                    <a:pt x="1369848" y="952"/>
                  </a:lnTo>
                  <a:lnTo>
                    <a:pt x="1385726" y="317"/>
                  </a:lnTo>
                  <a:lnTo>
                    <a:pt x="1401605" y="0"/>
                  </a:lnTo>
                  <a:close/>
                </a:path>
              </a:pathLst>
            </a:custGeom>
            <a:solidFill>
              <a:srgbClr val="207CBC">
                <a:lumMod val="50000"/>
              </a:srgbClr>
            </a:solidFill>
            <a:ln>
              <a:noFill/>
            </a:ln>
          </p:spPr>
          <p:txBody>
            <a:bodyPr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sp>
        <p:nvSpPr>
          <p:cNvPr id="41" name="椭圆 40"/>
          <p:cNvSpPr/>
          <p:nvPr>
            <p:custDataLst>
              <p:tags r:id="rId6"/>
            </p:custDataLst>
          </p:nvPr>
        </p:nvSpPr>
        <p:spPr>
          <a:xfrm>
            <a:off x="5204072" y="653400"/>
            <a:ext cx="855015" cy="855015"/>
          </a:xfrm>
          <a:prstGeom prst="ellipse">
            <a:avLst/>
          </a:prstGeom>
          <a:solidFill>
            <a:sysClr val="window" lastClr="FFFFFF"/>
          </a:solidFill>
          <a:ln w="38100" cap="flat" cmpd="sng" algn="ctr">
            <a:solidFill>
              <a:srgbClr val="207CBC"/>
            </a:solid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46" name="KSO_Shape"/>
          <p:cNvSpPr/>
          <p:nvPr>
            <p:custDataLst>
              <p:tags r:id="rId7"/>
            </p:custDataLst>
          </p:nvPr>
        </p:nvSpPr>
        <p:spPr bwMode="auto">
          <a:xfrm>
            <a:off x="5392886" y="872581"/>
            <a:ext cx="477383" cy="454651"/>
          </a:xfrm>
          <a:custGeom>
            <a:avLst/>
            <a:gdLst>
              <a:gd name="T0" fmla="*/ 1657163 w 8032"/>
              <a:gd name="T1" fmla="*/ 1166044 h 7642"/>
              <a:gd name="T2" fmla="*/ 1800397 w 8032"/>
              <a:gd name="T3" fmla="*/ 1166044 h 7642"/>
              <a:gd name="T4" fmla="*/ 1800397 w 8032"/>
              <a:gd name="T5" fmla="*/ 1498463 h 7642"/>
              <a:gd name="T6" fmla="*/ 1657163 w 8032"/>
              <a:gd name="T7" fmla="*/ 1498463 h 7642"/>
              <a:gd name="T8" fmla="*/ 1657163 w 8032"/>
              <a:gd name="T9" fmla="*/ 1712977 h 7642"/>
              <a:gd name="T10" fmla="*/ 0 w 8032"/>
              <a:gd name="T11" fmla="*/ 1712977 h 7642"/>
              <a:gd name="T12" fmla="*/ 0 w 8032"/>
              <a:gd name="T13" fmla="*/ 1020793 h 7642"/>
              <a:gd name="T14" fmla="*/ 286692 w 8032"/>
              <a:gd name="T15" fmla="*/ 1020793 h 7642"/>
              <a:gd name="T16" fmla="*/ 286692 w 8032"/>
              <a:gd name="T17" fmla="*/ 0 h 7642"/>
              <a:gd name="T18" fmla="*/ 1004430 w 8032"/>
              <a:gd name="T19" fmla="*/ 0 h 7642"/>
              <a:gd name="T20" fmla="*/ 1372713 w 8032"/>
              <a:gd name="T21" fmla="*/ 356627 h 7642"/>
              <a:gd name="T22" fmla="*/ 1372713 w 8032"/>
              <a:gd name="T23" fmla="*/ 1020793 h 7642"/>
              <a:gd name="T24" fmla="*/ 1657163 w 8032"/>
              <a:gd name="T25" fmla="*/ 1020793 h 7642"/>
              <a:gd name="T26" fmla="*/ 1657163 w 8032"/>
              <a:gd name="T27" fmla="*/ 1166044 h 7642"/>
              <a:gd name="T28" fmla="*/ 1583641 w 8032"/>
              <a:gd name="T29" fmla="*/ 1660525 h 7642"/>
              <a:gd name="T30" fmla="*/ 1583641 w 8032"/>
              <a:gd name="T31" fmla="*/ 1076383 h 7642"/>
              <a:gd name="T32" fmla="*/ 1377420 w 8032"/>
              <a:gd name="T33" fmla="*/ 1076383 h 7642"/>
              <a:gd name="T34" fmla="*/ 1377420 w 8032"/>
              <a:gd name="T35" fmla="*/ 1293363 h 7642"/>
              <a:gd name="T36" fmla="*/ 276157 w 8032"/>
              <a:gd name="T37" fmla="*/ 1293363 h 7642"/>
              <a:gd name="T38" fmla="*/ 276157 w 8032"/>
              <a:gd name="T39" fmla="*/ 1076383 h 7642"/>
              <a:gd name="T40" fmla="*/ 69936 w 8032"/>
              <a:gd name="T41" fmla="*/ 1076383 h 7642"/>
              <a:gd name="T42" fmla="*/ 69936 w 8032"/>
              <a:gd name="T43" fmla="*/ 1660525 h 7642"/>
              <a:gd name="T44" fmla="*/ 1583641 w 8032"/>
              <a:gd name="T45" fmla="*/ 1660525 h 7642"/>
              <a:gd name="T46" fmla="*/ 360438 w 8032"/>
              <a:gd name="T47" fmla="*/ 55590 h 7642"/>
              <a:gd name="T48" fmla="*/ 360438 w 8032"/>
              <a:gd name="T49" fmla="*/ 1227013 h 7642"/>
              <a:gd name="T50" fmla="*/ 1296949 w 8032"/>
              <a:gd name="T51" fmla="*/ 1227013 h 7642"/>
              <a:gd name="T52" fmla="*/ 1296949 w 8032"/>
              <a:gd name="T53" fmla="*/ 416028 h 7642"/>
              <a:gd name="T54" fmla="*/ 933373 w 8032"/>
              <a:gd name="T55" fmla="*/ 416028 h 7642"/>
              <a:gd name="T56" fmla="*/ 933373 w 8032"/>
              <a:gd name="T57" fmla="*/ 55590 h 7642"/>
              <a:gd name="T58" fmla="*/ 360438 w 8032"/>
              <a:gd name="T59" fmla="*/ 55590 h 7642"/>
              <a:gd name="T60" fmla="*/ 1013844 w 8032"/>
              <a:gd name="T61" fmla="*/ 90558 h 7642"/>
              <a:gd name="T62" fmla="*/ 1013844 w 8032"/>
              <a:gd name="T63" fmla="*/ 356627 h 7642"/>
              <a:gd name="T64" fmla="*/ 1278345 w 8032"/>
              <a:gd name="T65" fmla="*/ 356627 h 7642"/>
              <a:gd name="T66" fmla="*/ 1013844 w 8032"/>
              <a:gd name="T67" fmla="*/ 90558 h 7642"/>
              <a:gd name="T68" fmla="*/ 1727099 w 8032"/>
              <a:gd name="T69" fmla="*/ 1444218 h 7642"/>
              <a:gd name="T70" fmla="*/ 1727099 w 8032"/>
              <a:gd name="T71" fmla="*/ 1218047 h 7642"/>
              <a:gd name="T72" fmla="*/ 1667923 w 8032"/>
              <a:gd name="T73" fmla="*/ 1218047 h 7642"/>
              <a:gd name="T74" fmla="*/ 1667923 w 8032"/>
              <a:gd name="T75" fmla="*/ 1444218 h 7642"/>
              <a:gd name="T76" fmla="*/ 1727099 w 8032"/>
              <a:gd name="T77" fmla="*/ 1444218 h 76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32" h="7642">
                <a:moveTo>
                  <a:pt x="7393" y="5202"/>
                </a:moveTo>
                <a:lnTo>
                  <a:pt x="8032" y="5202"/>
                </a:lnTo>
                <a:lnTo>
                  <a:pt x="8032" y="6685"/>
                </a:lnTo>
                <a:lnTo>
                  <a:pt x="7393" y="6685"/>
                </a:lnTo>
                <a:lnTo>
                  <a:pt x="7393" y="7642"/>
                </a:lnTo>
                <a:lnTo>
                  <a:pt x="0" y="7642"/>
                </a:lnTo>
                <a:lnTo>
                  <a:pt x="0" y="4554"/>
                </a:lnTo>
                <a:lnTo>
                  <a:pt x="1279" y="4554"/>
                </a:lnTo>
                <a:lnTo>
                  <a:pt x="1279" y="0"/>
                </a:lnTo>
                <a:lnTo>
                  <a:pt x="4481" y="0"/>
                </a:lnTo>
                <a:lnTo>
                  <a:pt x="6124" y="1591"/>
                </a:lnTo>
                <a:lnTo>
                  <a:pt x="6124" y="4554"/>
                </a:lnTo>
                <a:lnTo>
                  <a:pt x="7393" y="4554"/>
                </a:lnTo>
                <a:lnTo>
                  <a:pt x="7393" y="5202"/>
                </a:lnTo>
                <a:close/>
                <a:moveTo>
                  <a:pt x="7065" y="7408"/>
                </a:moveTo>
                <a:lnTo>
                  <a:pt x="7065" y="4802"/>
                </a:lnTo>
                <a:lnTo>
                  <a:pt x="6145" y="4802"/>
                </a:lnTo>
                <a:lnTo>
                  <a:pt x="6145" y="5770"/>
                </a:lnTo>
                <a:lnTo>
                  <a:pt x="1232" y="5770"/>
                </a:lnTo>
                <a:lnTo>
                  <a:pt x="1232" y="4802"/>
                </a:lnTo>
                <a:lnTo>
                  <a:pt x="312" y="4802"/>
                </a:lnTo>
                <a:lnTo>
                  <a:pt x="312" y="7408"/>
                </a:lnTo>
                <a:lnTo>
                  <a:pt x="7065" y="7408"/>
                </a:lnTo>
                <a:close/>
                <a:moveTo>
                  <a:pt x="1608" y="248"/>
                </a:moveTo>
                <a:lnTo>
                  <a:pt x="1608" y="5474"/>
                </a:lnTo>
                <a:lnTo>
                  <a:pt x="5786" y="5474"/>
                </a:lnTo>
                <a:lnTo>
                  <a:pt x="5786" y="1856"/>
                </a:lnTo>
                <a:lnTo>
                  <a:pt x="4164" y="1856"/>
                </a:lnTo>
                <a:lnTo>
                  <a:pt x="4164" y="248"/>
                </a:lnTo>
                <a:lnTo>
                  <a:pt x="1608" y="248"/>
                </a:lnTo>
                <a:close/>
                <a:moveTo>
                  <a:pt x="4523" y="404"/>
                </a:moveTo>
                <a:lnTo>
                  <a:pt x="4523" y="1591"/>
                </a:lnTo>
                <a:lnTo>
                  <a:pt x="5703" y="1591"/>
                </a:lnTo>
                <a:lnTo>
                  <a:pt x="4523" y="404"/>
                </a:lnTo>
                <a:close/>
                <a:moveTo>
                  <a:pt x="7705" y="6443"/>
                </a:moveTo>
                <a:lnTo>
                  <a:pt x="7705" y="5434"/>
                </a:lnTo>
                <a:lnTo>
                  <a:pt x="7441" y="5434"/>
                </a:lnTo>
                <a:lnTo>
                  <a:pt x="7441" y="6443"/>
                </a:lnTo>
                <a:lnTo>
                  <a:pt x="7705" y="6443"/>
                </a:lnTo>
                <a:close/>
              </a:path>
            </a:pathLst>
          </a:custGeom>
          <a:solidFill>
            <a:srgbClr val="207CBC"/>
          </a:solidFill>
          <a:ln>
            <a:noFill/>
          </a:ln>
        </p:spPr>
        <p:txBody>
          <a:bodyPr anchor="ctr" anchorCtr="1">
            <a:normAutofit lnSpcReduction="20000"/>
          </a:bodyPr>
          <a:p>
            <a:endParaRPr lang="zh-CN" altLang="en-US">
              <a:sym typeface="Arial" panose="020B0604020202020204" pitchFamily="34" charset="0"/>
            </a:endParaRPr>
          </a:p>
        </p:txBody>
      </p:sp>
      <p:cxnSp>
        <p:nvCxnSpPr>
          <p:cNvPr id="51" name="直接连接符 50"/>
          <p:cNvCxnSpPr>
            <a:stCxn id="38" idx="6"/>
          </p:cNvCxnSpPr>
          <p:nvPr>
            <p:custDataLst>
              <p:tags r:id="rId8"/>
            </p:custDataLst>
          </p:nvPr>
        </p:nvCxnSpPr>
        <p:spPr>
          <a:xfrm>
            <a:off x="4049347" y="1167974"/>
            <a:ext cx="1164692" cy="1274"/>
          </a:xfrm>
          <a:prstGeom prst="line">
            <a:avLst/>
          </a:prstGeom>
          <a:noFill/>
          <a:ln w="38100" cap="flat" cmpd="sng" algn="ctr">
            <a:solidFill>
              <a:srgbClr val="207CBC"/>
            </a:solidFill>
            <a:prstDash val="solid"/>
            <a:miter lim="800000"/>
          </a:ln>
          <a:effectLst/>
        </p:spPr>
      </p:cxnSp>
      <p:sp>
        <p:nvSpPr>
          <p:cNvPr id="2" name="文本框 1"/>
          <p:cNvSpPr txBox="1"/>
          <p:nvPr/>
        </p:nvSpPr>
        <p:spPr>
          <a:xfrm>
            <a:off x="982980" y="2421890"/>
            <a:ext cx="10027285" cy="2014855"/>
          </a:xfrm>
          <a:prstGeom prst="rect">
            <a:avLst/>
          </a:prstGeom>
          <a:noFill/>
        </p:spPr>
        <p:txBody>
          <a:bodyPr wrap="square" rtlCol="0" anchor="t">
            <a:spAutoFit/>
          </a:bodyPr>
          <a:p>
            <a:pPr>
              <a:buNone/>
            </a:pPr>
            <a:r>
              <a:rPr lang="zh-CN" altLang="en-US" sz="2500" dirty="0">
                <a:solidFill>
                  <a:srgbClr val="993300"/>
                </a:solidFill>
                <a:latin typeface="华文中宋" panose="02010600040101010101" charset="-122"/>
                <a:ea typeface="华文中宋" panose="02010600040101010101" charset="-122"/>
                <a:cs typeface="华文中宋" panose="02010600040101010101" charset="-122"/>
                <a:sym typeface="+mn-ea"/>
              </a:rPr>
              <a:t>理工类研究方法</a:t>
            </a:r>
            <a:endParaRPr lang="zh-CN" altLang="en-US" sz="2500" dirty="0">
              <a:solidFill>
                <a:srgbClr val="993300"/>
              </a:solidFill>
              <a:latin typeface="华文中宋" panose="02010600040101010101" charset="-122"/>
              <a:ea typeface="华文中宋" panose="02010600040101010101" charset="-122"/>
              <a:cs typeface="华文中宋" panose="02010600040101010101" charset="-122"/>
            </a:endParaRPr>
          </a:p>
          <a:p>
            <a:r>
              <a:rPr lang="zh-CN" altLang="en-US" sz="2500" dirty="0">
                <a:solidFill>
                  <a:srgbClr val="1C1C1C"/>
                </a:solidFill>
                <a:latin typeface="华文中宋" panose="02010600040101010101" charset="-122"/>
                <a:ea typeface="华文中宋" panose="02010600040101010101" charset="-122"/>
                <a:cs typeface="华文中宋" panose="02010600040101010101" charset="-122"/>
                <a:sym typeface="+mn-ea"/>
              </a:rPr>
              <a:t>学科有差异，方法各不同，请多咨询你的导师</a:t>
            </a:r>
            <a:endParaRPr lang="zh-CN" altLang="en-US" sz="2500">
              <a:solidFill>
                <a:srgbClr val="1C1C1C"/>
              </a:solidFill>
              <a:latin typeface="华文中宋" panose="02010600040101010101" charset="-122"/>
              <a:ea typeface="华文中宋" panose="02010600040101010101" charset="-122"/>
              <a:cs typeface="华文中宋" panose="02010600040101010101" charset="-122"/>
            </a:endParaRPr>
          </a:p>
          <a:p>
            <a:r>
              <a:rPr lang="zh-CN" altLang="en-US" sz="2500" dirty="0">
                <a:solidFill>
                  <a:srgbClr val="1C1C1C"/>
                </a:solidFill>
                <a:latin typeface="华文中宋" panose="02010600040101010101" charset="-122"/>
                <a:ea typeface="华文中宋" panose="02010600040101010101" charset="-122"/>
                <a:cs typeface="华文中宋" panose="02010600040101010101" charset="-122"/>
                <a:sym typeface="+mn-ea"/>
              </a:rPr>
              <a:t>常见研究方法：因素分析</a:t>
            </a:r>
            <a:r>
              <a:rPr lang="en-US" altLang="zh-CN" sz="2500">
                <a:solidFill>
                  <a:srgbClr val="1C1C1C"/>
                </a:solidFill>
                <a:latin typeface="华文中宋" panose="02010600040101010101" charset="-122"/>
                <a:ea typeface="华文中宋" panose="02010600040101010101" charset="-122"/>
                <a:cs typeface="华文中宋" panose="02010600040101010101" charset="-122"/>
                <a:sym typeface="+mn-ea"/>
              </a:rPr>
              <a:t>——</a:t>
            </a:r>
            <a:r>
              <a:rPr lang="zh-CN" altLang="en-US" sz="2500" dirty="0">
                <a:solidFill>
                  <a:srgbClr val="1C1C1C"/>
                </a:solidFill>
                <a:latin typeface="华文中宋" panose="02010600040101010101" charset="-122"/>
                <a:ea typeface="华文中宋" panose="02010600040101010101" charset="-122"/>
                <a:cs typeface="华文中宋" panose="02010600040101010101" charset="-122"/>
                <a:sym typeface="+mn-ea"/>
              </a:rPr>
              <a:t>理论建模</a:t>
            </a:r>
            <a:r>
              <a:rPr lang="en-US" altLang="zh-CN" sz="2500">
                <a:solidFill>
                  <a:srgbClr val="1C1C1C"/>
                </a:solidFill>
                <a:latin typeface="华文中宋" panose="02010600040101010101" charset="-122"/>
                <a:ea typeface="华文中宋" panose="02010600040101010101" charset="-122"/>
                <a:cs typeface="华文中宋" panose="02010600040101010101" charset="-122"/>
                <a:sym typeface="+mn-ea"/>
              </a:rPr>
              <a:t>——</a:t>
            </a:r>
            <a:r>
              <a:rPr lang="zh-CN" altLang="en-US" sz="2500" dirty="0">
                <a:solidFill>
                  <a:srgbClr val="1C1C1C"/>
                </a:solidFill>
                <a:latin typeface="华文中宋" panose="02010600040101010101" charset="-122"/>
                <a:ea typeface="华文中宋" panose="02010600040101010101" charset="-122"/>
                <a:cs typeface="华文中宋" panose="02010600040101010101" charset="-122"/>
                <a:sym typeface="+mn-ea"/>
              </a:rPr>
              <a:t>数据验证 </a:t>
            </a:r>
            <a:endParaRPr lang="en-US" altLang="zh-CN" sz="2500">
              <a:solidFill>
                <a:srgbClr val="1C1C1C"/>
              </a:solidFill>
              <a:latin typeface="华文中宋" panose="02010600040101010101" charset="-122"/>
              <a:ea typeface="华文中宋" panose="02010600040101010101" charset="-122"/>
              <a:cs typeface="华文中宋" panose="02010600040101010101" charset="-122"/>
            </a:endParaRPr>
          </a:p>
          <a:p>
            <a:r>
              <a:rPr lang="zh-CN" altLang="en-US" sz="2500" dirty="0">
                <a:solidFill>
                  <a:srgbClr val="1C1C1C"/>
                </a:solidFill>
                <a:latin typeface="华文中宋" panose="02010600040101010101" charset="-122"/>
                <a:ea typeface="华文中宋" panose="02010600040101010101" charset="-122"/>
                <a:cs typeface="华文中宋" panose="02010600040101010101" charset="-122"/>
                <a:sym typeface="+mn-ea"/>
              </a:rPr>
              <a:t>推荐阅读：</a:t>
            </a:r>
            <a:r>
              <a:rPr lang="en-US" altLang="zh-CN" sz="2500">
                <a:solidFill>
                  <a:srgbClr val="1C1C1C"/>
                </a:solidFill>
                <a:latin typeface="Times New Roman" panose="02020603050405020304" charset="0"/>
                <a:ea typeface="华文中宋" panose="02010600040101010101" charset="-122"/>
                <a:cs typeface="Times New Roman" panose="02020603050405020304" charset="0"/>
                <a:sym typeface="+mn-ea"/>
              </a:rPr>
              <a:t>GUSTAVII B.</a:t>
            </a:r>
            <a:r>
              <a:rPr lang="zh-CN" altLang="en-US" sz="2500" dirty="0">
                <a:solidFill>
                  <a:srgbClr val="1C1C1C"/>
                </a:solidFill>
                <a:latin typeface="Times New Roman" panose="02020603050405020304" charset="0"/>
                <a:ea typeface="华文中宋" panose="02010600040101010101" charset="-122"/>
                <a:cs typeface="Times New Roman" panose="02020603050405020304" charset="0"/>
                <a:sym typeface="+mn-ea"/>
              </a:rPr>
              <a:t>如何写作科研论文</a:t>
            </a:r>
            <a:r>
              <a:rPr lang="en-US" altLang="zh-CN" sz="2500">
                <a:solidFill>
                  <a:srgbClr val="1C1C1C"/>
                </a:solidFill>
                <a:latin typeface="Times New Roman" panose="02020603050405020304" charset="0"/>
                <a:ea typeface="华文中宋" panose="02010600040101010101" charset="-122"/>
                <a:cs typeface="Times New Roman" panose="02020603050405020304" charset="0"/>
                <a:sym typeface="+mn-ea"/>
              </a:rPr>
              <a:t>[M].</a:t>
            </a:r>
            <a:r>
              <a:rPr lang="zh-CN" altLang="en-US" sz="2500" dirty="0">
                <a:solidFill>
                  <a:srgbClr val="1C1C1C"/>
                </a:solidFill>
                <a:latin typeface="Times New Roman" panose="02020603050405020304" charset="0"/>
                <a:ea typeface="华文中宋" panose="02010600040101010101" charset="-122"/>
                <a:cs typeface="Times New Roman" panose="02020603050405020304" charset="0"/>
                <a:sym typeface="+mn-ea"/>
              </a:rPr>
              <a:t>邱介山</a:t>
            </a:r>
            <a:r>
              <a:rPr lang="en-US" altLang="zh-CN" sz="2500">
                <a:solidFill>
                  <a:srgbClr val="1C1C1C"/>
                </a:solidFill>
                <a:latin typeface="Times New Roman" panose="02020603050405020304" charset="0"/>
                <a:ea typeface="华文中宋" panose="02010600040101010101" charset="-122"/>
                <a:cs typeface="Times New Roman" panose="02020603050405020304" charset="0"/>
                <a:sym typeface="+mn-ea"/>
              </a:rPr>
              <a:t>,</a:t>
            </a:r>
            <a:r>
              <a:rPr lang="zh-CN" altLang="en-US" sz="2500" dirty="0">
                <a:solidFill>
                  <a:srgbClr val="1C1C1C"/>
                </a:solidFill>
                <a:latin typeface="Times New Roman" panose="02020603050405020304" charset="0"/>
                <a:ea typeface="华文中宋" panose="02010600040101010101" charset="-122"/>
                <a:cs typeface="Times New Roman" panose="02020603050405020304" charset="0"/>
                <a:sym typeface="+mn-ea"/>
              </a:rPr>
              <a:t>注释</a:t>
            </a:r>
            <a:r>
              <a:rPr lang="en-US" altLang="zh-CN" sz="2500">
                <a:solidFill>
                  <a:srgbClr val="1C1C1C"/>
                </a:solidFill>
                <a:latin typeface="Times New Roman" panose="02020603050405020304" charset="0"/>
                <a:ea typeface="华文中宋" panose="02010600040101010101" charset="-122"/>
                <a:cs typeface="Times New Roman" panose="02020603050405020304" charset="0"/>
                <a:sym typeface="+mn-ea"/>
              </a:rPr>
              <a:t>.</a:t>
            </a:r>
            <a:r>
              <a:rPr lang="zh-CN" altLang="en-US" sz="2500" dirty="0">
                <a:solidFill>
                  <a:srgbClr val="1C1C1C"/>
                </a:solidFill>
                <a:latin typeface="Times New Roman" panose="02020603050405020304" charset="0"/>
                <a:ea typeface="华文中宋" panose="02010600040101010101" charset="-122"/>
                <a:cs typeface="Times New Roman" panose="02020603050405020304" charset="0"/>
                <a:sym typeface="+mn-ea"/>
              </a:rPr>
              <a:t>大连</a:t>
            </a:r>
            <a:r>
              <a:rPr lang="en-US" altLang="zh-CN" sz="2500">
                <a:solidFill>
                  <a:srgbClr val="1C1C1C"/>
                </a:solidFill>
                <a:latin typeface="Times New Roman" panose="02020603050405020304" charset="0"/>
                <a:ea typeface="华文中宋" panose="02010600040101010101" charset="-122"/>
                <a:cs typeface="Times New Roman" panose="02020603050405020304" charset="0"/>
                <a:sym typeface="+mn-ea"/>
              </a:rPr>
              <a:t>:</a:t>
            </a:r>
            <a:r>
              <a:rPr lang="zh-CN" altLang="en-US" sz="2500" dirty="0">
                <a:solidFill>
                  <a:srgbClr val="1C1C1C"/>
                </a:solidFill>
                <a:latin typeface="Times New Roman" panose="02020603050405020304" charset="0"/>
                <a:ea typeface="华文中宋" panose="02010600040101010101" charset="-122"/>
                <a:cs typeface="Times New Roman" panose="02020603050405020304" charset="0"/>
                <a:sym typeface="+mn-ea"/>
              </a:rPr>
              <a:t>大连理工大学出版社</a:t>
            </a:r>
            <a:r>
              <a:rPr lang="en-US" altLang="zh-CN" sz="2500">
                <a:solidFill>
                  <a:srgbClr val="1C1C1C"/>
                </a:solidFill>
                <a:latin typeface="Times New Roman" panose="02020603050405020304" charset="0"/>
                <a:ea typeface="华文中宋" panose="02010600040101010101" charset="-122"/>
                <a:cs typeface="Times New Roman" panose="02020603050405020304" charset="0"/>
                <a:sym typeface="+mn-ea"/>
              </a:rPr>
              <a:t>,2008.</a:t>
            </a:r>
            <a:endParaRPr lang="zh-CN" altLang="en-US" sz="2500">
              <a:latin typeface="Times New Roman" panose="02020603050405020304" charset="0"/>
              <a:ea typeface="华文中宋" panose="02010600040101010101" charset="-122"/>
              <a:cs typeface="Times New Roman" panose="02020603050405020304" charset="0"/>
            </a:endParaRPr>
          </a:p>
        </p:txBody>
      </p:sp>
      <p:pic>
        <p:nvPicPr>
          <p:cNvPr id="5" name="图片 4"/>
          <p:cNvPicPr>
            <a:picLocks noChangeAspect="1"/>
          </p:cNvPicPr>
          <p:nvPr/>
        </p:nvPicPr>
        <p:blipFill>
          <a:blip r:embed="rId9"/>
          <a:stretch>
            <a:fillRect/>
          </a:stretch>
        </p:blipFill>
        <p:spPr>
          <a:xfrm>
            <a:off x="409575" y="4620895"/>
            <a:ext cx="10806430" cy="2249170"/>
          </a:xfrm>
          <a:prstGeom prst="rect">
            <a:avLst/>
          </a:prstGeom>
          <a:ln w="38100">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628140" y="2093595"/>
            <a:ext cx="9118600" cy="1866265"/>
          </a:xfrm>
          <a:prstGeom prst="rect">
            <a:avLst/>
          </a:prstGeom>
          <a:noFill/>
        </p:spPr>
        <p:txBody>
          <a:bodyPr wrap="square" rtlCol="0" anchor="t">
            <a:spAutoFit/>
          </a:bodyPr>
          <a:p>
            <a:r>
              <a:rPr lang="zh-CN" altLang="en-US" sz="3600" b="1" dirty="0">
                <a:solidFill>
                  <a:srgbClr val="1C1C1C"/>
                </a:solidFill>
                <a:latin typeface="华文中宋" panose="02010600040101010101" charset="-122"/>
                <a:ea typeface="华文中宋" panose="02010600040101010101" charset="-122"/>
                <a:cs typeface="华文中宋" panose="02010600040101010101" charset="-122"/>
                <a:sym typeface="+mn-ea"/>
              </a:rPr>
              <a:t>开题报告样本</a:t>
            </a:r>
            <a:endParaRPr lang="zh-CN" altLang="en-US" sz="3600" b="1" dirty="0">
              <a:solidFill>
                <a:srgbClr val="1C1C1C"/>
              </a:solidFill>
              <a:latin typeface="华文中宋" panose="02010600040101010101" charset="-122"/>
              <a:ea typeface="华文中宋" panose="02010600040101010101" charset="-122"/>
              <a:cs typeface="华文中宋" panose="02010600040101010101" charset="-122"/>
              <a:sym typeface="+mn-ea"/>
            </a:endParaRPr>
          </a:p>
          <a:p>
            <a:endParaRPr lang="en-US" altLang="zh-CN" sz="3600" b="1">
              <a:solidFill>
                <a:srgbClr val="1C1C1C"/>
              </a:solidFill>
              <a:latin typeface="华文中宋" panose="02010600040101010101" charset="-122"/>
              <a:ea typeface="华文中宋" panose="02010600040101010101" charset="-122"/>
              <a:cs typeface="华文中宋" panose="02010600040101010101" charset="-122"/>
            </a:endParaRPr>
          </a:p>
          <a:p>
            <a:pPr marL="266700" indent="-266700" algn="just" defTabSz="685800" fontAlgn="base">
              <a:lnSpc>
                <a:spcPct val="110000"/>
              </a:lnSpc>
              <a:spcBef>
                <a:spcPts val="450"/>
              </a:spcBef>
              <a:buClr>
                <a:srgbClr val="3BB7A8"/>
              </a:buClr>
              <a:buSzPct val="60000"/>
              <a:buFont typeface="Wingdings 2" panose="05020102010507070707" pitchFamily="18" charset="2"/>
              <a:buNone/>
            </a:pPr>
            <a:r>
              <a:rPr lang="en-US" altLang="zh-CN" sz="3600" b="1">
                <a:solidFill>
                  <a:srgbClr val="3BB7A8"/>
                </a:solidFill>
                <a:latin typeface="华文中宋" panose="02010600040101010101" charset="-122"/>
                <a:ea typeface="华文中宋" panose="02010600040101010101" charset="-122"/>
                <a:cs typeface="华文中宋" panose="02010600040101010101" charset="-122"/>
                <a:sym typeface="+mn-ea"/>
              </a:rPr>
              <a:t>  </a:t>
            </a:r>
            <a:r>
              <a:rPr lang="zh-CN" altLang="en-US" sz="3600" b="1" dirty="0">
                <a:solidFill>
                  <a:srgbClr val="3BB7A8"/>
                </a:solidFill>
                <a:latin typeface="华文中宋" panose="02010600040101010101" charset="-122"/>
                <a:ea typeface="华文中宋" panose="02010600040101010101" charset="-122"/>
                <a:cs typeface="华文中宋" panose="02010600040101010101" charset="-122"/>
                <a:sym typeface="+mn-ea"/>
              </a:rPr>
              <a:t>覆冰</a:t>
            </a:r>
            <a:r>
              <a:rPr lang="zh-CN" altLang="en-US" sz="3600" b="1" dirty="0">
                <a:solidFill>
                  <a:srgbClr val="3BB7A8"/>
                </a:solidFill>
                <a:latin typeface="华文中宋" panose="02010600040101010101" charset="-122"/>
                <a:ea typeface="华文中宋" panose="02010600040101010101" charset="-122"/>
                <a:cs typeface="华文中宋" panose="02010600040101010101" charset="-122"/>
                <a:sym typeface="+mn-ea"/>
                <a:hlinkClick r:id="rId1" action="ppaction://hlinkfile"/>
              </a:rPr>
              <a:t>研究生开题-理科\开题报告终稿.doc</a:t>
            </a:r>
            <a:endParaRPr lang="zh-CN" altLang="en-US" sz="3600" b="1">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4" descr="Fiber2"/>
          <p:cNvPicPr>
            <a:picLocks noChangeAspect="1"/>
          </p:cNvPicPr>
          <p:nvPr/>
        </p:nvPicPr>
        <p:blipFill>
          <a:blip r:embed="rId1">
            <a:lum contrast="6000"/>
          </a:blip>
          <a:stretch>
            <a:fillRect/>
          </a:stretch>
        </p:blipFill>
        <p:spPr>
          <a:xfrm>
            <a:off x="2684145" y="1767205"/>
            <a:ext cx="3963035" cy="4222750"/>
          </a:xfrm>
          <a:prstGeom prst="rect">
            <a:avLst/>
          </a:prstGeom>
          <a:noFill/>
          <a:ln w="9525">
            <a:noFill/>
          </a:ln>
        </p:spPr>
      </p:pic>
      <p:sp>
        <p:nvSpPr>
          <p:cNvPr id="7171" name="Arc 125"/>
          <p:cNvSpPr/>
          <p:nvPr/>
        </p:nvSpPr>
        <p:spPr>
          <a:xfrm>
            <a:off x="4524375" y="1538605"/>
            <a:ext cx="2408238" cy="4419600"/>
          </a:xfrm>
          <a:custGeom>
            <a:avLst/>
            <a:gdLst>
              <a:gd name="txL" fmla="*/ 0 w 21600"/>
              <a:gd name="txT" fmla="*/ 0 h 42654"/>
              <a:gd name="txR" fmla="*/ 21600 w 21600"/>
              <a:gd name="txB" fmla="*/ 42654 h 42654"/>
            </a:gdLst>
            <a:ahLst/>
            <a:cxnLst>
              <a:cxn ang="0">
                <a:pos x="0" y="0"/>
              </a:cxn>
              <a:cxn ang="0">
                <a:pos x="0" y="0"/>
              </a:cxn>
              <a:cxn ang="0">
                <a:pos x="0" y="0"/>
              </a:cxn>
            </a:cxnLst>
            <a:rect l="txL" t="txT" r="txR" b="txB"/>
            <a:pathLst>
              <a:path w="21600" h="42654" fill="none">
                <a:moveTo>
                  <a:pt x="1655" y="-1"/>
                </a:moveTo>
                <a:cubicBezTo>
                  <a:pt x="12909" y="864"/>
                  <a:pt x="21600" y="10248"/>
                  <a:pt x="21600" y="21536"/>
                </a:cubicBezTo>
                <a:cubicBezTo>
                  <a:pt x="21600" y="31717"/>
                  <a:pt x="14490" y="40516"/>
                  <a:pt x="4536" y="42654"/>
                </a:cubicBezTo>
              </a:path>
              <a:path w="21600" h="42654" stroke="0">
                <a:moveTo>
                  <a:pt x="1655" y="-1"/>
                </a:moveTo>
                <a:cubicBezTo>
                  <a:pt x="12909" y="864"/>
                  <a:pt x="21600" y="10248"/>
                  <a:pt x="21600" y="21536"/>
                </a:cubicBezTo>
                <a:cubicBezTo>
                  <a:pt x="21600" y="31717"/>
                  <a:pt x="14490" y="40516"/>
                  <a:pt x="4536" y="42654"/>
                </a:cubicBezTo>
                <a:lnTo>
                  <a:pt x="0" y="21536"/>
                </a:lnTo>
                <a:lnTo>
                  <a:pt x="1655" y="-1"/>
                </a:lnTo>
                <a:close/>
              </a:path>
            </a:pathLst>
          </a:custGeom>
          <a:noFill/>
          <a:ln w="28575" cap="flat" cmpd="sng">
            <a:solidFill>
              <a:srgbClr val="0000FF">
                <a:alpha val="100000"/>
              </a:srgbClr>
            </a:solidFill>
            <a:prstDash val="sysDot"/>
            <a:round/>
            <a:headEnd type="none" w="med" len="med"/>
            <a:tailEnd type="none" w="med" len="med"/>
          </a:ln>
        </p:spPr>
        <p:txBody>
          <a:bodyPr/>
          <a:p>
            <a:endParaRPr lang="zh-CN" altLang="en-US"/>
          </a:p>
        </p:txBody>
      </p:sp>
      <p:grpSp>
        <p:nvGrpSpPr>
          <p:cNvPr id="7172" name="Group 126"/>
          <p:cNvGrpSpPr/>
          <p:nvPr/>
        </p:nvGrpSpPr>
        <p:grpSpPr>
          <a:xfrm>
            <a:off x="5029200" y="1310005"/>
            <a:ext cx="4197350" cy="460375"/>
            <a:chOff x="1720" y="1200"/>
            <a:chExt cx="2277" cy="290"/>
          </a:xfrm>
        </p:grpSpPr>
        <p:sp>
          <p:nvSpPr>
            <p:cNvPr id="1021055" name="Oval 127">
              <a:hlinkClick r:id="rId2" action="ppaction://hlinkpres?slideindex=1&amp;slidetitle="/>
            </p:cNvPr>
            <p:cNvSpPr>
              <a:spLocks noChangeAspect="1" noChangeArrowheads="1"/>
            </p:cNvSpPr>
            <p:nvPr/>
          </p:nvSpPr>
          <p:spPr bwMode="auto">
            <a:xfrm>
              <a:off x="1720" y="1248"/>
              <a:ext cx="309" cy="232"/>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1</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82" name="Rectangle 128"/>
            <p:cNvSpPr/>
            <p:nvPr/>
          </p:nvSpPr>
          <p:spPr>
            <a:xfrm>
              <a:off x="2029" y="1200"/>
              <a:ext cx="1968" cy="290"/>
            </a:xfrm>
            <a:prstGeom prst="rect">
              <a:avLst/>
            </a:prstGeom>
            <a:noFill/>
            <a:ln w="9525">
              <a:noFill/>
            </a:ln>
          </p:spPr>
          <p:txBody>
            <a:bodyPr>
              <a:spAutoFit/>
            </a:bodyPr>
            <a:p>
              <a:pPr algn="l"/>
              <a:r>
                <a:rPr lang="zh-CN" altLang="en-US" sz="2400" dirty="0">
                  <a:solidFill>
                    <a:schemeClr val="tx1"/>
                  </a:solidFill>
                  <a:latin typeface="黑体" panose="02010609060101010101" charset="-122"/>
                  <a:ea typeface="黑体" panose="02010609060101010101" charset="-122"/>
                </a:rPr>
                <a:t>开题报告</a:t>
              </a:r>
              <a:endParaRPr lang="zh-CN" altLang="en-US" sz="2400" dirty="0">
                <a:solidFill>
                  <a:schemeClr val="tx1"/>
                </a:solidFill>
                <a:latin typeface="黑体" panose="02010609060101010101" charset="-122"/>
                <a:ea typeface="黑体" panose="02010609060101010101" charset="-122"/>
              </a:endParaRPr>
            </a:p>
          </p:txBody>
        </p:sp>
      </p:grpSp>
      <p:sp>
        <p:nvSpPr>
          <p:cNvPr id="1021064" name="Oval 136">
            <a:hlinkClick r:id="rId3"/>
          </p:cNvPr>
          <p:cNvSpPr>
            <a:spLocks noChangeAspect="1" noChangeArrowheads="1"/>
          </p:cNvSpPr>
          <p:nvPr/>
        </p:nvSpPr>
        <p:spPr bwMode="auto">
          <a:xfrm>
            <a:off x="6402388" y="4202430"/>
            <a:ext cx="584200" cy="384175"/>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3</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74" name="Text Box 137"/>
          <p:cNvSpPr txBox="1"/>
          <p:nvPr/>
        </p:nvSpPr>
        <p:spPr>
          <a:xfrm>
            <a:off x="6986588" y="4129405"/>
            <a:ext cx="2362200" cy="460375"/>
          </a:xfrm>
          <a:prstGeom prst="rect">
            <a:avLst/>
          </a:prstGeom>
          <a:noFill/>
          <a:ln w="9525">
            <a:noFill/>
          </a:ln>
        </p:spPr>
        <p:txBody>
          <a:bodyPr>
            <a:spAutoFit/>
          </a:bodyPr>
          <a:p>
            <a:r>
              <a:rPr lang="zh-CN" altLang="en-US" sz="2400" dirty="0">
                <a:solidFill>
                  <a:schemeClr val="tx1"/>
                </a:solidFill>
                <a:latin typeface="黑体" panose="02010609060101010101" charset="-122"/>
                <a:ea typeface="黑体" panose="02010609060101010101" charset="-122"/>
              </a:rPr>
              <a:t>参考文献</a:t>
            </a:r>
            <a:endParaRPr lang="zh-CN" altLang="en-US" sz="2400" dirty="0">
              <a:solidFill>
                <a:schemeClr val="tx1"/>
              </a:solidFill>
              <a:latin typeface="黑体" panose="02010609060101010101" charset="-122"/>
              <a:ea typeface="黑体" panose="02010609060101010101" charset="-122"/>
            </a:endParaRPr>
          </a:p>
        </p:txBody>
      </p:sp>
      <p:grpSp>
        <p:nvGrpSpPr>
          <p:cNvPr id="7175" name="Group 138"/>
          <p:cNvGrpSpPr/>
          <p:nvPr/>
        </p:nvGrpSpPr>
        <p:grpSpPr>
          <a:xfrm>
            <a:off x="6402388" y="2516505"/>
            <a:ext cx="4164012" cy="460375"/>
            <a:chOff x="2117" y="1533"/>
            <a:chExt cx="3851" cy="290"/>
          </a:xfrm>
        </p:grpSpPr>
        <p:sp>
          <p:nvSpPr>
            <p:cNvPr id="1021067" name="Oval 139">
              <a:hlinkClick r:id="rId3"/>
            </p:cNvPr>
            <p:cNvSpPr>
              <a:spLocks noChangeAspect="1" noChangeArrowheads="1"/>
            </p:cNvSpPr>
            <p:nvPr/>
          </p:nvSpPr>
          <p:spPr bwMode="auto">
            <a:xfrm>
              <a:off x="2117" y="1589"/>
              <a:ext cx="490" cy="232"/>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 2 </a:t>
              </a:r>
              <a:endParaRPr kumimoji="0" lang="ja-JP" altLang="en-US" sz="1800" b="1" i="0" u="none" strike="noStrike" kern="1200" cap="none" spc="0" normalizeH="0" baseline="0" noProof="0" dirty="0">
                <a:ln>
                  <a:noFill/>
                </a:ln>
                <a:solidFill>
                  <a:schemeClr val="folHlink"/>
                </a:solidFill>
                <a:effectLst/>
                <a:uLnTx/>
                <a:uFillTx/>
                <a:latin typeface="黑体" panose="02010609060101010101" charset="-122"/>
                <a:ea typeface="黑体" panose="02010609060101010101" charset="-122"/>
                <a:cs typeface="+mn-cs"/>
              </a:endParaRPr>
            </a:p>
          </p:txBody>
        </p:sp>
        <p:sp>
          <p:nvSpPr>
            <p:cNvPr id="7180" name="Text Box 140"/>
            <p:cNvSpPr txBox="1"/>
            <p:nvPr/>
          </p:nvSpPr>
          <p:spPr>
            <a:xfrm>
              <a:off x="2657" y="1533"/>
              <a:ext cx="3311" cy="290"/>
            </a:xfrm>
            <a:prstGeom prst="rect">
              <a:avLst/>
            </a:prstGeom>
            <a:noFill/>
            <a:ln w="9525">
              <a:noFill/>
            </a:ln>
          </p:spPr>
          <p:txBody>
            <a:bodyPr>
              <a:spAutoFit/>
            </a:bodyPr>
            <a:p>
              <a:pPr algn="just"/>
              <a:r>
                <a:rPr lang="zh-CN" altLang="en-US" sz="2400" dirty="0">
                  <a:solidFill>
                    <a:srgbClr val="C00000"/>
                  </a:solidFill>
                  <a:latin typeface="黑体" panose="02010609060101010101" charset="-122"/>
                  <a:ea typeface="黑体" panose="02010609060101010101" charset="-122"/>
                </a:rPr>
                <a:t>文献获取</a:t>
              </a:r>
              <a:endParaRPr lang="zh-CN" altLang="en-US" sz="2400" dirty="0">
                <a:solidFill>
                  <a:srgbClr val="C00000"/>
                </a:solidFill>
                <a:latin typeface="黑体" panose="02010609060101010101" charset="-122"/>
                <a:ea typeface="黑体" panose="02010609060101010101" charset="-122"/>
              </a:endParaRPr>
            </a:p>
          </p:txBody>
        </p:sp>
      </p:grpSp>
      <p:sp>
        <p:nvSpPr>
          <p:cNvPr id="7176" name="Text Box 9"/>
          <p:cNvSpPr txBox="1"/>
          <p:nvPr/>
        </p:nvSpPr>
        <p:spPr>
          <a:xfrm>
            <a:off x="1459230" y="312420"/>
            <a:ext cx="4800600" cy="553085"/>
          </a:xfrm>
          <a:prstGeom prst="rect">
            <a:avLst/>
          </a:prstGeom>
          <a:solidFill>
            <a:srgbClr val="0070C0"/>
          </a:solidFill>
          <a:ln w="9525">
            <a:noFill/>
          </a:ln>
          <a:effectLst>
            <a:outerShdw dist="71842" dir="2699999" algn="ctr" rotWithShape="0">
              <a:schemeClr val="bg2">
                <a:alpha val="50000"/>
              </a:schemeClr>
            </a:outerShdw>
          </a:effectLst>
        </p:spPr>
        <p:txBody>
          <a:bodyPr>
            <a:spAutoFit/>
          </a:bodyPr>
          <a:p>
            <a:pPr>
              <a:spcBef>
                <a:spcPct val="50000"/>
              </a:spcBef>
            </a:pPr>
            <a:r>
              <a:rPr lang="zh-CN" altLang="en-US" sz="3000" dirty="0">
                <a:solidFill>
                  <a:schemeClr val="bg1"/>
                </a:solidFill>
                <a:latin typeface="黑体" panose="02010609060101010101" charset="-122"/>
                <a:ea typeface="黑体" panose="02010609060101010101" charset="-122"/>
              </a:rPr>
              <a:t>文献检索与学术规范</a:t>
            </a:r>
            <a:endParaRPr lang="zh-CN" altLang="en-US" sz="3000" dirty="0">
              <a:solidFill>
                <a:schemeClr val="bg1"/>
              </a:solidFill>
              <a:latin typeface="黑体" panose="02010609060101010101" charset="-122"/>
              <a:ea typeface="黑体" panose="02010609060101010101" charset="-122"/>
            </a:endParaRPr>
          </a:p>
        </p:txBody>
      </p:sp>
      <p:sp>
        <p:nvSpPr>
          <p:cNvPr id="3" name="Oval 130">
            <a:hlinkClick r:id="rId4"/>
          </p:cNvPr>
          <p:cNvSpPr>
            <a:spLocks noChangeAspect="1" noChangeArrowheads="1"/>
          </p:cNvSpPr>
          <p:nvPr/>
        </p:nvSpPr>
        <p:spPr bwMode="auto">
          <a:xfrm>
            <a:off x="5318125" y="5553393"/>
            <a:ext cx="569913" cy="381000"/>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4</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78" name="Text Box 137"/>
          <p:cNvSpPr txBox="1"/>
          <p:nvPr/>
        </p:nvSpPr>
        <p:spPr>
          <a:xfrm>
            <a:off x="5922963" y="5508943"/>
            <a:ext cx="3962400" cy="497205"/>
          </a:xfrm>
          <a:prstGeom prst="rect">
            <a:avLst/>
          </a:prstGeom>
          <a:noFill/>
          <a:ln w="9525">
            <a:noFill/>
          </a:ln>
        </p:spPr>
        <p:txBody>
          <a:bodyPr>
            <a:spAutoFit/>
          </a:bodyPr>
          <a:p>
            <a:pPr>
              <a:lnSpc>
                <a:spcPct val="110000"/>
              </a:lnSpc>
              <a:spcBef>
                <a:spcPct val="50000"/>
              </a:spcBef>
              <a:buClr>
                <a:srgbClr val="FF0000"/>
              </a:buClr>
              <a:buSzPct val="85000"/>
            </a:pPr>
            <a:r>
              <a:rPr lang="zh-CN" altLang="en-US" sz="2400" dirty="0">
                <a:solidFill>
                  <a:schemeClr val="tx1"/>
                </a:solidFill>
                <a:latin typeface="黑体" panose="02010609060101010101" charset="-122"/>
                <a:ea typeface="黑体" panose="02010609060101010101" charset="-122"/>
              </a:rPr>
              <a:t>论文检测</a:t>
            </a:r>
            <a:endParaRPr lang="zh-CN" altLang="en-US" sz="2400" dirty="0">
              <a:solidFill>
                <a:schemeClr val="tx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1000">
        <p14:gallery dir="l"/>
      </p:transition>
    </mc:Choice>
    <mc:Fallback>
      <p:transition advTm="1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3740" y="4079478"/>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panose="020B0604020202020204"/>
                <a:ea typeface="微软雅黑" panose="020B0503020204020204" charset="-122"/>
                <a:sym typeface="Arial" panose="020B0604020202020204"/>
              </a:rPr>
              <a:t>PART</a:t>
            </a:r>
            <a:endParaRPr lang="en-US" altLang="zh-CN" sz="3600" spc="300" dirty="0">
              <a:solidFill>
                <a:schemeClr val="tx1">
                  <a:lumMod val="85000"/>
                  <a:lumOff val="15000"/>
                </a:schemeClr>
              </a:solidFill>
              <a:latin typeface="Arial" panose="020B0604020202020204"/>
              <a:ea typeface="微软雅黑" panose="020B0503020204020204" charset="-122"/>
              <a:sym typeface="Arial" panose="020B0604020202020204"/>
            </a:endParaRPr>
          </a:p>
        </p:txBody>
      </p:sp>
      <p:sp>
        <p:nvSpPr>
          <p:cNvPr id="12" name="等腰三角形 11"/>
          <p:cNvSpPr/>
          <p:nvPr/>
        </p:nvSpPr>
        <p:spPr>
          <a:xfrm rot="512239">
            <a:off x="2261812" y="3481146"/>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3" name="等腰三角形 12"/>
          <p:cNvSpPr/>
          <p:nvPr/>
        </p:nvSpPr>
        <p:spPr>
          <a:xfrm rot="20371609">
            <a:off x="2779353" y="3694179"/>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4" name="等腰三角形 13"/>
          <p:cNvSpPr/>
          <p:nvPr/>
        </p:nvSpPr>
        <p:spPr>
          <a:xfrm rot="20371609">
            <a:off x="1908401" y="3716622"/>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5" name="等腰三角形 14"/>
          <p:cNvSpPr/>
          <p:nvPr/>
        </p:nvSpPr>
        <p:spPr>
          <a:xfrm rot="3761573">
            <a:off x="1405205" y="3405273"/>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6" name="等腰三角形 15"/>
          <p:cNvSpPr/>
          <p:nvPr/>
        </p:nvSpPr>
        <p:spPr>
          <a:xfrm rot="20371609">
            <a:off x="2771970" y="3389396"/>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TextBox 16"/>
          <p:cNvSpPr txBox="1"/>
          <p:nvPr/>
        </p:nvSpPr>
        <p:spPr>
          <a:xfrm>
            <a:off x="1742248" y="2016622"/>
            <a:ext cx="869149" cy="1569660"/>
          </a:xfrm>
          <a:prstGeom prst="rect">
            <a:avLst/>
          </a:prstGeom>
          <a:noFill/>
        </p:spPr>
        <p:txBody>
          <a:bodyPr wrap="none" rtlCol="0">
            <a:spAutoFit/>
          </a:bodyPr>
          <a:lstStyle/>
          <a:p>
            <a:r>
              <a:rPr lang="en-US" altLang="zh-CN" sz="9600" b="1" dirty="0">
                <a:solidFill>
                  <a:schemeClr val="tx1">
                    <a:lumMod val="85000"/>
                    <a:lumOff val="15000"/>
                  </a:schemeClr>
                </a:solidFill>
                <a:latin typeface="Arial" panose="020B0604020202020204"/>
                <a:ea typeface="微软雅黑" panose="020B0503020204020204" charset="-122"/>
                <a:sym typeface="Arial" panose="020B0604020202020204"/>
              </a:rPr>
              <a:t>2</a:t>
            </a:r>
            <a:endParaRPr lang="zh-CN" altLang="en-US" sz="9600" b="1" dirty="0">
              <a:solidFill>
                <a:schemeClr val="tx1">
                  <a:lumMod val="85000"/>
                  <a:lumOff val="15000"/>
                </a:schemeClr>
              </a:solidFill>
              <a:latin typeface="Arial" panose="020B0604020202020204"/>
              <a:ea typeface="微软雅黑" panose="020B0503020204020204" charset="-122"/>
              <a:sym typeface="Arial" panose="020B0604020202020204"/>
            </a:endParaRPr>
          </a:p>
        </p:txBody>
      </p:sp>
      <p:sp>
        <p:nvSpPr>
          <p:cNvPr id="28" name="TextBox 27"/>
          <p:cNvSpPr txBox="1"/>
          <p:nvPr/>
        </p:nvSpPr>
        <p:spPr>
          <a:xfrm>
            <a:off x="5041751" y="2647679"/>
            <a:ext cx="3693160" cy="1106805"/>
          </a:xfrm>
          <a:prstGeom prst="rect">
            <a:avLst/>
          </a:prstGeom>
          <a:noFill/>
        </p:spPr>
        <p:txBody>
          <a:bodyPr wrap="none" rtlCol="0">
            <a:spAutoFit/>
          </a:bodyPr>
          <a:lstStyle/>
          <a:p>
            <a:r>
              <a:rPr lang="zh-CN" altLang="en-US" sz="6600" b="1" spc="300" dirty="0">
                <a:latin typeface="华文中宋" panose="02010600040101010101" charset="-122"/>
                <a:ea typeface="华文中宋" panose="02010600040101010101" charset="-122"/>
                <a:sym typeface="Arial" panose="020B0604020202020204"/>
              </a:rPr>
              <a:t>文献获取</a:t>
            </a:r>
            <a:endParaRPr lang="zh-CN" altLang="en-US" sz="6600" b="1" spc="300" dirty="0">
              <a:latin typeface="华文中宋" panose="02010600040101010101" charset="-122"/>
              <a:ea typeface="华文中宋" panose="02010600040101010101" charset="-122"/>
              <a:sym typeface="Arial" panose="020B0604020202020204"/>
            </a:endParaRPr>
          </a:p>
        </p:txBody>
      </p:sp>
      <p:cxnSp>
        <p:nvCxnSpPr>
          <p:cNvPr id="33" name="直接连接符 32"/>
          <p:cNvCxnSpPr/>
          <p:nvPr/>
        </p:nvCxnSpPr>
        <p:spPr>
          <a:xfrm flipH="1">
            <a:off x="5041601" y="2320682"/>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156461" y="3521082"/>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472595" y="2320682"/>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4609784" y="3684215"/>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9" advTm="1000">
        <p14:gallery dir="l"/>
      </p:transition>
    </mc:Choice>
    <mc:Fallback>
      <p:transition advTm="1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494790" y="1051560"/>
            <a:ext cx="8822690" cy="5427980"/>
            <a:chOff x="2493" y="1371"/>
            <a:chExt cx="13894" cy="8548"/>
          </a:xfrm>
        </p:grpSpPr>
        <p:pic>
          <p:nvPicPr>
            <p:cNvPr id="20483" name="图片 31747"/>
            <p:cNvPicPr>
              <a:picLocks noChangeAspect="1"/>
            </p:cNvPicPr>
            <p:nvPr/>
          </p:nvPicPr>
          <p:blipFill>
            <a:blip r:embed="rId1"/>
            <a:stretch>
              <a:fillRect/>
            </a:stretch>
          </p:blipFill>
          <p:spPr>
            <a:xfrm>
              <a:off x="2591" y="1371"/>
              <a:ext cx="13797" cy="8548"/>
            </a:xfrm>
            <a:prstGeom prst="rect">
              <a:avLst/>
            </a:prstGeom>
            <a:noFill/>
            <a:ln w="9525">
              <a:noFill/>
            </a:ln>
          </p:spPr>
        </p:pic>
        <p:sp>
          <p:nvSpPr>
            <p:cNvPr id="4" name="椭圆 3"/>
            <p:cNvSpPr/>
            <p:nvPr/>
          </p:nvSpPr>
          <p:spPr>
            <a:xfrm>
              <a:off x="2493" y="3756"/>
              <a:ext cx="1996" cy="44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文本框 5"/>
          <p:cNvSpPr txBox="1"/>
          <p:nvPr/>
        </p:nvSpPr>
        <p:spPr>
          <a:xfrm>
            <a:off x="960755" y="217170"/>
            <a:ext cx="2865120" cy="583565"/>
          </a:xfrm>
          <a:prstGeom prst="rect">
            <a:avLst/>
          </a:prstGeom>
          <a:noFill/>
        </p:spPr>
        <p:txBody>
          <a:bodyPr wrap="square" rtlCol="0">
            <a:spAutoFit/>
          </a:bodyPr>
          <a:p>
            <a:r>
              <a:rPr lang="zh-CN" altLang="en-US" sz="3200" b="1">
                <a:latin typeface="华文中宋" panose="02010600040101010101" charset="-122"/>
                <a:ea typeface="华文中宋" panose="02010600040101010101" charset="-122"/>
              </a:rPr>
              <a:t>科研起步</a:t>
            </a:r>
            <a:endParaRPr lang="zh-CN" altLang="en-US" sz="3200" b="1">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36090" y="652145"/>
            <a:ext cx="5457825" cy="583565"/>
          </a:xfrm>
          <a:prstGeom prst="rect">
            <a:avLst/>
          </a:prstGeom>
        </p:spPr>
        <p:txBody>
          <a:bodyPr wrap="square">
            <a:spAutoFit/>
          </a:bodyPr>
          <a:lstStyle/>
          <a:p>
            <a:r>
              <a:rPr lang="zh-CN" altLang="en-US" sz="3200" b="1" dirty="0">
                <a:latin typeface="宋体" panose="02010600030101010101" pitchFamily="2" charset="-122"/>
                <a:ea typeface="宋体" panose="02010600030101010101" pitchFamily="2" charset="-122"/>
                <a:sym typeface="Arial" panose="020B0604020202020204"/>
              </a:rPr>
              <a:t>了解主题背景，从何入手？</a:t>
            </a:r>
            <a:r>
              <a:rPr lang="zh-CN" altLang="en-US" b="1" dirty="0">
                <a:latin typeface="Arial" panose="020B0604020202020204"/>
                <a:ea typeface="微软雅黑" panose="020B0503020204020204" charset="-122"/>
                <a:sym typeface="Arial" panose="020B0604020202020204"/>
              </a:rPr>
              <a:t>  </a:t>
            </a:r>
            <a:endParaRPr lang="zh-CN" altLang="en-US" sz="2400" b="1" dirty="0">
              <a:solidFill>
                <a:srgbClr val="C00000"/>
              </a:solidFill>
              <a:latin typeface="Arial" panose="020B0604020202020204"/>
              <a:ea typeface="微软雅黑" panose="020B0503020204020204" charset="-122"/>
              <a:sym typeface="Arial" panose="020B0604020202020204"/>
            </a:endParaRPr>
          </a:p>
        </p:txBody>
      </p:sp>
      <p:pic>
        <p:nvPicPr>
          <p:cNvPr id="8" name="图片 7" descr="fd039245d688d43f05b3e6b7761ed21b0ef43b58"/>
          <p:cNvPicPr>
            <a:picLocks noChangeAspect="1"/>
          </p:cNvPicPr>
          <p:nvPr/>
        </p:nvPicPr>
        <p:blipFill>
          <a:blip r:embed="rId1"/>
          <a:stretch>
            <a:fillRect/>
          </a:stretch>
        </p:blipFill>
        <p:spPr>
          <a:xfrm>
            <a:off x="-329565" y="-267335"/>
            <a:ext cx="2286000" cy="2286000"/>
          </a:xfrm>
          <a:prstGeom prst="rect">
            <a:avLst/>
          </a:prstGeom>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999" y="1707878"/>
            <a:ext cx="4210050" cy="1852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l="10357" t="21428" r="11392" b="24299"/>
          <a:stretch>
            <a:fillRect/>
          </a:stretch>
        </p:blipFill>
        <p:spPr bwMode="auto">
          <a:xfrm>
            <a:off x="2078355" y="3499485"/>
            <a:ext cx="3525520" cy="151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008" y="754312"/>
            <a:ext cx="4193042" cy="314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图片 12"/>
          <p:cNvPicPr>
            <a:picLocks noChangeAspect="1"/>
          </p:cNvPicPr>
          <p:nvPr/>
        </p:nvPicPr>
        <p:blipFill>
          <a:blip r:embed="rId5"/>
          <a:srcRect r="48452"/>
          <a:stretch>
            <a:fillRect/>
          </a:stretch>
        </p:blipFill>
        <p:spPr>
          <a:xfrm>
            <a:off x="7076440" y="4166235"/>
            <a:ext cx="4034790" cy="2600325"/>
          </a:xfrm>
          <a:prstGeom prst="rect">
            <a:avLst/>
          </a:prstGeom>
        </p:spPr>
      </p:pic>
      <p:pic>
        <p:nvPicPr>
          <p:cNvPr id="14" name="图片 13"/>
          <p:cNvPicPr>
            <a:picLocks noChangeAspect="1"/>
          </p:cNvPicPr>
          <p:nvPr/>
        </p:nvPicPr>
        <p:blipFill>
          <a:blip r:embed="rId6"/>
          <a:stretch>
            <a:fillRect/>
          </a:stretch>
        </p:blipFill>
        <p:spPr>
          <a:xfrm>
            <a:off x="1700530" y="5200015"/>
            <a:ext cx="4245610" cy="1511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880" y="646430"/>
            <a:ext cx="3462020" cy="645160"/>
          </a:xfrm>
          <a:prstGeom prst="rect">
            <a:avLst/>
          </a:prstGeom>
          <a:noFill/>
        </p:spPr>
        <p:txBody>
          <a:bodyPr wrap="square" rtlCol="0">
            <a:spAutoFit/>
          </a:bodyPr>
          <a:p>
            <a:r>
              <a:rPr lang="zh-CN" altLang="en-US" sz="3600">
                <a:latin typeface="华文中宋" panose="02010600040101010101" charset="-122"/>
                <a:ea typeface="华文中宋" panose="02010600040101010101" charset="-122"/>
              </a:rPr>
              <a:t>蒸发冷却空调</a:t>
            </a:r>
            <a:endParaRPr lang="zh-CN" altLang="en-US" sz="3600">
              <a:latin typeface="华文中宋" panose="02010600040101010101" charset="-122"/>
              <a:ea typeface="华文中宋" panose="02010600040101010101" charset="-122"/>
            </a:endParaRPr>
          </a:p>
        </p:txBody>
      </p:sp>
      <p:sp>
        <p:nvSpPr>
          <p:cNvPr id="7" name="文本框 6"/>
          <p:cNvSpPr txBox="1"/>
          <p:nvPr/>
        </p:nvSpPr>
        <p:spPr>
          <a:xfrm>
            <a:off x="944245" y="2903220"/>
            <a:ext cx="10420985" cy="2676525"/>
          </a:xfrm>
          <a:prstGeom prst="rect">
            <a:avLst/>
          </a:prstGeom>
          <a:noFill/>
        </p:spPr>
        <p:txBody>
          <a:bodyPr wrap="square" rtlCol="0">
            <a:spAutoFit/>
          </a:bodyPr>
          <a:p>
            <a:pPr algn="just"/>
            <a:r>
              <a:rPr lang="en-US" altLang="zh-CN" sz="2400">
                <a:latin typeface="Times New Roman" panose="02020603050405020304" charset="0"/>
                <a:ea typeface="宋体" panose="02010600030101010101" pitchFamily="2" charset="-122"/>
                <a:cs typeface="Times New Roman" panose="02020603050405020304" charset="0"/>
              </a:rPr>
              <a:t>        </a:t>
            </a:r>
            <a:r>
              <a:rPr lang="zh-CN" altLang="en-US" sz="2400">
                <a:latin typeface="Times New Roman" panose="02020603050405020304" charset="0"/>
                <a:ea typeface="宋体" panose="02010600030101010101" pitchFamily="2" charset="-122"/>
                <a:cs typeface="Times New Roman" panose="02020603050405020304" charset="0"/>
              </a:rPr>
              <a:t>蒸发空调，又称省电空调，或蒸发式冷凝空调，是一种利用蒸发式冷凝技术的空调产品。应用蒸发式冷凝技术的空调与目前广泛应用的风冷空调系统比较，可</a:t>
            </a:r>
            <a:r>
              <a:rPr lang="zh-CN" altLang="en-US" sz="2400" b="1" i="1" u="sng">
                <a:solidFill>
                  <a:srgbClr val="FF0000"/>
                </a:solidFill>
                <a:latin typeface="Times New Roman" panose="02020603050405020304" charset="0"/>
                <a:ea typeface="宋体" panose="02010600030101010101" pitchFamily="2" charset="-122"/>
                <a:cs typeface="Times New Roman" panose="02020603050405020304" charset="0"/>
              </a:rPr>
              <a:t>节能35%</a:t>
            </a:r>
            <a:r>
              <a:rPr lang="zh-CN" altLang="en-US" sz="2400">
                <a:latin typeface="Times New Roman" panose="02020603050405020304" charset="0"/>
                <a:ea typeface="宋体" panose="02010600030101010101" pitchFamily="2" charset="-122"/>
                <a:cs typeface="Times New Roman" panose="02020603050405020304" charset="0"/>
              </a:rPr>
              <a:t>以上，与水冷空调系统相比，</a:t>
            </a:r>
            <a:r>
              <a:rPr lang="zh-CN" altLang="en-US" sz="2400" b="1" i="1" u="sng">
                <a:solidFill>
                  <a:srgbClr val="FF0000"/>
                </a:solidFill>
                <a:latin typeface="Times New Roman" panose="02020603050405020304" charset="0"/>
                <a:ea typeface="宋体" panose="02010600030101010101" pitchFamily="2" charset="-122"/>
                <a:cs typeface="Times New Roman" panose="02020603050405020304" charset="0"/>
              </a:rPr>
              <a:t>能够节能15%</a:t>
            </a:r>
            <a:r>
              <a:rPr lang="zh-CN" altLang="en-US" sz="2400">
                <a:latin typeface="Times New Roman" panose="02020603050405020304" charset="0"/>
                <a:ea typeface="宋体" panose="02010600030101010101" pitchFamily="2" charset="-122"/>
                <a:cs typeface="Times New Roman" panose="02020603050405020304" charset="0"/>
              </a:rPr>
              <a:t>以上。设备采用平面液膜蒸发式冷凝技术，通过热交换系统，直接获得接近于湿球温度的冷却水温度，节省了大功率的冷却水系统，实现了水冷式机组的高制冷效率和风冷式冷水机组的无需冷却水系统的优点，是目前制冷系统能效比最高的解决方案。</a:t>
            </a:r>
            <a:endParaRPr lang="zh-CN" altLang="en-US" sz="2400">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1316990" y="1953260"/>
            <a:ext cx="3089910" cy="768350"/>
          </a:xfrm>
          <a:prstGeom prst="rect">
            <a:avLst/>
          </a:prstGeom>
          <a:noFill/>
        </p:spPr>
        <p:txBody>
          <a:bodyPr wrap="square" rtlCol="0">
            <a:spAutoFit/>
          </a:bodyPr>
          <a:p>
            <a:r>
              <a:rPr lang="zh-CN" altLang="en-US" sz="4400" b="1" i="1" u="sng"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百度百科</a:t>
            </a:r>
            <a:endParaRPr lang="zh-CN" altLang="en-US" sz="4400" b="1" i="1" u="sng"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139950" y="6116320"/>
            <a:ext cx="8076565" cy="768350"/>
          </a:xfrm>
          <a:prstGeom prst="rect">
            <a:avLst/>
          </a:prstGeom>
          <a:noFill/>
        </p:spPr>
        <p:txBody>
          <a:bodyPr wrap="square" rtlCol="0">
            <a:spAutoFit/>
          </a:bodyPr>
          <a:p>
            <a:r>
              <a:rPr lang="zh-CN" altLang="en-US" sz="4400" b="1" i="1" u="sng"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黄翔</a:t>
            </a:r>
            <a:r>
              <a:rPr lang="en-US" altLang="zh-CN" sz="4400" b="1" i="1" u="sng"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a:t>
            </a:r>
            <a:r>
              <a:rPr lang="zh-CN" altLang="en-US" sz="4400" b="1" i="1" u="sng"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《空调工程》第三版</a:t>
            </a:r>
            <a:endParaRPr lang="zh-CN" altLang="en-US" sz="4400" b="1" i="1" u="sng"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pic>
        <p:nvPicPr>
          <p:cNvPr id="23555" name="图片 148483"/>
          <p:cNvPicPr>
            <a:picLocks noChangeAspect="1"/>
          </p:cNvPicPr>
          <p:nvPr/>
        </p:nvPicPr>
        <p:blipFill>
          <a:blip r:embed="rId1"/>
          <a:srcRect t="1884"/>
          <a:stretch>
            <a:fillRect/>
          </a:stretch>
        </p:blipFill>
        <p:spPr>
          <a:xfrm>
            <a:off x="1296670" y="217170"/>
            <a:ext cx="9204325" cy="57880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96570" y="645795"/>
            <a:ext cx="11207115" cy="4215765"/>
          </a:xfrm>
          <a:prstGeom prst="rect">
            <a:avLst/>
          </a:prstGeom>
          <a:noFill/>
          <a:ln w="28575" cmpd="dbl">
            <a:noFill/>
            <a:prstDash val="solid"/>
          </a:ln>
        </p:spPr>
        <p:txBody>
          <a:bodyPr wrap="square" rtlCol="0">
            <a:spAutoFit/>
          </a:bodyPr>
          <a:p>
            <a:r>
              <a:rPr lang="zh-CN" altLang="en-US" sz="2800" b="1">
                <a:solidFill>
                  <a:schemeClr val="tx1"/>
                </a:solidFill>
                <a:latin typeface="宋体" panose="02010600030101010101" pitchFamily="2" charset="-122"/>
                <a:ea typeface="宋体" panose="02010600030101010101" pitchFamily="2" charset="-122"/>
              </a:rPr>
              <a:t>网络资源【搜索引擎、维基百科】</a:t>
            </a:r>
            <a:r>
              <a:rPr lang="zh-CN" altLang="en-US" sz="44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线索</a:t>
            </a:r>
            <a:r>
              <a:rPr lang="en-US" altLang="zh-CN" sz="44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a:t>
            </a:r>
            <a:r>
              <a:rPr lang="zh-CN" altLang="en-US" sz="44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不可引用</a:t>
            </a:r>
            <a:endParaRPr lang="zh-CN" altLang="en-US" sz="2800" b="1">
              <a:solidFill>
                <a:schemeClr val="tx1"/>
              </a:solidFill>
              <a:latin typeface="宋体" panose="02010600030101010101" pitchFamily="2" charset="-122"/>
              <a:ea typeface="宋体" panose="02010600030101010101" pitchFamily="2" charset="-122"/>
            </a:endParaRPr>
          </a:p>
          <a:p>
            <a:r>
              <a:rPr lang="zh-CN" altLang="en-US" sz="2800">
                <a:solidFill>
                  <a:schemeClr val="tx1"/>
                </a:solidFill>
                <a:latin typeface="宋体" panose="02010600030101010101" pitchFamily="2" charset="-122"/>
                <a:ea typeface="宋体" panose="02010600030101010101" pitchFamily="2" charset="-122"/>
              </a:rPr>
              <a:t>    </a:t>
            </a:r>
            <a:endParaRPr lang="zh-CN" altLang="en-US" sz="2800">
              <a:solidFill>
                <a:schemeClr val="tx1"/>
              </a:solidFill>
              <a:latin typeface="宋体" panose="02010600030101010101" pitchFamily="2" charset="-122"/>
              <a:ea typeface="宋体" panose="02010600030101010101" pitchFamily="2" charset="-122"/>
            </a:endParaRPr>
          </a:p>
          <a:p>
            <a:r>
              <a:rPr lang="zh-CN" altLang="en-US" sz="2800">
                <a:solidFill>
                  <a:schemeClr val="tx1"/>
                </a:solidFill>
                <a:latin typeface="宋体" panose="02010600030101010101" pitchFamily="2" charset="-122"/>
                <a:ea typeface="宋体" panose="02010600030101010101" pitchFamily="2" charset="-122"/>
              </a:rPr>
              <a:t>    了解相关机构（</a:t>
            </a:r>
            <a:r>
              <a:rPr lang="zh-CN" altLang="en-US" sz="2800">
                <a:solidFill>
                  <a:srgbClr val="FF0000"/>
                </a:solidFill>
                <a:latin typeface="宋体" panose="02010600030101010101" pitchFamily="2" charset="-122"/>
                <a:ea typeface="宋体" panose="02010600030101010101" pitchFamily="2" charset="-122"/>
              </a:rPr>
              <a:t>公司</a:t>
            </a:r>
            <a:r>
              <a:rPr lang="zh-CN" altLang="en-US" sz="2800">
                <a:solidFill>
                  <a:schemeClr val="tx1"/>
                </a:solidFill>
                <a:latin typeface="宋体" panose="02010600030101010101" pitchFamily="2" charset="-122"/>
                <a:ea typeface="宋体" panose="02010600030101010101" pitchFamily="2" charset="-122"/>
              </a:rPr>
              <a:t>）的</a:t>
            </a:r>
            <a:r>
              <a:rPr lang="zh-CN" altLang="en-US" sz="2800" b="1">
                <a:solidFill>
                  <a:srgbClr val="FF0000"/>
                </a:solidFill>
                <a:latin typeface="宋体" panose="02010600030101010101" pitchFamily="2" charset="-122"/>
                <a:ea typeface="宋体" panose="02010600030101010101" pitchFamily="2" charset="-122"/>
              </a:rPr>
              <a:t>基本信息和研究动态</a:t>
            </a:r>
            <a:r>
              <a:rPr lang="zh-CN" altLang="en-US" sz="2800">
                <a:solidFill>
                  <a:schemeClr val="tx1"/>
                </a:solidFill>
                <a:latin typeface="宋体" panose="02010600030101010101" pitchFamily="2" charset="-122"/>
                <a:ea typeface="宋体" panose="02010600030101010101" pitchFamily="2" charset="-122"/>
              </a:rPr>
              <a:t>，对于一些</a:t>
            </a:r>
            <a:r>
              <a:rPr lang="zh-CN" altLang="en-US" sz="2800" b="1">
                <a:solidFill>
                  <a:srgbClr val="FF0000"/>
                </a:solidFill>
                <a:latin typeface="宋体" panose="02010600030101010101" pitchFamily="2" charset="-122"/>
                <a:ea typeface="宋体" panose="02010600030101010101" pitchFamily="2" charset="-122"/>
              </a:rPr>
              <a:t>产品类</a:t>
            </a:r>
            <a:r>
              <a:rPr lang="zh-CN" altLang="en-US" sz="2800">
                <a:solidFill>
                  <a:schemeClr val="tx1"/>
                </a:solidFill>
                <a:latin typeface="宋体" panose="02010600030101010101" pitchFamily="2" charset="-122"/>
                <a:ea typeface="宋体" panose="02010600030101010101" pitchFamily="2" charset="-122"/>
              </a:rPr>
              <a:t>的项目，也可了解和掌握</a:t>
            </a:r>
            <a:r>
              <a:rPr lang="zh-CN" altLang="en-US" sz="2800" b="1">
                <a:solidFill>
                  <a:srgbClr val="FF0000"/>
                </a:solidFill>
                <a:latin typeface="宋体" panose="02010600030101010101" pitchFamily="2" charset="-122"/>
                <a:ea typeface="宋体" panose="02010600030101010101" pitchFamily="2" charset="-122"/>
              </a:rPr>
              <a:t>市场的发展情况</a:t>
            </a:r>
            <a:r>
              <a:rPr lang="zh-CN" altLang="en-US" sz="2800">
                <a:solidFill>
                  <a:schemeClr val="tx1"/>
                </a:solidFill>
                <a:latin typeface="宋体" panose="02010600030101010101" pitchFamily="2" charset="-122"/>
                <a:ea typeface="宋体" panose="02010600030101010101" pitchFamily="2" charset="-122"/>
              </a:rPr>
              <a:t>。</a:t>
            </a:r>
            <a:endParaRPr lang="zh-CN" altLang="en-US" sz="2800" b="1">
              <a:solidFill>
                <a:schemeClr val="tx1"/>
              </a:solidFill>
              <a:latin typeface="宋体" panose="02010600030101010101" pitchFamily="2" charset="-122"/>
              <a:ea typeface="宋体" panose="02010600030101010101" pitchFamily="2" charset="-122"/>
            </a:endParaRPr>
          </a:p>
          <a:p>
            <a:endParaRPr lang="zh-CN" altLang="en-US" sz="2800" b="1">
              <a:solidFill>
                <a:srgbClr val="FF0000"/>
              </a:solidFill>
              <a:latin typeface="宋体" panose="02010600030101010101" pitchFamily="2" charset="-122"/>
              <a:ea typeface="宋体" panose="02010600030101010101" pitchFamily="2" charset="-122"/>
            </a:endParaRPr>
          </a:p>
          <a:p>
            <a:r>
              <a:rPr lang="zh-CN" altLang="en-US" sz="2800" b="1">
                <a:solidFill>
                  <a:schemeClr val="tx1"/>
                </a:solidFill>
                <a:latin typeface="宋体" panose="02010600030101010101" pitchFamily="2" charset="-122"/>
                <a:ea typeface="宋体" panose="02010600030101010101" pitchFamily="2" charset="-122"/>
              </a:rPr>
              <a:t>特点：信息丰富、</a:t>
            </a:r>
            <a:r>
              <a:rPr lang="zh-CN" altLang="en-US" sz="2800" b="1">
                <a:solidFill>
                  <a:srgbClr val="FF0000"/>
                </a:solidFill>
                <a:latin typeface="宋体" panose="02010600030101010101" pitchFamily="2" charset="-122"/>
                <a:ea typeface="宋体" panose="02010600030101010101" pitchFamily="2" charset="-122"/>
              </a:rPr>
              <a:t>简单易用、时效性强</a:t>
            </a:r>
            <a:r>
              <a:rPr lang="zh-CN" altLang="en-US" sz="2800" b="1">
                <a:solidFill>
                  <a:schemeClr val="tx1"/>
                </a:solidFill>
                <a:latin typeface="宋体" panose="02010600030101010101" pitchFamily="2" charset="-122"/>
                <a:ea typeface="宋体" panose="02010600030101010101" pitchFamily="2" charset="-122"/>
              </a:rPr>
              <a:t>、发布自由、内容庞杂、质量不一。</a:t>
            </a:r>
            <a:endParaRPr lang="zh-CN" altLang="en-US" sz="2800" b="1">
              <a:solidFill>
                <a:schemeClr val="tx1"/>
              </a:solidFill>
              <a:latin typeface="宋体" panose="02010600030101010101" pitchFamily="2" charset="-122"/>
              <a:ea typeface="宋体" panose="02010600030101010101" pitchFamily="2" charset="-122"/>
            </a:endParaRPr>
          </a:p>
          <a:p>
            <a:endParaRPr lang="zh-CN" altLang="en-US" sz="2800" b="1">
              <a:solidFill>
                <a:schemeClr val="tx1"/>
              </a:solidFill>
              <a:latin typeface="宋体" panose="02010600030101010101" pitchFamily="2" charset="-122"/>
              <a:ea typeface="宋体" panose="02010600030101010101" pitchFamily="2" charset="-122"/>
            </a:endParaRPr>
          </a:p>
          <a:p>
            <a:endParaRPr lang="zh-CN" altLang="en-US" sz="2800" b="1">
              <a:solidFill>
                <a:schemeClr val="tx1"/>
              </a:solidFill>
              <a:latin typeface="宋体" panose="02010600030101010101" pitchFamily="2" charset="-122"/>
              <a:ea typeface="宋体" panose="02010600030101010101" pitchFamily="2" charset="-122"/>
            </a:endParaRPr>
          </a:p>
        </p:txBody>
      </p:sp>
      <p:sp>
        <p:nvSpPr>
          <p:cNvPr id="7" name="文本框 6"/>
          <p:cNvSpPr txBox="1"/>
          <p:nvPr/>
        </p:nvSpPr>
        <p:spPr>
          <a:xfrm>
            <a:off x="677545" y="3754120"/>
            <a:ext cx="7874635" cy="2553335"/>
          </a:xfrm>
          <a:prstGeom prst="rect">
            <a:avLst/>
          </a:prstGeom>
          <a:noFill/>
        </p:spPr>
        <p:txBody>
          <a:bodyPr wrap="square" rtlCol="0" anchor="t">
            <a:spAutoFit/>
          </a:bodyPr>
          <a:p>
            <a:endParaRPr lang="zh-CN" altLang="en-US" sz="4400" b="1" i="1" u="sng"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sym typeface="+mn-ea"/>
            </a:endParaRPr>
          </a:p>
          <a:p>
            <a:r>
              <a:rPr lang="zh-CN" altLang="en-US" sz="44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sym typeface="+mn-ea"/>
              </a:rPr>
              <a:t>建议：同行评议，可以引用</a:t>
            </a:r>
            <a:endParaRPr lang="zh-CN" altLang="en-US" sz="3600"/>
          </a:p>
          <a:p>
            <a:endParaRPr lang="zh-CN" altLang="en-US" sz="3600" b="1" dirty="0">
              <a:sym typeface="+mn-ea"/>
            </a:endParaRPr>
          </a:p>
          <a:p>
            <a:r>
              <a:rPr lang="zh-CN" altLang="en-US" sz="3600" b="1" dirty="0">
                <a:latin typeface="华文中宋" panose="02010600040101010101" charset="-122"/>
                <a:ea typeface="华文中宋" panose="02010600040101010101" charset="-122"/>
                <a:sym typeface="+mn-ea"/>
              </a:rPr>
              <a:t>图书、期刊论文、</a:t>
            </a:r>
            <a:r>
              <a:rPr lang="zh-CN" altLang="en-US" sz="3600" b="1" dirty="0">
                <a:latin typeface="华文中宋" panose="02010600040101010101" charset="-122"/>
                <a:ea typeface="华文中宋" panose="02010600040101010101" charset="-122"/>
                <a:sym typeface="+mn-ea"/>
              </a:rPr>
              <a:t>不列颠百科</a:t>
            </a:r>
            <a:endParaRPr lang="zh-CN" altLang="en-US" sz="3600" b="1" dirty="0">
              <a:latin typeface="华文中宋" panose="02010600040101010101" charset="-122"/>
              <a:ea typeface="华文中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97418" y="1777365"/>
            <a:ext cx="7174865" cy="2399665"/>
          </a:xfrm>
          <a:prstGeom prst="rect">
            <a:avLst/>
          </a:prstGeom>
          <a:noFill/>
        </p:spPr>
        <p:txBody>
          <a:bodyPr wrap="none" rtlCol="0" anchor="t">
            <a:spAutoFit/>
          </a:bodyPr>
          <a:p>
            <a:pPr algn="ctr"/>
            <a:r>
              <a:rPr lang="zh-CN" altLang="en-US" sz="5000" b="1" dirty="0">
                <a:solidFill>
                  <a:schemeClr val="accent1"/>
                </a:solidFill>
                <a:latin typeface="华文中宋" panose="02010600040101010101" charset="-122"/>
                <a:ea typeface="华文中宋" panose="02010600040101010101" charset="-122"/>
                <a:sym typeface="+mn-ea"/>
              </a:rPr>
              <a:t>看看学长怎么找研究线索</a:t>
            </a:r>
            <a:endParaRPr lang="zh-CN" altLang="en-US" sz="5000" b="1" dirty="0">
              <a:solidFill>
                <a:schemeClr val="accent1"/>
              </a:solidFill>
              <a:latin typeface="华文中宋" panose="02010600040101010101" charset="-122"/>
              <a:ea typeface="华文中宋" panose="02010600040101010101" charset="-122"/>
              <a:sym typeface="+mn-ea"/>
            </a:endParaRPr>
          </a:p>
          <a:p>
            <a:pPr algn="ctr"/>
            <a:endParaRPr lang="zh-CN" altLang="en-US" sz="5000">
              <a:latin typeface="华文中宋" panose="02010600040101010101" charset="-122"/>
              <a:ea typeface="华文中宋" panose="02010600040101010101" charset="-122"/>
            </a:endParaRPr>
          </a:p>
          <a:p>
            <a:pPr algn="ctr"/>
            <a:r>
              <a:rPr lang="zh-CN" altLang="en-US" sz="5000" b="1" dirty="0">
                <a:solidFill>
                  <a:schemeClr val="accent1"/>
                </a:solidFill>
                <a:latin typeface="华文中宋" panose="02010600040101010101" charset="-122"/>
                <a:ea typeface="华文中宋" panose="02010600040101010101" charset="-122"/>
              </a:rPr>
              <a:t>怎样找最简便、最直接？</a:t>
            </a:r>
            <a:endParaRPr lang="zh-CN" altLang="en-US" sz="5000" b="1" dirty="0">
              <a:solidFill>
                <a:schemeClr val="accent1"/>
              </a:solidFill>
              <a:latin typeface="华文中宋" panose="02010600040101010101" charset="-122"/>
              <a:ea typeface="华文中宋" panose="02010600040101010101" charset="-122"/>
            </a:endParaRPr>
          </a:p>
        </p:txBody>
      </p:sp>
      <p:grpSp>
        <p:nvGrpSpPr>
          <p:cNvPr id="57" name="组合 56"/>
          <p:cNvGrpSpPr/>
          <p:nvPr/>
        </p:nvGrpSpPr>
        <p:grpSpPr>
          <a:xfrm>
            <a:off x="295275" y="248285"/>
            <a:ext cx="11598910" cy="6215380"/>
            <a:chOff x="466" y="156"/>
            <a:chExt cx="18266" cy="9788"/>
          </a:xfrm>
        </p:grpSpPr>
        <p:pic>
          <p:nvPicPr>
            <p:cNvPr id="4" name="图片 3"/>
            <p:cNvPicPr>
              <a:picLocks noChangeAspect="1"/>
            </p:cNvPicPr>
            <p:nvPr/>
          </p:nvPicPr>
          <p:blipFill>
            <a:blip r:embed="rId1"/>
            <a:stretch>
              <a:fillRect/>
            </a:stretch>
          </p:blipFill>
          <p:spPr>
            <a:xfrm>
              <a:off x="466" y="156"/>
              <a:ext cx="18266" cy="9789"/>
            </a:xfrm>
            <a:prstGeom prst="rect">
              <a:avLst/>
            </a:prstGeom>
          </p:spPr>
        </p:pic>
        <p:sp>
          <p:nvSpPr>
            <p:cNvPr id="6" name="矩形 5"/>
            <p:cNvSpPr/>
            <p:nvPr/>
          </p:nvSpPr>
          <p:spPr>
            <a:xfrm>
              <a:off x="5970" y="2678"/>
              <a:ext cx="1360" cy="4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6" name="组合 55"/>
          <p:cNvGrpSpPr/>
          <p:nvPr/>
        </p:nvGrpSpPr>
        <p:grpSpPr>
          <a:xfrm>
            <a:off x="320675" y="653415"/>
            <a:ext cx="11549380" cy="5405120"/>
            <a:chOff x="544" y="794"/>
            <a:chExt cx="18188" cy="8512"/>
          </a:xfrm>
        </p:grpSpPr>
        <p:pic>
          <p:nvPicPr>
            <p:cNvPr id="53" name="图片 52"/>
            <p:cNvPicPr>
              <a:picLocks noChangeAspect="1"/>
            </p:cNvPicPr>
            <p:nvPr/>
          </p:nvPicPr>
          <p:blipFill>
            <a:blip r:embed="rId2"/>
            <a:stretch>
              <a:fillRect/>
            </a:stretch>
          </p:blipFill>
          <p:spPr>
            <a:xfrm>
              <a:off x="544" y="794"/>
              <a:ext cx="18188" cy="8513"/>
            </a:xfrm>
            <a:prstGeom prst="rect">
              <a:avLst/>
            </a:prstGeom>
          </p:spPr>
        </p:pic>
        <p:sp>
          <p:nvSpPr>
            <p:cNvPr id="54" name="矩形 53"/>
            <p:cNvSpPr/>
            <p:nvPr/>
          </p:nvSpPr>
          <p:spPr>
            <a:xfrm>
              <a:off x="987" y="5844"/>
              <a:ext cx="4763" cy="11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9" name="组合 58"/>
          <p:cNvGrpSpPr/>
          <p:nvPr/>
        </p:nvGrpSpPr>
        <p:grpSpPr>
          <a:xfrm>
            <a:off x="1732280" y="653415"/>
            <a:ext cx="7731760" cy="5901690"/>
            <a:chOff x="2728" y="1029"/>
            <a:chExt cx="12176" cy="9294"/>
          </a:xfrm>
        </p:grpSpPr>
        <p:pic>
          <p:nvPicPr>
            <p:cNvPr id="55" name="图片 54"/>
            <p:cNvPicPr>
              <a:picLocks noChangeAspect="1"/>
            </p:cNvPicPr>
            <p:nvPr/>
          </p:nvPicPr>
          <p:blipFill>
            <a:blip r:embed="rId3"/>
            <a:stretch>
              <a:fillRect/>
            </a:stretch>
          </p:blipFill>
          <p:spPr>
            <a:xfrm>
              <a:off x="2728" y="1029"/>
              <a:ext cx="12176" cy="9294"/>
            </a:xfrm>
            <a:prstGeom prst="rect">
              <a:avLst/>
            </a:prstGeom>
          </p:spPr>
        </p:pic>
        <p:sp>
          <p:nvSpPr>
            <p:cNvPr id="58" name="矩形 57"/>
            <p:cNvSpPr/>
            <p:nvPr/>
          </p:nvSpPr>
          <p:spPr>
            <a:xfrm>
              <a:off x="9598" y="5400"/>
              <a:ext cx="3289" cy="12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9790" y="4137263"/>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panose="020B0604020202020204"/>
                <a:ea typeface="微软雅黑" panose="020B0503020204020204" charset="-122"/>
                <a:sym typeface="Arial" panose="020B0604020202020204"/>
              </a:rPr>
              <a:t>PART</a:t>
            </a:r>
            <a:endParaRPr lang="en-US" altLang="zh-CN" sz="3600" spc="300" dirty="0">
              <a:solidFill>
                <a:schemeClr val="tx1">
                  <a:lumMod val="85000"/>
                  <a:lumOff val="15000"/>
                </a:schemeClr>
              </a:solidFill>
              <a:latin typeface="Arial" panose="020B0604020202020204"/>
              <a:ea typeface="微软雅黑" panose="020B0503020204020204" charset="-122"/>
              <a:sym typeface="Arial" panose="020B0604020202020204"/>
            </a:endParaRPr>
          </a:p>
        </p:txBody>
      </p:sp>
      <p:sp>
        <p:nvSpPr>
          <p:cNvPr id="12" name="等腰三角形 11"/>
          <p:cNvSpPr/>
          <p:nvPr/>
        </p:nvSpPr>
        <p:spPr>
          <a:xfrm rot="512239">
            <a:off x="2407862" y="3538931"/>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3" name="等腰三角形 12"/>
          <p:cNvSpPr/>
          <p:nvPr/>
        </p:nvSpPr>
        <p:spPr>
          <a:xfrm rot="20371609">
            <a:off x="2925403" y="3751964"/>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4" name="等腰三角形 13"/>
          <p:cNvSpPr/>
          <p:nvPr/>
        </p:nvSpPr>
        <p:spPr>
          <a:xfrm rot="20371609">
            <a:off x="2054451" y="3774407"/>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5" name="等腰三角形 14"/>
          <p:cNvSpPr/>
          <p:nvPr/>
        </p:nvSpPr>
        <p:spPr>
          <a:xfrm rot="3761573">
            <a:off x="1551255" y="3463058"/>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6" name="等腰三角形 15"/>
          <p:cNvSpPr/>
          <p:nvPr/>
        </p:nvSpPr>
        <p:spPr>
          <a:xfrm rot="20371609">
            <a:off x="2918020" y="3447181"/>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TextBox 16"/>
          <p:cNvSpPr txBox="1"/>
          <p:nvPr/>
        </p:nvSpPr>
        <p:spPr>
          <a:xfrm>
            <a:off x="1888298" y="2074407"/>
            <a:ext cx="869149" cy="1569660"/>
          </a:xfrm>
          <a:prstGeom prst="rect">
            <a:avLst/>
          </a:prstGeom>
          <a:noFill/>
        </p:spPr>
        <p:txBody>
          <a:bodyPr wrap="none" rtlCol="0">
            <a:spAutoFit/>
          </a:bodyPr>
          <a:lstStyle/>
          <a:p>
            <a:r>
              <a:rPr lang="en-US" altLang="zh-CN" sz="9600" b="1" dirty="0">
                <a:solidFill>
                  <a:schemeClr val="tx1">
                    <a:lumMod val="85000"/>
                    <a:lumOff val="15000"/>
                  </a:schemeClr>
                </a:solidFill>
                <a:latin typeface="Arial" panose="020B0604020202020204"/>
                <a:ea typeface="微软雅黑" panose="020B0503020204020204" charset="-122"/>
                <a:sym typeface="Arial" panose="020B0604020202020204"/>
              </a:rPr>
              <a:t>1</a:t>
            </a:r>
            <a:endParaRPr lang="zh-CN" altLang="en-US" sz="9600" b="1" dirty="0">
              <a:solidFill>
                <a:schemeClr val="tx1">
                  <a:lumMod val="85000"/>
                  <a:lumOff val="15000"/>
                </a:schemeClr>
              </a:solidFill>
              <a:latin typeface="Arial" panose="020B0604020202020204"/>
              <a:ea typeface="微软雅黑" panose="020B0503020204020204" charset="-122"/>
              <a:sym typeface="Arial" panose="020B0604020202020204"/>
            </a:endParaRPr>
          </a:p>
        </p:txBody>
      </p:sp>
      <p:sp>
        <p:nvSpPr>
          <p:cNvPr id="28" name="TextBox 27"/>
          <p:cNvSpPr txBox="1"/>
          <p:nvPr/>
        </p:nvSpPr>
        <p:spPr>
          <a:xfrm>
            <a:off x="4927451" y="2725149"/>
            <a:ext cx="3693160" cy="1106805"/>
          </a:xfrm>
          <a:prstGeom prst="rect">
            <a:avLst/>
          </a:prstGeom>
          <a:noFill/>
        </p:spPr>
        <p:txBody>
          <a:bodyPr wrap="none" rtlCol="0">
            <a:spAutoFit/>
          </a:bodyPr>
          <a:lstStyle/>
          <a:p>
            <a:r>
              <a:rPr lang="zh-CN" altLang="en-US" sz="6600" b="1" spc="300" dirty="0">
                <a:latin typeface="华文中宋" panose="02010600040101010101" charset="-122"/>
                <a:ea typeface="华文中宋" panose="02010600040101010101" charset="-122"/>
                <a:sym typeface="Arial" panose="020B0604020202020204"/>
              </a:rPr>
              <a:t>开题报告</a:t>
            </a:r>
            <a:endParaRPr lang="zh-CN" altLang="en-US" sz="6600" b="1" spc="300" dirty="0">
              <a:latin typeface="华文中宋" panose="02010600040101010101" charset="-122"/>
              <a:ea typeface="华文中宋" panose="02010600040101010101" charset="-122"/>
              <a:sym typeface="Arial" panose="020B0604020202020204"/>
            </a:endParaRPr>
          </a:p>
        </p:txBody>
      </p:sp>
      <p:cxnSp>
        <p:nvCxnSpPr>
          <p:cNvPr id="33" name="直接连接符 32"/>
          <p:cNvCxnSpPr/>
          <p:nvPr/>
        </p:nvCxnSpPr>
        <p:spPr>
          <a:xfrm flipH="1">
            <a:off x="5194636" y="2398152"/>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232026" y="3742062"/>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231930" y="2462922"/>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5194619" y="3832170"/>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608455" y="107315"/>
            <a:ext cx="7731760" cy="5529580"/>
            <a:chOff x="2762" y="1201"/>
            <a:chExt cx="12176" cy="8708"/>
          </a:xfrm>
        </p:grpSpPr>
        <p:pic>
          <p:nvPicPr>
            <p:cNvPr id="37" name="图片 36"/>
            <p:cNvPicPr>
              <a:picLocks noChangeAspect="1"/>
            </p:cNvPicPr>
            <p:nvPr/>
          </p:nvPicPr>
          <p:blipFill>
            <a:blip r:embed="rId1"/>
            <a:stretch>
              <a:fillRect/>
            </a:stretch>
          </p:blipFill>
          <p:spPr>
            <a:xfrm>
              <a:off x="2762" y="1201"/>
              <a:ext cx="12176" cy="8708"/>
            </a:xfrm>
            <a:prstGeom prst="rect">
              <a:avLst/>
            </a:prstGeom>
          </p:spPr>
        </p:pic>
        <p:sp>
          <p:nvSpPr>
            <p:cNvPr id="38" name="矩形 37"/>
            <p:cNvSpPr/>
            <p:nvPr/>
          </p:nvSpPr>
          <p:spPr>
            <a:xfrm>
              <a:off x="7444" y="4493"/>
              <a:ext cx="1227" cy="3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9" name="组合 38"/>
          <p:cNvGrpSpPr/>
          <p:nvPr/>
        </p:nvGrpSpPr>
        <p:grpSpPr>
          <a:xfrm>
            <a:off x="2002155" y="-3175"/>
            <a:ext cx="7630160" cy="6057900"/>
            <a:chOff x="2762" y="1008"/>
            <a:chExt cx="12016" cy="9540"/>
          </a:xfrm>
        </p:grpSpPr>
        <p:pic>
          <p:nvPicPr>
            <p:cNvPr id="40" name="图片 39"/>
            <p:cNvPicPr>
              <a:picLocks noChangeAspect="1"/>
            </p:cNvPicPr>
            <p:nvPr/>
          </p:nvPicPr>
          <p:blipFill>
            <a:blip r:embed="rId2"/>
            <a:stretch>
              <a:fillRect/>
            </a:stretch>
          </p:blipFill>
          <p:spPr>
            <a:xfrm>
              <a:off x="2762" y="1008"/>
              <a:ext cx="12016" cy="9540"/>
            </a:xfrm>
            <a:prstGeom prst="rect">
              <a:avLst/>
            </a:prstGeom>
          </p:spPr>
        </p:pic>
        <p:sp>
          <p:nvSpPr>
            <p:cNvPr id="41" name="矩形 40"/>
            <p:cNvSpPr/>
            <p:nvPr/>
          </p:nvSpPr>
          <p:spPr>
            <a:xfrm>
              <a:off x="5743" y="4833"/>
              <a:ext cx="1474" cy="7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3" name="组合 42"/>
          <p:cNvGrpSpPr/>
          <p:nvPr/>
        </p:nvGrpSpPr>
        <p:grpSpPr>
          <a:xfrm>
            <a:off x="2229485" y="-3175"/>
            <a:ext cx="6906260" cy="6809740"/>
            <a:chOff x="-1118" y="2679"/>
            <a:chExt cx="10876" cy="10724"/>
          </a:xfrm>
        </p:grpSpPr>
        <p:pic>
          <p:nvPicPr>
            <p:cNvPr id="44" name="图片 43"/>
            <p:cNvPicPr>
              <a:picLocks noChangeAspect="1"/>
            </p:cNvPicPr>
            <p:nvPr/>
          </p:nvPicPr>
          <p:blipFill>
            <a:blip r:embed="rId3"/>
            <a:stretch>
              <a:fillRect/>
            </a:stretch>
          </p:blipFill>
          <p:spPr>
            <a:xfrm>
              <a:off x="-1118" y="2679"/>
              <a:ext cx="10876" cy="10725"/>
            </a:xfrm>
            <a:prstGeom prst="rect">
              <a:avLst/>
            </a:prstGeom>
          </p:spPr>
        </p:pic>
        <p:sp>
          <p:nvSpPr>
            <p:cNvPr id="45" name="矩形 44"/>
            <p:cNvSpPr/>
            <p:nvPr/>
          </p:nvSpPr>
          <p:spPr>
            <a:xfrm>
              <a:off x="-451" y="6454"/>
              <a:ext cx="3041" cy="4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451" y="11272"/>
              <a:ext cx="3041" cy="4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451" y="7249"/>
              <a:ext cx="3721" cy="4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451" y="8836"/>
              <a:ext cx="3721" cy="4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451" y="9700"/>
              <a:ext cx="3721" cy="4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0" name="图片 49"/>
          <p:cNvPicPr>
            <a:picLocks noChangeAspect="1"/>
          </p:cNvPicPr>
          <p:nvPr/>
        </p:nvPicPr>
        <p:blipFill>
          <a:blip r:embed="rId4"/>
          <a:stretch>
            <a:fillRect/>
          </a:stretch>
        </p:blipFill>
        <p:spPr>
          <a:xfrm>
            <a:off x="4716145" y="-4445"/>
            <a:ext cx="5255895" cy="68116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1" name="Rectangle 11"/>
          <p:cNvSpPr>
            <a:spLocks noChangeArrowheads="1"/>
          </p:cNvSpPr>
          <p:nvPr/>
        </p:nvSpPr>
        <p:spPr bwMode="auto">
          <a:xfrm>
            <a:off x="1104265" y="764223"/>
            <a:ext cx="7162800" cy="629920"/>
          </a:xfrm>
          <a:prstGeom prst="rect">
            <a:avLst/>
          </a:prstGeom>
          <a:noFill/>
          <a:ln w="9525" algn="ctr">
            <a:noFill/>
            <a:miter lim="800000"/>
          </a:ln>
          <a:effectLst>
            <a:outerShdw dist="71842" dir="2700000" algn="ctr" rotWithShape="0">
              <a:schemeClr val="bg2"/>
            </a:outerShdw>
          </a:effectLst>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500" b="1" i="0" u="none" strike="noStrike" kern="1200" cap="none" spc="0" normalizeH="0" baseline="0" dirty="0">
                <a:solidFill>
                  <a:schemeClr val="tx1"/>
                </a:solidFill>
                <a:latin typeface="华文中宋" panose="02010600040101010101" charset="-122"/>
                <a:ea typeface="华文中宋" panose="02010600040101010101" charset="-122"/>
                <a:cs typeface="+mn-cs"/>
              </a:rPr>
              <a:t>阅读哪些文献</a:t>
            </a:r>
            <a:endParaRPr kumimoji="0" lang="zh-CN" altLang="en-US" sz="3500" b="1" i="0" u="none" strike="noStrike" kern="1200" cap="none" spc="0" normalizeH="0" baseline="0" dirty="0">
              <a:solidFill>
                <a:schemeClr val="tx1"/>
              </a:solidFill>
              <a:latin typeface="华文中宋" panose="02010600040101010101" charset="-122"/>
              <a:ea typeface="华文中宋" panose="02010600040101010101" charset="-122"/>
              <a:cs typeface="+mn-cs"/>
            </a:endParaRPr>
          </a:p>
        </p:txBody>
      </p:sp>
      <p:sp>
        <p:nvSpPr>
          <p:cNvPr id="115731" name="Text Box 19"/>
          <p:cNvSpPr txBox="1">
            <a:spLocks noChangeArrowheads="1"/>
          </p:cNvSpPr>
          <p:nvPr/>
        </p:nvSpPr>
        <p:spPr bwMode="auto">
          <a:xfrm>
            <a:off x="1104265" y="1219200"/>
            <a:ext cx="10532110" cy="447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marR="0" algn="just" defTabSz="914400">
              <a:spcBef>
                <a:spcPct val="50000"/>
              </a:spcBef>
              <a:buClrTx/>
              <a:buSzTx/>
              <a:buFontTx/>
              <a:buNone/>
              <a:defRPr/>
            </a:pPr>
            <a:endParaRPr kumimoji="0" lang="zh-CN" altLang="en-US" sz="2400" kern="1200" cap="none" spc="0" normalizeH="0" baseline="0" noProof="0" dirty="0">
              <a:solidFill>
                <a:srgbClr val="CC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a:p>
            <a:pPr marR="0" algn="l" defTabSz="914400">
              <a:spcBef>
                <a:spcPct val="50000"/>
              </a:spcBef>
            </a:pPr>
            <a:r>
              <a:rPr kumimoji="0" lang="zh-CN" altLang="en-US" sz="2500" b="1" kern="1200" cap="none" spc="0" normalizeH="0" baseline="0" dirty="0">
                <a:latin typeface="华文中宋" panose="02010600040101010101" charset="-122"/>
                <a:ea typeface="华文中宋" panose="02010600040101010101" charset="-122"/>
              </a:rPr>
              <a:t>目的：短时间内了解本领域国内外最新进展，借鉴前人经验。</a:t>
            </a:r>
            <a:endParaRPr kumimoji="0" lang="zh-CN" altLang="en-US" sz="2500" b="1" kern="1200" cap="none" spc="0" normalizeH="0" baseline="0" dirty="0">
              <a:latin typeface="华文中宋" panose="02010600040101010101" charset="-122"/>
              <a:ea typeface="华文中宋" panose="02010600040101010101" charset="-122"/>
            </a:endParaRPr>
          </a:p>
          <a:p>
            <a:pPr marR="0" algn="l" defTabSz="914400">
              <a:spcBef>
                <a:spcPct val="50000"/>
              </a:spcBef>
              <a:buNone/>
            </a:pPr>
            <a:r>
              <a:rPr kumimoji="0" lang="zh-CN" altLang="en-US" sz="2500" b="1" kern="1200" cap="none" spc="0" normalizeH="0" baseline="0" dirty="0">
                <a:latin typeface="华文中宋" panose="02010600040101010101" charset="-122"/>
                <a:ea typeface="华文中宋" panose="02010600040101010101" charset="-122"/>
              </a:rPr>
              <a:t>        ◇了解已有的成果，避免重复。</a:t>
            </a:r>
            <a:endParaRPr kumimoji="0" lang="zh-CN" altLang="en-US" sz="2500" b="1" kern="1200" cap="none" spc="0" normalizeH="0" baseline="0" dirty="0">
              <a:latin typeface="华文中宋" panose="02010600040101010101" charset="-122"/>
              <a:ea typeface="华文中宋" panose="02010600040101010101" charset="-122"/>
            </a:endParaRPr>
          </a:p>
          <a:p>
            <a:pPr marR="0" algn="l" defTabSz="914400">
              <a:spcBef>
                <a:spcPct val="50000"/>
              </a:spcBef>
              <a:buNone/>
            </a:pPr>
            <a:r>
              <a:rPr kumimoji="0" lang="zh-CN" altLang="en-US" sz="2500" b="1" kern="1200" cap="none" spc="0" normalizeH="0" baseline="0" dirty="0">
                <a:latin typeface="华文中宋" panose="02010600040101010101" charset="-122"/>
                <a:ea typeface="华文中宋" panose="02010600040101010101" charset="-122"/>
              </a:rPr>
              <a:t>        ◇刺激产生新的火花。</a:t>
            </a:r>
            <a:endParaRPr kumimoji="0" lang="zh-CN" altLang="en-US" sz="2500" b="1" kern="1200" cap="none" spc="0" normalizeH="0" baseline="0" dirty="0">
              <a:latin typeface="华文中宋" panose="02010600040101010101" charset="-122"/>
              <a:ea typeface="华文中宋" panose="02010600040101010101" charset="-122"/>
            </a:endParaRPr>
          </a:p>
          <a:p>
            <a:pPr marR="0" algn="l" defTabSz="914400">
              <a:spcBef>
                <a:spcPct val="50000"/>
              </a:spcBef>
            </a:pPr>
            <a:r>
              <a:rPr kumimoji="0" lang="zh-CN" altLang="en-US" sz="2500" b="1" kern="1200" cap="none" spc="0" normalizeH="0" baseline="0" dirty="0">
                <a:latin typeface="华文中宋" panose="02010600040101010101" charset="-122"/>
                <a:ea typeface="华文中宋" panose="02010600040101010101" charset="-122"/>
              </a:rPr>
              <a:t>时间：从近年向前查，了解问题的深度，广度，</a:t>
            </a:r>
            <a:r>
              <a:rPr kumimoji="0" lang="zh-CN" altLang="en-US" sz="2500" b="1" kern="1200" cap="none" spc="0" normalizeH="0" baseline="0" dirty="0">
                <a:solidFill>
                  <a:srgbClr val="FF0000"/>
                </a:solidFill>
                <a:latin typeface="华文中宋" panose="02010600040101010101" charset="-122"/>
                <a:ea typeface="华文中宋" panose="02010600040101010101" charset="-122"/>
              </a:rPr>
              <a:t>近五年</a:t>
            </a:r>
            <a:r>
              <a:rPr kumimoji="0" lang="zh-CN" altLang="en-US" sz="2500" b="1" kern="1200" cap="none" spc="0" normalizeH="0" baseline="0" dirty="0">
                <a:latin typeface="华文中宋" panose="02010600040101010101" charset="-122"/>
                <a:ea typeface="华文中宋" panose="02010600040101010101" charset="-122"/>
              </a:rPr>
              <a:t>。</a:t>
            </a:r>
            <a:endParaRPr kumimoji="0" lang="zh-CN" altLang="en-US" sz="2500" b="1" kern="1200" cap="none" spc="0" normalizeH="0" baseline="0" dirty="0">
              <a:latin typeface="华文中宋" panose="02010600040101010101" charset="-122"/>
              <a:ea typeface="华文中宋" panose="02010600040101010101" charset="-122"/>
            </a:endParaRPr>
          </a:p>
          <a:p>
            <a:pPr marR="0" algn="l" defTabSz="914400">
              <a:spcBef>
                <a:spcPct val="50000"/>
              </a:spcBef>
            </a:pPr>
            <a:r>
              <a:rPr kumimoji="0" lang="zh-CN" altLang="en-US" sz="2500" b="1" kern="1200" cap="none" spc="0" normalizeH="0" baseline="0" dirty="0">
                <a:latin typeface="华文中宋" panose="02010600040101010101" charset="-122"/>
                <a:ea typeface="华文中宋" panose="02010600040101010101" charset="-122"/>
              </a:rPr>
              <a:t>方法：先阅读</a:t>
            </a:r>
            <a:r>
              <a:rPr kumimoji="0" lang="zh-CN" altLang="en-US" sz="2500" b="1" kern="1200" cap="none" spc="0" normalizeH="0" baseline="0" dirty="0">
                <a:solidFill>
                  <a:srgbClr val="FF0000"/>
                </a:solidFill>
                <a:latin typeface="华文中宋" panose="02010600040101010101" charset="-122"/>
                <a:ea typeface="华文中宋" panose="02010600040101010101" charset="-122"/>
              </a:rPr>
              <a:t>综述性</a:t>
            </a:r>
            <a:r>
              <a:rPr kumimoji="0" lang="zh-CN" altLang="en-US" sz="2500" b="1" kern="1200" cap="none" spc="0" normalizeH="0" baseline="0" dirty="0">
                <a:latin typeface="华文中宋" panose="02010600040101010101" charset="-122"/>
                <a:ea typeface="华文中宋" panose="02010600040101010101" charset="-122"/>
              </a:rPr>
              <a:t>文章，再阅读</a:t>
            </a:r>
            <a:r>
              <a:rPr kumimoji="0" lang="zh-CN" altLang="en-US" sz="2500" b="1" kern="1200" cap="none" spc="0" normalizeH="0" baseline="0" dirty="0">
                <a:solidFill>
                  <a:srgbClr val="FF0000"/>
                </a:solidFill>
                <a:latin typeface="华文中宋" panose="02010600040101010101" charset="-122"/>
                <a:ea typeface="华文中宋" panose="02010600040101010101" charset="-122"/>
              </a:rPr>
              <a:t>技术性</a:t>
            </a:r>
            <a:r>
              <a:rPr kumimoji="0" lang="zh-CN" altLang="en-US" sz="2500" b="1" kern="1200" cap="none" spc="0" normalizeH="0" baseline="0" dirty="0">
                <a:latin typeface="华文中宋" panose="02010600040101010101" charset="-122"/>
                <a:ea typeface="华文中宋" panose="02010600040101010101" charset="-122"/>
              </a:rPr>
              <a:t>文章。</a:t>
            </a:r>
            <a:endParaRPr kumimoji="0" lang="zh-CN" altLang="en-US" sz="2500" b="1" kern="1200" cap="none" spc="0" normalizeH="0" baseline="0" dirty="0">
              <a:latin typeface="华文中宋" panose="02010600040101010101" charset="-122"/>
              <a:ea typeface="华文中宋" panose="02010600040101010101" charset="-122"/>
            </a:endParaRPr>
          </a:p>
          <a:p>
            <a:pPr marR="0" algn="l" defTabSz="914400">
              <a:spcBef>
                <a:spcPct val="50000"/>
              </a:spcBef>
            </a:pPr>
            <a:r>
              <a:rPr kumimoji="0" lang="zh-CN" altLang="en-US" sz="2500" b="1" kern="1200" cap="none" spc="0" normalizeH="0" baseline="0" dirty="0">
                <a:latin typeface="华文中宋" panose="02010600040101010101" charset="-122"/>
                <a:ea typeface="华文中宋" panose="02010600040101010101" charset="-122"/>
              </a:rPr>
              <a:t>种类：书籍、期刊、会议资料（包括论文集、PPT）等。</a:t>
            </a:r>
            <a:endParaRPr kumimoji="0" lang="zh-CN" altLang="en-US"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a:p>
            <a:pPr marR="0" algn="just" defTabSz="914400">
              <a:spcBef>
                <a:spcPct val="50000"/>
              </a:spcBef>
              <a:buClrTx/>
              <a:buSzTx/>
              <a:buFontTx/>
              <a:buNone/>
              <a:defRPr/>
            </a:pPr>
            <a:endParaRPr kumimoji="0" lang="en-US" altLang="zh-CN"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p:txBody>
      </p:sp>
      <p:sp>
        <p:nvSpPr>
          <p:cNvPr id="5" name="Text Box 21"/>
          <p:cNvSpPr txBox="1">
            <a:spLocks noChangeArrowheads="1"/>
          </p:cNvSpPr>
          <p:nvPr/>
        </p:nvSpPr>
        <p:spPr bwMode="auto">
          <a:xfrm>
            <a:off x="1523365" y="5483225"/>
            <a:ext cx="8305800" cy="461963"/>
          </a:xfrm>
          <a:prstGeom prst="rect">
            <a:avLst/>
          </a:prstGeom>
        </p:spPr>
        <p:style>
          <a:lnRef idx="2">
            <a:schemeClr val="accent2"/>
          </a:lnRef>
          <a:fillRef idx="1">
            <a:schemeClr val="lt1"/>
          </a:fillRef>
          <a:effectRef idx="0">
            <a:schemeClr val="accent2"/>
          </a:effectRef>
          <a:fontRef idx="minor">
            <a:schemeClr val="dk1"/>
          </a:fontRef>
        </p:style>
        <p:txBody>
          <a:bodyPr>
            <a:spAutoFit/>
          </a:bodyPr>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mn-lt"/>
                <a:ea typeface="黑体" panose="02010609060101010101" charset="-122"/>
                <a:cs typeface="+mn-cs"/>
              </a:rPr>
              <a:t>各学科均有核心期刊，不可忽视国际期刊的文献检索和阅读。</a:t>
            </a:r>
            <a:endParaRPr kumimoji="0" lang="zh-CN" altLang="en-US" sz="24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mn-lt"/>
              <a:ea typeface="黑体" panose="0201060906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1463" y="38626"/>
            <a:ext cx="2014220" cy="645160"/>
          </a:xfrm>
          <a:prstGeom prst="rect">
            <a:avLst/>
          </a:prstGeom>
        </p:spPr>
        <p:txBody>
          <a:bodyPr wrap="none">
            <a:spAutoFit/>
          </a:bodyPr>
          <a:lstStyle/>
          <a:p>
            <a:pPr algn="l"/>
            <a:r>
              <a:rPr lang="zh-CN" sz="3600" b="1" dirty="0">
                <a:latin typeface="华文中宋" panose="02010600040101010101" charset="-122"/>
                <a:ea typeface="华文中宋" panose="02010600040101010101" charset="-122"/>
                <a:sym typeface="Arial" panose="020B0604020202020204"/>
              </a:rPr>
              <a:t>文献综述</a:t>
            </a:r>
            <a:endParaRPr lang="zh-CN" sz="3600" b="1" dirty="0">
              <a:latin typeface="华文中宋" panose="02010600040101010101" charset="-122"/>
              <a:ea typeface="华文中宋" panose="02010600040101010101" charset="-122"/>
              <a:sym typeface="Arial" panose="020B0604020202020204"/>
            </a:endParaRPr>
          </a:p>
        </p:txBody>
      </p:sp>
      <p:graphicFrame>
        <p:nvGraphicFramePr>
          <p:cNvPr id="7" name="图示 6"/>
          <p:cNvGraphicFramePr/>
          <p:nvPr/>
        </p:nvGraphicFramePr>
        <p:xfrm>
          <a:off x="1603830" y="4887687"/>
          <a:ext cx="9768113" cy="237308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5731" name="Text Box 19"/>
          <p:cNvSpPr txBox="1">
            <a:spLocks noChangeArrowheads="1"/>
          </p:cNvSpPr>
          <p:nvPr/>
        </p:nvSpPr>
        <p:spPr bwMode="auto">
          <a:xfrm>
            <a:off x="107950" y="683895"/>
            <a:ext cx="12078335" cy="470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marL="342900" marR="0" indent="-342900" algn="just" defTabSz="914400">
              <a:spcBef>
                <a:spcPct val="50000"/>
              </a:spcBef>
              <a:buClrTx/>
              <a:buSzTx/>
              <a:buFont typeface="Wingdings" panose="05000000000000000000" pitchFamily="2" charset="2"/>
              <a:buChar char="Ø"/>
              <a:defRPr/>
            </a:pPr>
            <a:r>
              <a:rPr kumimoji="0" lang="zh-CN" altLang="en-US" sz="2500" b="1" kern="1200" cap="none" spc="0" normalizeH="0" baseline="0" dirty="0">
                <a:solidFill>
                  <a:srgbClr val="FF0000"/>
                </a:solidFill>
                <a:latin typeface="华文中宋" panose="02010600040101010101" charset="-122"/>
                <a:ea typeface="华文中宋" panose="02010600040101010101" charset="-122"/>
              </a:rPr>
              <a:t>文献综述的概念</a:t>
            </a:r>
            <a:endParaRPr kumimoji="0" lang="zh-CN" altLang="en-US" sz="2400" kern="1200" cap="none" spc="0" normalizeH="0" baseline="0" noProof="0" dirty="0">
              <a:solidFill>
                <a:srgbClr val="CC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a:p>
            <a:pPr marR="0" algn="just" defTabSz="914400">
              <a:spcBef>
                <a:spcPct val="50000"/>
              </a:spcBef>
              <a:buClrTx/>
              <a:buSzTx/>
              <a:buFontTx/>
              <a:buNone/>
              <a:defRPr/>
            </a:pPr>
            <a:r>
              <a:rPr kumimoji="0" lang="zh-CN" altLang="en-US" sz="2500" b="1" kern="1200" cap="none" spc="0" normalizeH="0" baseline="0" dirty="0">
                <a:latin typeface="华文中宋" panose="02010600040101010101" charset="-122"/>
                <a:ea typeface="华文中宋" panose="02010600040101010101" charset="-122"/>
              </a:rPr>
              <a:t>文献综述是作者对某一方面的</a:t>
            </a:r>
            <a:r>
              <a:rPr kumimoji="0" lang="zh-CN" altLang="en-US" sz="2500" b="1" kern="1200" cap="none" spc="0" normalizeH="0" baseline="0" dirty="0">
                <a:solidFill>
                  <a:srgbClr val="FF0000"/>
                </a:solidFill>
                <a:latin typeface="华文中宋" panose="02010600040101010101" charset="-122"/>
                <a:ea typeface="华文中宋" panose="02010600040101010101" charset="-122"/>
              </a:rPr>
              <a:t>专题搜集大量情报资料</a:t>
            </a:r>
            <a:r>
              <a:rPr kumimoji="0" lang="zh-CN" altLang="en-US" sz="2500" b="1" kern="1200" cap="none" spc="0" normalizeH="0" baseline="0" dirty="0">
                <a:latin typeface="华文中宋" panose="02010600040101010101" charset="-122"/>
                <a:ea typeface="华文中宋" panose="02010600040101010101" charset="-122"/>
              </a:rPr>
              <a:t>后，将有价值的文献内容及其结论加以综合加工，使之条理化，然后根据作者自己的思考进行综述，写成的一种学术论文。</a:t>
            </a:r>
            <a:endParaRPr kumimoji="0" lang="zh-CN" altLang="en-US"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a:p>
            <a:pPr marL="342900" marR="0" indent="-342900" algn="just" defTabSz="914400">
              <a:spcBef>
                <a:spcPct val="50000"/>
              </a:spcBef>
              <a:buClrTx/>
              <a:buSzTx/>
              <a:buFont typeface="Wingdings" panose="05000000000000000000" pitchFamily="2" charset="2"/>
              <a:buChar char="Ø"/>
              <a:defRPr/>
            </a:pPr>
            <a:r>
              <a:rPr kumimoji="0" lang="zh-CN" altLang="en-US" sz="2500" b="1" kern="1200" cap="none" spc="0" normalizeH="0" baseline="0" dirty="0">
                <a:solidFill>
                  <a:srgbClr val="FF0000"/>
                </a:solidFill>
                <a:latin typeface="华文中宋" panose="02010600040101010101" charset="-122"/>
                <a:ea typeface="华文中宋" panose="02010600040101010101" charset="-122"/>
              </a:rPr>
              <a:t>文献综述的特点</a:t>
            </a:r>
            <a:endParaRPr kumimoji="0" lang="en-US" altLang="zh-CN" sz="2400" kern="1200" cap="none" spc="0" normalizeH="0" baseline="0" noProof="0" dirty="0">
              <a:solidFill>
                <a:srgbClr val="CC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a:p>
            <a:pPr marR="0" algn="just" defTabSz="914400">
              <a:spcBef>
                <a:spcPct val="50000"/>
              </a:spcBef>
              <a:buClrTx/>
              <a:buSzTx/>
              <a:buFontTx/>
              <a:buNone/>
              <a:defRPr/>
            </a:pPr>
            <a:r>
              <a:rPr kumimoji="0" lang="zh-CN" altLang="en-US" sz="2500" b="1" kern="1200" cap="none" spc="0" normalizeH="0" baseline="0" dirty="0">
                <a:latin typeface="华文中宋" panose="02010600040101010101" charset="-122"/>
                <a:ea typeface="华文中宋" panose="02010600040101010101" charset="-122"/>
              </a:rPr>
              <a:t>文献综述既不象“读书报告”、“文献复习”那样，单纯把一级文献客观地归纳报告，也不象“研究进展”那样只讲科学进程，其</a:t>
            </a:r>
            <a:r>
              <a:rPr kumimoji="0" lang="zh-CN" altLang="en-US" sz="2500" b="1" kern="1200" cap="none" spc="0" normalizeH="0" baseline="0" dirty="0">
                <a:solidFill>
                  <a:srgbClr val="FF0000"/>
                </a:solidFill>
                <a:latin typeface="华文中宋" panose="02010600040101010101" charset="-122"/>
                <a:ea typeface="华文中宋" panose="02010600040101010101" charset="-122"/>
              </a:rPr>
              <a:t>特点是“综”和“述”</a:t>
            </a:r>
            <a:r>
              <a:rPr kumimoji="0" lang="zh-CN" altLang="en-US" sz="2500" b="1" kern="1200" cap="none" spc="0" normalizeH="0" baseline="0" dirty="0">
                <a:latin typeface="华文中宋" panose="02010600040101010101" charset="-122"/>
                <a:ea typeface="华文中宋" panose="02010600040101010101" charset="-122"/>
              </a:rPr>
              <a:t>。</a:t>
            </a:r>
            <a:endParaRPr kumimoji="0" lang="zh-CN" altLang="en-US" sz="2500" b="1" kern="1200" cap="none" spc="0" normalizeH="0" baseline="0" dirty="0">
              <a:latin typeface="华文中宋" panose="02010600040101010101" charset="-122"/>
              <a:ea typeface="华文中宋" panose="02010600040101010101" charset="-122"/>
            </a:endParaRPr>
          </a:p>
          <a:p>
            <a:pPr marR="0" algn="just" defTabSz="914400">
              <a:spcBef>
                <a:spcPct val="50000"/>
              </a:spcBef>
              <a:buClrTx/>
              <a:buSzTx/>
              <a:buFontTx/>
              <a:buNone/>
              <a:defRPr/>
            </a:pPr>
            <a:r>
              <a:rPr kumimoji="0" lang="zh-CN" altLang="en-US" sz="2500" b="1" kern="1200" cap="none" spc="0" normalizeH="0" baseline="0" dirty="0">
                <a:latin typeface="华文中宋" panose="02010600040101010101" charset="-122"/>
                <a:ea typeface="华文中宋" panose="02010600040101010101" charset="-122"/>
              </a:rPr>
              <a:t>“综”是要求对文献资料进行综合分析、归纳整理，使材料更精练明确、更有逻辑层次；“述”就是要求对综合整理后的文献进行比较专门的、</a:t>
            </a:r>
            <a:r>
              <a:rPr kumimoji="0" lang="zh-CN" altLang="en-US" sz="2500" b="1" kern="1200" cap="none" spc="0" normalizeH="0" baseline="0" dirty="0">
                <a:solidFill>
                  <a:srgbClr val="FF0000"/>
                </a:solidFill>
                <a:latin typeface="华文中宋" panose="02010600040101010101" charset="-122"/>
                <a:ea typeface="华文中宋" panose="02010600040101010101" charset="-122"/>
              </a:rPr>
              <a:t>全面的、深入的、系统的论述</a:t>
            </a:r>
            <a:r>
              <a:rPr kumimoji="0" lang="zh-CN" altLang="en-US" sz="2500" b="1" kern="1200" cap="none" spc="0" normalizeH="0" baseline="0" dirty="0">
                <a:latin typeface="华文中宋" panose="02010600040101010101" charset="-122"/>
                <a:ea typeface="华文中宋" panose="02010600040101010101" charset="-122"/>
              </a:rPr>
              <a:t>。</a:t>
            </a:r>
            <a:endParaRPr kumimoji="0" lang="zh-CN" altLang="en-US" sz="2500" b="1" kern="1200" cap="none" spc="0" normalizeH="0" baseline="0" dirty="0">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custDataLst>
              <p:tags r:id="rId1"/>
            </p:custDataLst>
          </p:nvPr>
        </p:nvSpPr>
        <p:spPr>
          <a:xfrm>
            <a:off x="5068325" y="2136083"/>
            <a:ext cx="6137682" cy="2185191"/>
          </a:xfrm>
          <a:prstGeom prst="roundRect">
            <a:avLst>
              <a:gd name="adj" fmla="val 50000"/>
            </a:avLst>
          </a:prstGeom>
          <a:solidFill>
            <a:sysClr val="window" lastClr="FFFFFF"/>
          </a:solidFill>
          <a:ln w="38100" cap="flat" cmpd="sng" algn="ctr">
            <a:solidFill>
              <a:srgbClr val="207CBC"/>
            </a:solidFill>
            <a:prstDash val="solid"/>
            <a:miter lim="800000"/>
          </a:ln>
          <a:effectLst/>
        </p:spPr>
        <p:txBody>
          <a:bodyPr rtlCol="0" anchor="ctr">
            <a:normAutofit lnSpcReduction="20000"/>
          </a:bodyPr>
          <a:p>
            <a:pPr algn="r"/>
            <a:endParaRPr lang="zh-CN" sz="2000" b="1" dirty="0">
              <a:latin typeface="华文中宋" panose="02010600040101010101" charset="-122"/>
              <a:ea typeface="华文中宋" panose="02010600040101010101" charset="-122"/>
              <a:sym typeface="+mn-ea"/>
            </a:endParaRPr>
          </a:p>
          <a:p>
            <a:pPr algn="ctr"/>
            <a:r>
              <a:rPr lang="zh-CN" sz="3000" b="1" dirty="0">
                <a:latin typeface="华文中宋" panose="02010600040101010101" charset="-122"/>
                <a:ea typeface="华文中宋" panose="02010600040101010101" charset="-122"/>
                <a:sym typeface="+mn-ea"/>
              </a:rPr>
              <a:t>如何获取国内外研究现状文献</a:t>
            </a:r>
            <a:endParaRPr lang="zh-CN" sz="2000" b="1" dirty="0">
              <a:solidFill>
                <a:schemeClr val="tx1"/>
              </a:solidFill>
              <a:latin typeface="华文中宋" panose="02010600040101010101" charset="-122"/>
              <a:ea typeface="华文中宋" panose="02010600040101010101" charset="-122"/>
              <a:sym typeface="+mn-ea"/>
            </a:endParaRPr>
          </a:p>
          <a:p>
            <a:pPr algn="r"/>
            <a:endParaRPr lang="zh-CN" altLang="en-US" sz="2000" dirty="0">
              <a:solidFill>
                <a:srgbClr val="207CBC"/>
              </a:solidFill>
              <a:sym typeface="Arial" panose="020B0604020202020204" pitchFamily="34" charset="0"/>
            </a:endParaRPr>
          </a:p>
        </p:txBody>
      </p:sp>
      <p:grpSp>
        <p:nvGrpSpPr>
          <p:cNvPr id="37" name="组合 36"/>
          <p:cNvGrpSpPr/>
          <p:nvPr>
            <p:custDataLst>
              <p:tags r:id="rId2"/>
            </p:custDataLst>
          </p:nvPr>
        </p:nvGrpSpPr>
        <p:grpSpPr>
          <a:xfrm>
            <a:off x="902491" y="1917876"/>
            <a:ext cx="2592400" cy="2592398"/>
            <a:chOff x="4857750" y="2503488"/>
            <a:chExt cx="1924050" cy="1924050"/>
          </a:xfrm>
        </p:grpSpPr>
        <p:sp>
          <p:nvSpPr>
            <p:cNvPr id="38" name="椭圆 37"/>
            <p:cNvSpPr/>
            <p:nvPr>
              <p:custDataLst>
                <p:tags r:id="rId3"/>
              </p:custDataLst>
            </p:nvPr>
          </p:nvSpPr>
          <p:spPr>
            <a:xfrm>
              <a:off x="4857750" y="2503488"/>
              <a:ext cx="1924050" cy="1924050"/>
            </a:xfrm>
            <a:prstGeom prst="ellipse">
              <a:avLst/>
            </a:prstGeom>
            <a:noFill/>
            <a:ln w="50800" cap="flat" cmpd="sng" algn="ctr">
              <a:solidFill>
                <a:srgbClr val="E7E6E6">
                  <a:lumMod val="75000"/>
                </a:srgbClr>
              </a:solidFill>
              <a:prstDash val="sysDot"/>
              <a:miter lim="800000"/>
            </a:ln>
            <a:effectLst/>
          </p:spPr>
          <p:txBody>
            <a:bodyPr rtlCol="0" anchor="ctr">
              <a:normAutofit/>
            </a:bodyPr>
            <a:p>
              <a:pPr algn="ctr"/>
              <a:endParaRPr lang="zh-CN" altLang="en-US">
                <a:sym typeface="Arial" panose="020B0604020202020204" pitchFamily="34" charset="0"/>
              </a:endParaRPr>
            </a:p>
          </p:txBody>
        </p:sp>
        <p:sp>
          <p:nvSpPr>
            <p:cNvPr id="39" name="椭圆 38"/>
            <p:cNvSpPr/>
            <p:nvPr>
              <p:custDataLst>
                <p:tags r:id="rId4"/>
              </p:custDataLst>
            </p:nvPr>
          </p:nvSpPr>
          <p:spPr>
            <a:xfrm>
              <a:off x="5019675" y="2665413"/>
              <a:ext cx="1600200" cy="1600200"/>
            </a:xfrm>
            <a:prstGeom prst="ellipse">
              <a:avLst/>
            </a:prstGeom>
            <a:solidFill>
              <a:srgbClr val="A7A7A7">
                <a:lumMod val="20000"/>
                <a:lumOff val="80000"/>
              </a:srgbClr>
            </a:solidFill>
            <a:ln w="508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40" name="KSO_Shape"/>
            <p:cNvSpPr/>
            <p:nvPr>
              <p:custDataLst>
                <p:tags r:id="rId5"/>
              </p:custDataLst>
            </p:nvPr>
          </p:nvSpPr>
          <p:spPr bwMode="auto">
            <a:xfrm>
              <a:off x="5362575" y="2949594"/>
              <a:ext cx="914400" cy="1101687"/>
            </a:xfrm>
            <a:custGeom>
              <a:avLst/>
              <a:gdLst>
                <a:gd name="T0" fmla="*/ 331508 w 2789238"/>
                <a:gd name="T1" fmla="*/ 2017550 h 3357562"/>
                <a:gd name="T2" fmla="*/ 181631 w 2789238"/>
                <a:gd name="T3" fmla="*/ 2232892 h 3357562"/>
                <a:gd name="T4" fmla="*/ 106692 w 2789238"/>
                <a:gd name="T5" fmla="*/ 2733769 h 3357562"/>
                <a:gd name="T6" fmla="*/ 550290 w 2789238"/>
                <a:gd name="T7" fmla="*/ 2596878 h 3357562"/>
                <a:gd name="T8" fmla="*/ 597286 w 2789238"/>
                <a:gd name="T9" fmla="*/ 2503817 h 3357562"/>
                <a:gd name="T10" fmla="*/ 1234898 w 2789238"/>
                <a:gd name="T11" fmla="*/ 2133162 h 3357562"/>
                <a:gd name="T12" fmla="*/ 1089149 w 2789238"/>
                <a:gd name="T13" fmla="*/ 2339611 h 3357562"/>
                <a:gd name="T14" fmla="*/ 921490 w 2789238"/>
                <a:gd name="T15" fmla="*/ 2098542 h 3357562"/>
                <a:gd name="T16" fmla="*/ 1959198 w 2789238"/>
                <a:gd name="T17" fmla="*/ 1818089 h 3357562"/>
                <a:gd name="T18" fmla="*/ 1826151 w 2789238"/>
                <a:gd name="T19" fmla="*/ 2146184 h 3357562"/>
                <a:gd name="T20" fmla="*/ 1678814 w 2789238"/>
                <a:gd name="T21" fmla="*/ 2334211 h 3357562"/>
                <a:gd name="T22" fmla="*/ 1477814 w 2789238"/>
                <a:gd name="T23" fmla="*/ 2242738 h 3357562"/>
                <a:gd name="T24" fmla="*/ 2150990 w 2789238"/>
                <a:gd name="T25" fmla="*/ 2817937 h 3357562"/>
                <a:gd name="T26" fmla="*/ 2201161 w 2789238"/>
                <a:gd name="T27" fmla="*/ 2503182 h 3357562"/>
                <a:gd name="T28" fmla="*/ 2516157 w 2789238"/>
                <a:gd name="T29" fmla="*/ 3210507 h 3357562"/>
                <a:gd name="T30" fmla="*/ 2641266 w 2789238"/>
                <a:gd name="T31" fmla="*/ 2341834 h 3357562"/>
                <a:gd name="T32" fmla="*/ 2519332 w 2789238"/>
                <a:gd name="T33" fmla="*/ 2076309 h 3357562"/>
                <a:gd name="T34" fmla="*/ 1782331 w 2789238"/>
                <a:gd name="T35" fmla="*/ 1695490 h 3357562"/>
                <a:gd name="T36" fmla="*/ 1612131 w 2789238"/>
                <a:gd name="T37" fmla="*/ 1899716 h 3357562"/>
                <a:gd name="T38" fmla="*/ 1707392 w 2789238"/>
                <a:gd name="T39" fmla="*/ 2184615 h 3357562"/>
                <a:gd name="T40" fmla="*/ 1859810 w 2789238"/>
                <a:gd name="T41" fmla="*/ 1880976 h 3357562"/>
                <a:gd name="T42" fmla="*/ 944353 w 2789238"/>
                <a:gd name="T43" fmla="*/ 1922584 h 3357562"/>
                <a:gd name="T44" fmla="*/ 1109154 w 2789238"/>
                <a:gd name="T45" fmla="*/ 2222411 h 3357562"/>
                <a:gd name="T46" fmla="*/ 1176789 w 2789238"/>
                <a:gd name="T47" fmla="*/ 1899716 h 3357562"/>
                <a:gd name="T48" fmla="*/ 1006907 w 2789238"/>
                <a:gd name="T49" fmla="*/ 1695490 h 3357562"/>
                <a:gd name="T50" fmla="*/ 1060889 w 2789238"/>
                <a:gd name="T51" fmla="*/ 1664046 h 3357562"/>
                <a:gd name="T52" fmla="*/ 1278718 w 2789238"/>
                <a:gd name="T53" fmla="*/ 1877165 h 3357562"/>
                <a:gd name="T54" fmla="*/ 1578155 w 2789238"/>
                <a:gd name="T55" fmla="*/ 1833652 h 3357562"/>
                <a:gd name="T56" fmla="*/ 1751847 w 2789238"/>
                <a:gd name="T57" fmla="*/ 1614499 h 3357562"/>
                <a:gd name="T58" fmla="*/ 1802018 w 2789238"/>
                <a:gd name="T59" fmla="*/ 1588137 h 3357562"/>
                <a:gd name="T60" fmla="*/ 2504726 w 2789238"/>
                <a:gd name="T61" fmla="*/ 1940370 h 3357562"/>
                <a:gd name="T62" fmla="*/ 2686039 w 2789238"/>
                <a:gd name="T63" fmla="*/ 2163335 h 3357562"/>
                <a:gd name="T64" fmla="*/ 2781617 w 2789238"/>
                <a:gd name="T65" fmla="*/ 2597830 h 3357562"/>
                <a:gd name="T66" fmla="*/ 2775584 w 2789238"/>
                <a:gd name="T67" fmla="*/ 3264501 h 3357562"/>
                <a:gd name="T68" fmla="*/ 1967137 w 2789238"/>
                <a:gd name="T69" fmla="*/ 3344858 h 3357562"/>
                <a:gd name="T70" fmla="*/ 745893 w 2789238"/>
                <a:gd name="T71" fmla="*/ 3342634 h 3357562"/>
                <a:gd name="T72" fmla="*/ 9209 w 2789238"/>
                <a:gd name="T73" fmla="*/ 3261008 h 3357562"/>
                <a:gd name="T74" fmla="*/ 15877 w 2789238"/>
                <a:gd name="T75" fmla="*/ 2510804 h 3357562"/>
                <a:gd name="T76" fmla="*/ 137493 w 2789238"/>
                <a:gd name="T77" fmla="*/ 2096318 h 3357562"/>
                <a:gd name="T78" fmla="*/ 426134 w 2789238"/>
                <a:gd name="T79" fmla="*/ 1872401 h 3357562"/>
                <a:gd name="T80" fmla="*/ 1002462 w 2789238"/>
                <a:gd name="T81" fmla="*/ 1582737 h 3357562"/>
                <a:gd name="T82" fmla="*/ 1636927 w 2789238"/>
                <a:gd name="T83" fmla="*/ 52060 h 3357562"/>
                <a:gd name="T84" fmla="*/ 1829059 w 2789238"/>
                <a:gd name="T85" fmla="*/ 205700 h 3357562"/>
                <a:gd name="T86" fmla="*/ 1951960 w 2789238"/>
                <a:gd name="T87" fmla="*/ 437112 h 3357562"/>
                <a:gd name="T88" fmla="*/ 2016745 w 2789238"/>
                <a:gd name="T89" fmla="*/ 679317 h 3357562"/>
                <a:gd name="T90" fmla="*/ 2078037 w 2789238"/>
                <a:gd name="T91" fmla="*/ 818672 h 3357562"/>
                <a:gd name="T92" fmla="*/ 2026273 w 2789238"/>
                <a:gd name="T93" fmla="*/ 978343 h 3357562"/>
                <a:gd name="T94" fmla="*/ 1899243 w 2789238"/>
                <a:gd name="T95" fmla="*/ 1210073 h 3357562"/>
                <a:gd name="T96" fmla="*/ 1742044 w 2789238"/>
                <a:gd name="T97" fmla="*/ 1466563 h 3357562"/>
                <a:gd name="T98" fmla="*/ 1567061 w 2789238"/>
                <a:gd name="T99" fmla="*/ 1590047 h 3357562"/>
                <a:gd name="T100" fmla="*/ 1348253 w 2789238"/>
                <a:gd name="T101" fmla="*/ 1619251 h 3357562"/>
                <a:gd name="T102" fmla="*/ 1149452 w 2789238"/>
                <a:gd name="T103" fmla="*/ 1543065 h 3357562"/>
                <a:gd name="T104" fmla="*/ 996699 w 2789238"/>
                <a:gd name="T105" fmla="*/ 1385616 h 3357562"/>
                <a:gd name="T106" fmla="*/ 834736 w 2789238"/>
                <a:gd name="T107" fmla="*/ 1043101 h 3357562"/>
                <a:gd name="T108" fmla="*/ 729937 w 2789238"/>
                <a:gd name="T109" fmla="*/ 914538 h 3357562"/>
                <a:gd name="T110" fmla="*/ 722633 w 2789238"/>
                <a:gd name="T111" fmla="*/ 735186 h 3357562"/>
                <a:gd name="T112" fmla="*/ 819175 w 2789238"/>
                <a:gd name="T113" fmla="*/ 578372 h 3357562"/>
                <a:gd name="T114" fmla="*/ 901109 w 2789238"/>
                <a:gd name="T115" fmla="*/ 317438 h 3357562"/>
                <a:gd name="T116" fmla="*/ 1057991 w 2789238"/>
                <a:gd name="T117" fmla="*/ 121261 h 3357562"/>
                <a:gd name="T118" fmla="*/ 1278704 w 2789238"/>
                <a:gd name="T119" fmla="*/ 13332 h 335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9238" h="3357562">
                  <a:moveTo>
                    <a:pt x="823371" y="1838416"/>
                  </a:moveTo>
                  <a:lnTo>
                    <a:pt x="786220" y="1851756"/>
                  </a:lnTo>
                  <a:lnTo>
                    <a:pt x="750338" y="1864461"/>
                  </a:lnTo>
                  <a:lnTo>
                    <a:pt x="715409" y="1875895"/>
                  </a:lnTo>
                  <a:lnTo>
                    <a:pt x="681433" y="1886693"/>
                  </a:lnTo>
                  <a:lnTo>
                    <a:pt x="616338" y="1907338"/>
                  </a:lnTo>
                  <a:lnTo>
                    <a:pt x="554736" y="1927030"/>
                  </a:lnTo>
                  <a:lnTo>
                    <a:pt x="524570" y="1936876"/>
                  </a:lnTo>
                  <a:lnTo>
                    <a:pt x="494721" y="1947040"/>
                  </a:lnTo>
                  <a:lnTo>
                    <a:pt x="465191" y="1957839"/>
                  </a:lnTo>
                  <a:lnTo>
                    <a:pt x="435660" y="1969273"/>
                  </a:lnTo>
                  <a:lnTo>
                    <a:pt x="406129" y="1981660"/>
                  </a:lnTo>
                  <a:lnTo>
                    <a:pt x="391205" y="1988330"/>
                  </a:lnTo>
                  <a:lnTo>
                    <a:pt x="376598" y="1995000"/>
                  </a:lnTo>
                  <a:lnTo>
                    <a:pt x="361674" y="2002305"/>
                  </a:lnTo>
                  <a:lnTo>
                    <a:pt x="346750" y="2009928"/>
                  </a:lnTo>
                  <a:lnTo>
                    <a:pt x="331508" y="2017550"/>
                  </a:lnTo>
                  <a:lnTo>
                    <a:pt x="316266" y="2025808"/>
                  </a:lnTo>
                  <a:lnTo>
                    <a:pt x="303882" y="2038513"/>
                  </a:lnTo>
                  <a:lnTo>
                    <a:pt x="290546" y="2052488"/>
                  </a:lnTo>
                  <a:lnTo>
                    <a:pt x="276892" y="2068051"/>
                  </a:lnTo>
                  <a:lnTo>
                    <a:pt x="269906" y="2076309"/>
                  </a:lnTo>
                  <a:lnTo>
                    <a:pt x="262602" y="2085202"/>
                  </a:lnTo>
                  <a:lnTo>
                    <a:pt x="255617" y="2095048"/>
                  </a:lnTo>
                  <a:lnTo>
                    <a:pt x="248313" y="2104894"/>
                  </a:lnTo>
                  <a:lnTo>
                    <a:pt x="240692" y="2115693"/>
                  </a:lnTo>
                  <a:lnTo>
                    <a:pt x="233707" y="2127445"/>
                  </a:lnTo>
                  <a:lnTo>
                    <a:pt x="226403" y="2139514"/>
                  </a:lnTo>
                  <a:lnTo>
                    <a:pt x="218782" y="2152536"/>
                  </a:lnTo>
                  <a:lnTo>
                    <a:pt x="211479" y="2166829"/>
                  </a:lnTo>
                  <a:lnTo>
                    <a:pt x="204176" y="2181121"/>
                  </a:lnTo>
                  <a:lnTo>
                    <a:pt x="196555" y="2197637"/>
                  </a:lnTo>
                  <a:lnTo>
                    <a:pt x="189252" y="2214788"/>
                  </a:lnTo>
                  <a:lnTo>
                    <a:pt x="181631" y="2232892"/>
                  </a:lnTo>
                  <a:lnTo>
                    <a:pt x="174645" y="2252267"/>
                  </a:lnTo>
                  <a:lnTo>
                    <a:pt x="167659" y="2272594"/>
                  </a:lnTo>
                  <a:lnTo>
                    <a:pt x="160991" y="2294509"/>
                  </a:lnTo>
                  <a:lnTo>
                    <a:pt x="154323" y="2317695"/>
                  </a:lnTo>
                  <a:lnTo>
                    <a:pt x="147972" y="2341834"/>
                  </a:lnTo>
                  <a:lnTo>
                    <a:pt x="141939" y="2367561"/>
                  </a:lnTo>
                  <a:lnTo>
                    <a:pt x="135906" y="2394558"/>
                  </a:lnTo>
                  <a:lnTo>
                    <a:pt x="130825" y="2422825"/>
                  </a:lnTo>
                  <a:lnTo>
                    <a:pt x="125744" y="2452999"/>
                  </a:lnTo>
                  <a:lnTo>
                    <a:pt x="121299" y="2484125"/>
                  </a:lnTo>
                  <a:lnTo>
                    <a:pt x="116853" y="2517157"/>
                  </a:lnTo>
                  <a:lnTo>
                    <a:pt x="113043" y="2551776"/>
                  </a:lnTo>
                  <a:lnTo>
                    <a:pt x="109550" y="2588302"/>
                  </a:lnTo>
                  <a:lnTo>
                    <a:pt x="109232" y="2597195"/>
                  </a:lnTo>
                  <a:lnTo>
                    <a:pt x="108597" y="2613393"/>
                  </a:lnTo>
                  <a:lnTo>
                    <a:pt x="107645" y="2663576"/>
                  </a:lnTo>
                  <a:lnTo>
                    <a:pt x="106692" y="2733769"/>
                  </a:lnTo>
                  <a:lnTo>
                    <a:pt x="105422" y="2818572"/>
                  </a:lnTo>
                  <a:lnTo>
                    <a:pt x="103834" y="3000882"/>
                  </a:lnTo>
                  <a:lnTo>
                    <a:pt x="101929" y="3189862"/>
                  </a:lnTo>
                  <a:lnTo>
                    <a:pt x="154005" y="3196850"/>
                  </a:lnTo>
                  <a:lnTo>
                    <a:pt x="207351" y="3203837"/>
                  </a:lnTo>
                  <a:lnTo>
                    <a:pt x="261332" y="3210507"/>
                  </a:lnTo>
                  <a:lnTo>
                    <a:pt x="316266" y="3216542"/>
                  </a:lnTo>
                  <a:lnTo>
                    <a:pt x="371835" y="3222259"/>
                  </a:lnTo>
                  <a:lnTo>
                    <a:pt x="428039" y="3227976"/>
                  </a:lnTo>
                  <a:lnTo>
                    <a:pt x="484560" y="3233375"/>
                  </a:lnTo>
                  <a:lnTo>
                    <a:pt x="541082" y="3238139"/>
                  </a:lnTo>
                  <a:lnTo>
                    <a:pt x="542669" y="3047254"/>
                  </a:lnTo>
                  <a:lnTo>
                    <a:pt x="543940" y="2927831"/>
                  </a:lnTo>
                  <a:lnTo>
                    <a:pt x="545527" y="2805867"/>
                  </a:lnTo>
                  <a:lnTo>
                    <a:pt x="547750" y="2691844"/>
                  </a:lnTo>
                  <a:lnTo>
                    <a:pt x="548703" y="2641343"/>
                  </a:lnTo>
                  <a:lnTo>
                    <a:pt x="550290" y="2596878"/>
                  </a:lnTo>
                  <a:lnTo>
                    <a:pt x="552196" y="2559082"/>
                  </a:lnTo>
                  <a:lnTo>
                    <a:pt x="554101" y="2530179"/>
                  </a:lnTo>
                  <a:lnTo>
                    <a:pt x="554736" y="2519380"/>
                  </a:lnTo>
                  <a:lnTo>
                    <a:pt x="556006" y="2511122"/>
                  </a:lnTo>
                  <a:lnTo>
                    <a:pt x="556959" y="2505722"/>
                  </a:lnTo>
                  <a:lnTo>
                    <a:pt x="557276" y="2504134"/>
                  </a:lnTo>
                  <a:lnTo>
                    <a:pt x="558229" y="2503182"/>
                  </a:lnTo>
                  <a:lnTo>
                    <a:pt x="561404" y="2500958"/>
                  </a:lnTo>
                  <a:lnTo>
                    <a:pt x="565532" y="2498735"/>
                  </a:lnTo>
                  <a:lnTo>
                    <a:pt x="569342" y="2497464"/>
                  </a:lnTo>
                  <a:lnTo>
                    <a:pt x="573470" y="2496512"/>
                  </a:lnTo>
                  <a:lnTo>
                    <a:pt x="577916" y="2496512"/>
                  </a:lnTo>
                  <a:lnTo>
                    <a:pt x="582044" y="2496829"/>
                  </a:lnTo>
                  <a:lnTo>
                    <a:pt x="585854" y="2497464"/>
                  </a:lnTo>
                  <a:lnTo>
                    <a:pt x="589982" y="2499370"/>
                  </a:lnTo>
                  <a:lnTo>
                    <a:pt x="593793" y="2501276"/>
                  </a:lnTo>
                  <a:lnTo>
                    <a:pt x="597286" y="2503817"/>
                  </a:lnTo>
                  <a:lnTo>
                    <a:pt x="600144" y="2506675"/>
                  </a:lnTo>
                  <a:lnTo>
                    <a:pt x="602684" y="2510169"/>
                  </a:lnTo>
                  <a:lnTo>
                    <a:pt x="604589" y="2513980"/>
                  </a:lnTo>
                  <a:lnTo>
                    <a:pt x="606177" y="2517792"/>
                  </a:lnTo>
                  <a:lnTo>
                    <a:pt x="606812" y="2521921"/>
                  </a:lnTo>
                  <a:lnTo>
                    <a:pt x="607129" y="2526367"/>
                  </a:lnTo>
                  <a:lnTo>
                    <a:pt x="607129" y="3247985"/>
                  </a:lnTo>
                  <a:lnTo>
                    <a:pt x="668096" y="3251479"/>
                  </a:lnTo>
                  <a:lnTo>
                    <a:pt x="732874" y="3254973"/>
                  </a:lnTo>
                  <a:lnTo>
                    <a:pt x="800509" y="3257832"/>
                  </a:lnTo>
                  <a:lnTo>
                    <a:pt x="870367" y="3260690"/>
                  </a:lnTo>
                  <a:lnTo>
                    <a:pt x="940860" y="3263231"/>
                  </a:lnTo>
                  <a:lnTo>
                    <a:pt x="1011670" y="3265454"/>
                  </a:lnTo>
                  <a:lnTo>
                    <a:pt x="1081211" y="3267360"/>
                  </a:lnTo>
                  <a:lnTo>
                    <a:pt x="1148846" y="3268630"/>
                  </a:lnTo>
                  <a:lnTo>
                    <a:pt x="1313012" y="2233210"/>
                  </a:lnTo>
                  <a:lnTo>
                    <a:pt x="1234898" y="2133162"/>
                  </a:lnTo>
                  <a:lnTo>
                    <a:pt x="1232676" y="2135385"/>
                  </a:lnTo>
                  <a:lnTo>
                    <a:pt x="1229818" y="2138879"/>
                  </a:lnTo>
                  <a:lnTo>
                    <a:pt x="1223150" y="2148089"/>
                  </a:lnTo>
                  <a:lnTo>
                    <a:pt x="1215529" y="2160159"/>
                  </a:lnTo>
                  <a:lnTo>
                    <a:pt x="1206638" y="2174451"/>
                  </a:lnTo>
                  <a:lnTo>
                    <a:pt x="1185998" y="2207801"/>
                  </a:lnTo>
                  <a:lnTo>
                    <a:pt x="1164088" y="2244326"/>
                  </a:lnTo>
                  <a:lnTo>
                    <a:pt x="1143130" y="2280534"/>
                  </a:lnTo>
                  <a:lnTo>
                    <a:pt x="1124078" y="2311025"/>
                  </a:lnTo>
                  <a:lnTo>
                    <a:pt x="1116140" y="2323095"/>
                  </a:lnTo>
                  <a:lnTo>
                    <a:pt x="1109789" y="2332623"/>
                  </a:lnTo>
                  <a:lnTo>
                    <a:pt x="1105026" y="2338658"/>
                  </a:lnTo>
                  <a:lnTo>
                    <a:pt x="1103121" y="2340563"/>
                  </a:lnTo>
                  <a:lnTo>
                    <a:pt x="1102168" y="2340881"/>
                  </a:lnTo>
                  <a:lnTo>
                    <a:pt x="1097723" y="2341516"/>
                  </a:lnTo>
                  <a:lnTo>
                    <a:pt x="1093595" y="2340563"/>
                  </a:lnTo>
                  <a:lnTo>
                    <a:pt x="1089149" y="2339611"/>
                  </a:lnTo>
                  <a:lnTo>
                    <a:pt x="1084704" y="2337705"/>
                  </a:lnTo>
                  <a:lnTo>
                    <a:pt x="1080576" y="2335164"/>
                  </a:lnTo>
                  <a:lnTo>
                    <a:pt x="1076448" y="2332623"/>
                  </a:lnTo>
                  <a:lnTo>
                    <a:pt x="1073273" y="2329447"/>
                  </a:lnTo>
                  <a:lnTo>
                    <a:pt x="1070097" y="2326588"/>
                  </a:lnTo>
                  <a:lnTo>
                    <a:pt x="1054855" y="2307214"/>
                  </a:lnTo>
                  <a:lnTo>
                    <a:pt x="1040566" y="2287839"/>
                  </a:lnTo>
                  <a:lnTo>
                    <a:pt x="1025960" y="2268465"/>
                  </a:lnTo>
                  <a:lnTo>
                    <a:pt x="1012623" y="2249091"/>
                  </a:lnTo>
                  <a:lnTo>
                    <a:pt x="999287" y="2230034"/>
                  </a:lnTo>
                  <a:lnTo>
                    <a:pt x="986585" y="2210659"/>
                  </a:lnTo>
                  <a:lnTo>
                    <a:pt x="974519" y="2191603"/>
                  </a:lnTo>
                  <a:lnTo>
                    <a:pt x="963087" y="2172546"/>
                  </a:lnTo>
                  <a:lnTo>
                    <a:pt x="951974" y="2153807"/>
                  </a:lnTo>
                  <a:lnTo>
                    <a:pt x="941177" y="2135067"/>
                  </a:lnTo>
                  <a:lnTo>
                    <a:pt x="931334" y="2116963"/>
                  </a:lnTo>
                  <a:lnTo>
                    <a:pt x="921490" y="2098542"/>
                  </a:lnTo>
                  <a:lnTo>
                    <a:pt x="912599" y="2080755"/>
                  </a:lnTo>
                  <a:lnTo>
                    <a:pt x="904026" y="2063287"/>
                  </a:lnTo>
                  <a:lnTo>
                    <a:pt x="895770" y="2046136"/>
                  </a:lnTo>
                  <a:lnTo>
                    <a:pt x="888149" y="2029620"/>
                  </a:lnTo>
                  <a:lnTo>
                    <a:pt x="880528" y="2013104"/>
                  </a:lnTo>
                  <a:lnTo>
                    <a:pt x="873860" y="1997223"/>
                  </a:lnTo>
                  <a:lnTo>
                    <a:pt x="867509" y="1981978"/>
                  </a:lnTo>
                  <a:lnTo>
                    <a:pt x="861793" y="1967050"/>
                  </a:lnTo>
                  <a:lnTo>
                    <a:pt x="851315" y="1938782"/>
                  </a:lnTo>
                  <a:lnTo>
                    <a:pt x="842741" y="1913373"/>
                  </a:lnTo>
                  <a:lnTo>
                    <a:pt x="835438" y="1889870"/>
                  </a:lnTo>
                  <a:lnTo>
                    <a:pt x="830040" y="1869860"/>
                  </a:lnTo>
                  <a:lnTo>
                    <a:pt x="825912" y="1852391"/>
                  </a:lnTo>
                  <a:lnTo>
                    <a:pt x="824642" y="1844768"/>
                  </a:lnTo>
                  <a:lnTo>
                    <a:pt x="823371" y="1838416"/>
                  </a:lnTo>
                  <a:close/>
                  <a:moveTo>
                    <a:pt x="1960151" y="1811419"/>
                  </a:moveTo>
                  <a:lnTo>
                    <a:pt x="1959198" y="1818089"/>
                  </a:lnTo>
                  <a:lnTo>
                    <a:pt x="1957928" y="1825394"/>
                  </a:lnTo>
                  <a:lnTo>
                    <a:pt x="1953483" y="1843498"/>
                  </a:lnTo>
                  <a:lnTo>
                    <a:pt x="1947767" y="1864778"/>
                  </a:lnTo>
                  <a:lnTo>
                    <a:pt x="1940146" y="1889870"/>
                  </a:lnTo>
                  <a:lnTo>
                    <a:pt x="1930620" y="1917184"/>
                  </a:lnTo>
                  <a:lnTo>
                    <a:pt x="1919506" y="1947358"/>
                  </a:lnTo>
                  <a:lnTo>
                    <a:pt x="1913473" y="1963238"/>
                  </a:lnTo>
                  <a:lnTo>
                    <a:pt x="1906805" y="1980072"/>
                  </a:lnTo>
                  <a:lnTo>
                    <a:pt x="1899819" y="1997223"/>
                  </a:lnTo>
                  <a:lnTo>
                    <a:pt x="1892198" y="2014692"/>
                  </a:lnTo>
                  <a:lnTo>
                    <a:pt x="1884260" y="2032478"/>
                  </a:lnTo>
                  <a:lnTo>
                    <a:pt x="1875686" y="2050582"/>
                  </a:lnTo>
                  <a:lnTo>
                    <a:pt x="1866795" y="2069321"/>
                  </a:lnTo>
                  <a:lnTo>
                    <a:pt x="1857587" y="2088061"/>
                  </a:lnTo>
                  <a:lnTo>
                    <a:pt x="1847426" y="2107117"/>
                  </a:lnTo>
                  <a:lnTo>
                    <a:pt x="1836947" y="2126492"/>
                  </a:lnTo>
                  <a:lnTo>
                    <a:pt x="1826151" y="2146184"/>
                  </a:lnTo>
                  <a:lnTo>
                    <a:pt x="1814719" y="2165558"/>
                  </a:lnTo>
                  <a:lnTo>
                    <a:pt x="1803288" y="2185568"/>
                  </a:lnTo>
                  <a:lnTo>
                    <a:pt x="1790587" y="2205260"/>
                  </a:lnTo>
                  <a:lnTo>
                    <a:pt x="1777885" y="2224952"/>
                  </a:lnTo>
                  <a:lnTo>
                    <a:pt x="1764549" y="2245279"/>
                  </a:lnTo>
                  <a:lnTo>
                    <a:pt x="1750895" y="2264971"/>
                  </a:lnTo>
                  <a:lnTo>
                    <a:pt x="1736606" y="2284663"/>
                  </a:lnTo>
                  <a:lnTo>
                    <a:pt x="1721999" y="2304355"/>
                  </a:lnTo>
                  <a:lnTo>
                    <a:pt x="1706757" y="2323412"/>
                  </a:lnTo>
                  <a:lnTo>
                    <a:pt x="1703899" y="2326588"/>
                  </a:lnTo>
                  <a:lnTo>
                    <a:pt x="1700724" y="2328812"/>
                  </a:lnTo>
                  <a:lnTo>
                    <a:pt x="1697866" y="2331035"/>
                  </a:lnTo>
                  <a:lnTo>
                    <a:pt x="1694056" y="2332623"/>
                  </a:lnTo>
                  <a:lnTo>
                    <a:pt x="1690245" y="2333576"/>
                  </a:lnTo>
                  <a:lnTo>
                    <a:pt x="1686435" y="2334211"/>
                  </a:lnTo>
                  <a:lnTo>
                    <a:pt x="1682624" y="2334846"/>
                  </a:lnTo>
                  <a:lnTo>
                    <a:pt x="1678814" y="2334211"/>
                  </a:lnTo>
                  <a:lnTo>
                    <a:pt x="1677544" y="2333576"/>
                  </a:lnTo>
                  <a:lnTo>
                    <a:pt x="1675956" y="2331988"/>
                  </a:lnTo>
                  <a:lnTo>
                    <a:pt x="1670876" y="2326906"/>
                  </a:lnTo>
                  <a:lnTo>
                    <a:pt x="1664525" y="2318330"/>
                  </a:lnTo>
                  <a:lnTo>
                    <a:pt x="1657222" y="2307532"/>
                  </a:lnTo>
                  <a:lnTo>
                    <a:pt x="1638804" y="2280534"/>
                  </a:lnTo>
                  <a:lnTo>
                    <a:pt x="1618165" y="2248773"/>
                  </a:lnTo>
                  <a:lnTo>
                    <a:pt x="1596572" y="2216059"/>
                  </a:lnTo>
                  <a:lnTo>
                    <a:pt x="1576885" y="2185886"/>
                  </a:lnTo>
                  <a:lnTo>
                    <a:pt x="1568311" y="2173499"/>
                  </a:lnTo>
                  <a:lnTo>
                    <a:pt x="1560690" y="2162700"/>
                  </a:lnTo>
                  <a:lnTo>
                    <a:pt x="1554340" y="2154124"/>
                  </a:lnTo>
                  <a:lnTo>
                    <a:pt x="1549577" y="2148407"/>
                  </a:lnTo>
                  <a:lnTo>
                    <a:pt x="1537828" y="2161429"/>
                  </a:lnTo>
                  <a:lnTo>
                    <a:pt x="1512743" y="2190967"/>
                  </a:lnTo>
                  <a:lnTo>
                    <a:pt x="1475908" y="2233210"/>
                  </a:lnTo>
                  <a:lnTo>
                    <a:pt x="1477814" y="2242738"/>
                  </a:lnTo>
                  <a:lnTo>
                    <a:pt x="1482259" y="2270053"/>
                  </a:lnTo>
                  <a:lnTo>
                    <a:pt x="1498136" y="2368831"/>
                  </a:lnTo>
                  <a:lnTo>
                    <a:pt x="1546719" y="2680410"/>
                  </a:lnTo>
                  <a:lnTo>
                    <a:pt x="1601653" y="3027244"/>
                  </a:lnTo>
                  <a:lnTo>
                    <a:pt x="1624198" y="3169853"/>
                  </a:lnTo>
                  <a:lnTo>
                    <a:pt x="1640075" y="3268630"/>
                  </a:lnTo>
                  <a:lnTo>
                    <a:pt x="1706122" y="3267360"/>
                  </a:lnTo>
                  <a:lnTo>
                    <a:pt x="1772805" y="3265454"/>
                  </a:lnTo>
                  <a:lnTo>
                    <a:pt x="1838535" y="3263231"/>
                  </a:lnTo>
                  <a:lnTo>
                    <a:pt x="1903630" y="3261008"/>
                  </a:lnTo>
                  <a:lnTo>
                    <a:pt x="1967772" y="3257832"/>
                  </a:lnTo>
                  <a:lnTo>
                    <a:pt x="2030644" y="3254973"/>
                  </a:lnTo>
                  <a:lnTo>
                    <a:pt x="2091929" y="3251479"/>
                  </a:lnTo>
                  <a:lnTo>
                    <a:pt x="2151308" y="3247985"/>
                  </a:lnTo>
                  <a:lnTo>
                    <a:pt x="2150990" y="3163818"/>
                  </a:lnTo>
                  <a:lnTo>
                    <a:pt x="2150673" y="3057100"/>
                  </a:lnTo>
                  <a:lnTo>
                    <a:pt x="2150990" y="2817937"/>
                  </a:lnTo>
                  <a:lnTo>
                    <a:pt x="2152261" y="2526367"/>
                  </a:lnTo>
                  <a:lnTo>
                    <a:pt x="2152261" y="2521921"/>
                  </a:lnTo>
                  <a:lnTo>
                    <a:pt x="2153213" y="2517792"/>
                  </a:lnTo>
                  <a:lnTo>
                    <a:pt x="2154801" y="2513980"/>
                  </a:lnTo>
                  <a:lnTo>
                    <a:pt x="2156706" y="2510169"/>
                  </a:lnTo>
                  <a:lnTo>
                    <a:pt x="2159246" y="2506675"/>
                  </a:lnTo>
                  <a:lnTo>
                    <a:pt x="2162104" y="2503817"/>
                  </a:lnTo>
                  <a:lnTo>
                    <a:pt x="2165597" y="2501276"/>
                  </a:lnTo>
                  <a:lnTo>
                    <a:pt x="2169090" y="2499370"/>
                  </a:lnTo>
                  <a:lnTo>
                    <a:pt x="2173218" y="2497464"/>
                  </a:lnTo>
                  <a:lnTo>
                    <a:pt x="2177346" y="2496829"/>
                  </a:lnTo>
                  <a:lnTo>
                    <a:pt x="2181474" y="2496512"/>
                  </a:lnTo>
                  <a:lnTo>
                    <a:pt x="2185602" y="2496829"/>
                  </a:lnTo>
                  <a:lnTo>
                    <a:pt x="2189730" y="2497464"/>
                  </a:lnTo>
                  <a:lnTo>
                    <a:pt x="2193858" y="2498735"/>
                  </a:lnTo>
                  <a:lnTo>
                    <a:pt x="2197351" y="2500958"/>
                  </a:lnTo>
                  <a:lnTo>
                    <a:pt x="2201161" y="2503182"/>
                  </a:lnTo>
                  <a:lnTo>
                    <a:pt x="2201479" y="2504134"/>
                  </a:lnTo>
                  <a:lnTo>
                    <a:pt x="2201796" y="2506040"/>
                  </a:lnTo>
                  <a:lnTo>
                    <a:pt x="2202749" y="2512710"/>
                  </a:lnTo>
                  <a:lnTo>
                    <a:pt x="2203384" y="2523191"/>
                  </a:lnTo>
                  <a:lnTo>
                    <a:pt x="2204019" y="2537166"/>
                  </a:lnTo>
                  <a:lnTo>
                    <a:pt x="2205607" y="2574009"/>
                  </a:lnTo>
                  <a:lnTo>
                    <a:pt x="2206877" y="2621334"/>
                  </a:lnTo>
                  <a:lnTo>
                    <a:pt x="2207829" y="2676916"/>
                  </a:lnTo>
                  <a:lnTo>
                    <a:pt x="2208782" y="2739168"/>
                  </a:lnTo>
                  <a:lnTo>
                    <a:pt x="2210052" y="2873519"/>
                  </a:lnTo>
                  <a:lnTo>
                    <a:pt x="2211005" y="3007870"/>
                  </a:lnTo>
                  <a:lnTo>
                    <a:pt x="2211640" y="3124434"/>
                  </a:lnTo>
                  <a:lnTo>
                    <a:pt x="2211957" y="3238139"/>
                  </a:lnTo>
                  <a:lnTo>
                    <a:pt x="2330398" y="3227976"/>
                  </a:lnTo>
                  <a:lnTo>
                    <a:pt x="2392635" y="3222259"/>
                  </a:lnTo>
                  <a:lnTo>
                    <a:pt x="2454555" y="3216542"/>
                  </a:lnTo>
                  <a:lnTo>
                    <a:pt x="2516157" y="3210507"/>
                  </a:lnTo>
                  <a:lnTo>
                    <a:pt x="2576489" y="3203837"/>
                  </a:lnTo>
                  <a:lnTo>
                    <a:pt x="2633645" y="3196850"/>
                  </a:lnTo>
                  <a:lnTo>
                    <a:pt x="2687309" y="3189862"/>
                  </a:lnTo>
                  <a:lnTo>
                    <a:pt x="2684134" y="2851921"/>
                  </a:lnTo>
                  <a:lnTo>
                    <a:pt x="2682228" y="2709630"/>
                  </a:lnTo>
                  <a:lnTo>
                    <a:pt x="2681276" y="2654366"/>
                  </a:lnTo>
                  <a:lnTo>
                    <a:pt x="2680641" y="2613393"/>
                  </a:lnTo>
                  <a:lnTo>
                    <a:pt x="2680006" y="2597195"/>
                  </a:lnTo>
                  <a:lnTo>
                    <a:pt x="2679371" y="2588302"/>
                  </a:lnTo>
                  <a:lnTo>
                    <a:pt x="2676195" y="2551776"/>
                  </a:lnTo>
                  <a:lnTo>
                    <a:pt x="2672385" y="2517157"/>
                  </a:lnTo>
                  <a:lnTo>
                    <a:pt x="2668257" y="2484125"/>
                  </a:lnTo>
                  <a:lnTo>
                    <a:pt x="2663494" y="2452999"/>
                  </a:lnTo>
                  <a:lnTo>
                    <a:pt x="2658731" y="2422825"/>
                  </a:lnTo>
                  <a:lnTo>
                    <a:pt x="2653015" y="2394558"/>
                  </a:lnTo>
                  <a:lnTo>
                    <a:pt x="2647299" y="2367561"/>
                  </a:lnTo>
                  <a:lnTo>
                    <a:pt x="2641266" y="2341834"/>
                  </a:lnTo>
                  <a:lnTo>
                    <a:pt x="2634916" y="2317695"/>
                  </a:lnTo>
                  <a:lnTo>
                    <a:pt x="2628565" y="2294509"/>
                  </a:lnTo>
                  <a:lnTo>
                    <a:pt x="2621579" y="2272594"/>
                  </a:lnTo>
                  <a:lnTo>
                    <a:pt x="2614593" y="2252267"/>
                  </a:lnTo>
                  <a:lnTo>
                    <a:pt x="2607290" y="2232892"/>
                  </a:lnTo>
                  <a:lnTo>
                    <a:pt x="2600304" y="2214788"/>
                  </a:lnTo>
                  <a:lnTo>
                    <a:pt x="2592683" y="2197637"/>
                  </a:lnTo>
                  <a:lnTo>
                    <a:pt x="2585062" y="2181121"/>
                  </a:lnTo>
                  <a:lnTo>
                    <a:pt x="2578077" y="2166829"/>
                  </a:lnTo>
                  <a:lnTo>
                    <a:pt x="2570456" y="2152536"/>
                  </a:lnTo>
                  <a:lnTo>
                    <a:pt x="2563152" y="2139514"/>
                  </a:lnTo>
                  <a:lnTo>
                    <a:pt x="2555531" y="2127445"/>
                  </a:lnTo>
                  <a:lnTo>
                    <a:pt x="2548228" y="2115693"/>
                  </a:lnTo>
                  <a:lnTo>
                    <a:pt x="2540925" y="2104894"/>
                  </a:lnTo>
                  <a:lnTo>
                    <a:pt x="2533621" y="2095048"/>
                  </a:lnTo>
                  <a:lnTo>
                    <a:pt x="2526318" y="2085520"/>
                  </a:lnTo>
                  <a:lnTo>
                    <a:pt x="2519332" y="2076309"/>
                  </a:lnTo>
                  <a:lnTo>
                    <a:pt x="2512347" y="2068051"/>
                  </a:lnTo>
                  <a:lnTo>
                    <a:pt x="2498375" y="2052488"/>
                  </a:lnTo>
                  <a:lnTo>
                    <a:pt x="2485356" y="2038513"/>
                  </a:lnTo>
                  <a:lnTo>
                    <a:pt x="2472972" y="2025808"/>
                  </a:lnTo>
                  <a:lnTo>
                    <a:pt x="2442806" y="2009610"/>
                  </a:lnTo>
                  <a:lnTo>
                    <a:pt x="2412640" y="1993729"/>
                  </a:lnTo>
                  <a:lnTo>
                    <a:pt x="2382474" y="1979437"/>
                  </a:lnTo>
                  <a:lnTo>
                    <a:pt x="2352943" y="1965144"/>
                  </a:lnTo>
                  <a:lnTo>
                    <a:pt x="2322777" y="1951487"/>
                  </a:lnTo>
                  <a:lnTo>
                    <a:pt x="2292612" y="1938465"/>
                  </a:lnTo>
                  <a:lnTo>
                    <a:pt x="2262446" y="1925760"/>
                  </a:lnTo>
                  <a:lnTo>
                    <a:pt x="2231645" y="1913373"/>
                  </a:lnTo>
                  <a:lnTo>
                    <a:pt x="2200526" y="1900986"/>
                  </a:lnTo>
                  <a:lnTo>
                    <a:pt x="2168772" y="1888599"/>
                  </a:lnTo>
                  <a:lnTo>
                    <a:pt x="2103042" y="1864143"/>
                  </a:lnTo>
                  <a:lnTo>
                    <a:pt x="1960151" y="1811419"/>
                  </a:lnTo>
                  <a:close/>
                  <a:moveTo>
                    <a:pt x="1782331" y="1695490"/>
                  </a:moveTo>
                  <a:lnTo>
                    <a:pt x="1773122" y="1713594"/>
                  </a:lnTo>
                  <a:lnTo>
                    <a:pt x="1767724" y="1723440"/>
                  </a:lnTo>
                  <a:lnTo>
                    <a:pt x="1761691" y="1733286"/>
                  </a:lnTo>
                  <a:lnTo>
                    <a:pt x="1755340" y="1744085"/>
                  </a:lnTo>
                  <a:lnTo>
                    <a:pt x="1748037" y="1755201"/>
                  </a:lnTo>
                  <a:lnTo>
                    <a:pt x="1740416" y="1766636"/>
                  </a:lnTo>
                  <a:lnTo>
                    <a:pt x="1731843" y="1778705"/>
                  </a:lnTo>
                  <a:lnTo>
                    <a:pt x="1722951" y="1790139"/>
                  </a:lnTo>
                  <a:lnTo>
                    <a:pt x="1713425" y="1802526"/>
                  </a:lnTo>
                  <a:lnTo>
                    <a:pt x="1703264" y="1814278"/>
                  </a:lnTo>
                  <a:lnTo>
                    <a:pt x="1692468" y="1826665"/>
                  </a:lnTo>
                  <a:lnTo>
                    <a:pt x="1681037" y="1838734"/>
                  </a:lnTo>
                  <a:lnTo>
                    <a:pt x="1668653" y="1851121"/>
                  </a:lnTo>
                  <a:lnTo>
                    <a:pt x="1655634" y="1863508"/>
                  </a:lnTo>
                  <a:lnTo>
                    <a:pt x="1641980" y="1875577"/>
                  </a:lnTo>
                  <a:lnTo>
                    <a:pt x="1627373" y="1887964"/>
                  </a:lnTo>
                  <a:lnTo>
                    <a:pt x="1612131" y="1899716"/>
                  </a:lnTo>
                  <a:lnTo>
                    <a:pt x="1596255" y="1911467"/>
                  </a:lnTo>
                  <a:lnTo>
                    <a:pt x="1579425" y="1922901"/>
                  </a:lnTo>
                  <a:lnTo>
                    <a:pt x="1561643" y="1933700"/>
                  </a:lnTo>
                  <a:lnTo>
                    <a:pt x="1543544" y="1944499"/>
                  </a:lnTo>
                  <a:lnTo>
                    <a:pt x="1524174" y="1954980"/>
                  </a:lnTo>
                  <a:lnTo>
                    <a:pt x="1504169" y="1964509"/>
                  </a:lnTo>
                  <a:lnTo>
                    <a:pt x="1506392" y="1967050"/>
                  </a:lnTo>
                  <a:lnTo>
                    <a:pt x="1509250" y="1970543"/>
                  </a:lnTo>
                  <a:lnTo>
                    <a:pt x="1517188" y="1980707"/>
                  </a:lnTo>
                  <a:lnTo>
                    <a:pt x="1527032" y="1995000"/>
                  </a:lnTo>
                  <a:lnTo>
                    <a:pt x="1539416" y="2011833"/>
                  </a:lnTo>
                  <a:lnTo>
                    <a:pt x="1567041" y="2052488"/>
                  </a:lnTo>
                  <a:lnTo>
                    <a:pt x="1597525" y="2097589"/>
                  </a:lnTo>
                  <a:lnTo>
                    <a:pt x="1652776" y="2181439"/>
                  </a:lnTo>
                  <a:lnTo>
                    <a:pt x="1679767" y="2222411"/>
                  </a:lnTo>
                  <a:lnTo>
                    <a:pt x="1694056" y="2203354"/>
                  </a:lnTo>
                  <a:lnTo>
                    <a:pt x="1707392" y="2184615"/>
                  </a:lnTo>
                  <a:lnTo>
                    <a:pt x="1720411" y="2165558"/>
                  </a:lnTo>
                  <a:lnTo>
                    <a:pt x="1732795" y="2146501"/>
                  </a:lnTo>
                  <a:lnTo>
                    <a:pt x="1744544" y="2128080"/>
                  </a:lnTo>
                  <a:lnTo>
                    <a:pt x="1755658" y="2109341"/>
                  </a:lnTo>
                  <a:lnTo>
                    <a:pt x="1766136" y="2090919"/>
                  </a:lnTo>
                  <a:lnTo>
                    <a:pt x="1776615" y="2072815"/>
                  </a:lnTo>
                  <a:lnTo>
                    <a:pt x="1785824" y="2054393"/>
                  </a:lnTo>
                  <a:lnTo>
                    <a:pt x="1795032" y="2036925"/>
                  </a:lnTo>
                  <a:lnTo>
                    <a:pt x="1803606" y="2019456"/>
                  </a:lnTo>
                  <a:lnTo>
                    <a:pt x="1811862" y="2002305"/>
                  </a:lnTo>
                  <a:lnTo>
                    <a:pt x="1819165" y="1985471"/>
                  </a:lnTo>
                  <a:lnTo>
                    <a:pt x="1826151" y="1968955"/>
                  </a:lnTo>
                  <a:lnTo>
                    <a:pt x="1833137" y="1953075"/>
                  </a:lnTo>
                  <a:lnTo>
                    <a:pt x="1839170" y="1937829"/>
                  </a:lnTo>
                  <a:lnTo>
                    <a:pt x="1844885" y="1922584"/>
                  </a:lnTo>
                  <a:lnTo>
                    <a:pt x="1850601" y="1907974"/>
                  </a:lnTo>
                  <a:lnTo>
                    <a:pt x="1859810" y="1880976"/>
                  </a:lnTo>
                  <a:lnTo>
                    <a:pt x="1867430" y="1855885"/>
                  </a:lnTo>
                  <a:lnTo>
                    <a:pt x="1873781" y="1833970"/>
                  </a:lnTo>
                  <a:lnTo>
                    <a:pt x="1878544" y="1815230"/>
                  </a:lnTo>
                  <a:lnTo>
                    <a:pt x="1882037" y="1799032"/>
                  </a:lnTo>
                  <a:lnTo>
                    <a:pt x="1884260" y="1786963"/>
                  </a:lnTo>
                  <a:lnTo>
                    <a:pt x="1885212" y="1778387"/>
                  </a:lnTo>
                  <a:lnTo>
                    <a:pt x="1782331" y="1695490"/>
                  </a:lnTo>
                  <a:close/>
                  <a:moveTo>
                    <a:pt x="1006907" y="1695490"/>
                  </a:moveTo>
                  <a:lnTo>
                    <a:pt x="903708" y="1778387"/>
                  </a:lnTo>
                  <a:lnTo>
                    <a:pt x="904661" y="1786963"/>
                  </a:lnTo>
                  <a:lnTo>
                    <a:pt x="906883" y="1799032"/>
                  </a:lnTo>
                  <a:lnTo>
                    <a:pt x="910376" y="1815230"/>
                  </a:lnTo>
                  <a:lnTo>
                    <a:pt x="915139" y="1833970"/>
                  </a:lnTo>
                  <a:lnTo>
                    <a:pt x="921490" y="1855885"/>
                  </a:lnTo>
                  <a:lnTo>
                    <a:pt x="929428" y="1880976"/>
                  </a:lnTo>
                  <a:lnTo>
                    <a:pt x="938955" y="1907974"/>
                  </a:lnTo>
                  <a:lnTo>
                    <a:pt x="944353" y="1922584"/>
                  </a:lnTo>
                  <a:lnTo>
                    <a:pt x="949751" y="1937829"/>
                  </a:lnTo>
                  <a:lnTo>
                    <a:pt x="956102" y="1953075"/>
                  </a:lnTo>
                  <a:lnTo>
                    <a:pt x="962770" y="1968955"/>
                  </a:lnTo>
                  <a:lnTo>
                    <a:pt x="969756" y="1985471"/>
                  </a:lnTo>
                  <a:lnTo>
                    <a:pt x="977694" y="2002305"/>
                  </a:lnTo>
                  <a:lnTo>
                    <a:pt x="985315" y="2019456"/>
                  </a:lnTo>
                  <a:lnTo>
                    <a:pt x="993888" y="2036925"/>
                  </a:lnTo>
                  <a:lnTo>
                    <a:pt x="1003414" y="2054393"/>
                  </a:lnTo>
                  <a:lnTo>
                    <a:pt x="1012941" y="2072815"/>
                  </a:lnTo>
                  <a:lnTo>
                    <a:pt x="1023102" y="2090919"/>
                  </a:lnTo>
                  <a:lnTo>
                    <a:pt x="1033898" y="2109341"/>
                  </a:lnTo>
                  <a:lnTo>
                    <a:pt x="1045012" y="2128080"/>
                  </a:lnTo>
                  <a:lnTo>
                    <a:pt x="1056443" y="2146501"/>
                  </a:lnTo>
                  <a:lnTo>
                    <a:pt x="1068827" y="2165558"/>
                  </a:lnTo>
                  <a:lnTo>
                    <a:pt x="1081528" y="2184615"/>
                  </a:lnTo>
                  <a:lnTo>
                    <a:pt x="1095182" y="2203354"/>
                  </a:lnTo>
                  <a:lnTo>
                    <a:pt x="1109154" y="2222411"/>
                  </a:lnTo>
                  <a:lnTo>
                    <a:pt x="1134874" y="2183027"/>
                  </a:lnTo>
                  <a:lnTo>
                    <a:pt x="1159325" y="2145231"/>
                  </a:lnTo>
                  <a:lnTo>
                    <a:pt x="1187903" y="2101400"/>
                  </a:lnTo>
                  <a:lnTo>
                    <a:pt x="1217751" y="2056934"/>
                  </a:lnTo>
                  <a:lnTo>
                    <a:pt x="1231723" y="2035972"/>
                  </a:lnTo>
                  <a:lnTo>
                    <a:pt x="1245377" y="2016280"/>
                  </a:lnTo>
                  <a:lnTo>
                    <a:pt x="1258078" y="1998811"/>
                  </a:lnTo>
                  <a:lnTo>
                    <a:pt x="1268875" y="1983883"/>
                  </a:lnTo>
                  <a:lnTo>
                    <a:pt x="1278083" y="1972449"/>
                  </a:lnTo>
                  <a:lnTo>
                    <a:pt x="1281894" y="1968003"/>
                  </a:lnTo>
                  <a:lnTo>
                    <a:pt x="1285387" y="1964509"/>
                  </a:lnTo>
                  <a:lnTo>
                    <a:pt x="1264747" y="1954980"/>
                  </a:lnTo>
                  <a:lnTo>
                    <a:pt x="1246012" y="1944499"/>
                  </a:lnTo>
                  <a:lnTo>
                    <a:pt x="1227277" y="1933700"/>
                  </a:lnTo>
                  <a:lnTo>
                    <a:pt x="1209813" y="1922901"/>
                  </a:lnTo>
                  <a:lnTo>
                    <a:pt x="1192666" y="1911467"/>
                  </a:lnTo>
                  <a:lnTo>
                    <a:pt x="1176789" y="1899716"/>
                  </a:lnTo>
                  <a:lnTo>
                    <a:pt x="1161547" y="1887964"/>
                  </a:lnTo>
                  <a:lnTo>
                    <a:pt x="1146941" y="1875577"/>
                  </a:lnTo>
                  <a:lnTo>
                    <a:pt x="1133604" y="1863508"/>
                  </a:lnTo>
                  <a:lnTo>
                    <a:pt x="1120585" y="1851121"/>
                  </a:lnTo>
                  <a:lnTo>
                    <a:pt x="1108519" y="1838734"/>
                  </a:lnTo>
                  <a:lnTo>
                    <a:pt x="1096453" y="1826665"/>
                  </a:lnTo>
                  <a:lnTo>
                    <a:pt x="1085656" y="1814278"/>
                  </a:lnTo>
                  <a:lnTo>
                    <a:pt x="1075813" y="1802526"/>
                  </a:lnTo>
                  <a:lnTo>
                    <a:pt x="1065969" y="1790139"/>
                  </a:lnTo>
                  <a:lnTo>
                    <a:pt x="1057078" y="1778705"/>
                  </a:lnTo>
                  <a:lnTo>
                    <a:pt x="1048822" y="1766636"/>
                  </a:lnTo>
                  <a:lnTo>
                    <a:pt x="1041201" y="1755201"/>
                  </a:lnTo>
                  <a:lnTo>
                    <a:pt x="1034216" y="1744085"/>
                  </a:lnTo>
                  <a:lnTo>
                    <a:pt x="1027547" y="1733286"/>
                  </a:lnTo>
                  <a:lnTo>
                    <a:pt x="1021514" y="1723440"/>
                  </a:lnTo>
                  <a:lnTo>
                    <a:pt x="1016433" y="1713594"/>
                  </a:lnTo>
                  <a:lnTo>
                    <a:pt x="1006907" y="1695490"/>
                  </a:lnTo>
                  <a:close/>
                  <a:moveTo>
                    <a:pt x="1002462" y="1582737"/>
                  </a:moveTo>
                  <a:lnTo>
                    <a:pt x="1006590" y="1582737"/>
                  </a:lnTo>
                  <a:lnTo>
                    <a:pt x="1010718" y="1583690"/>
                  </a:lnTo>
                  <a:lnTo>
                    <a:pt x="1014528" y="1584643"/>
                  </a:lnTo>
                  <a:lnTo>
                    <a:pt x="1018656" y="1586231"/>
                  </a:lnTo>
                  <a:lnTo>
                    <a:pt x="1021832" y="1588454"/>
                  </a:lnTo>
                  <a:lnTo>
                    <a:pt x="1024689" y="1590995"/>
                  </a:lnTo>
                  <a:lnTo>
                    <a:pt x="1027865" y="1593854"/>
                  </a:lnTo>
                  <a:lnTo>
                    <a:pt x="1030088" y="1597347"/>
                  </a:lnTo>
                  <a:lnTo>
                    <a:pt x="1032310" y="1600524"/>
                  </a:lnTo>
                  <a:lnTo>
                    <a:pt x="1033898" y="1604653"/>
                  </a:lnTo>
                  <a:lnTo>
                    <a:pt x="1034216" y="1606241"/>
                  </a:lnTo>
                  <a:lnTo>
                    <a:pt x="1036756" y="1612593"/>
                  </a:lnTo>
                  <a:lnTo>
                    <a:pt x="1040884" y="1623074"/>
                  </a:lnTo>
                  <a:lnTo>
                    <a:pt x="1047234" y="1637049"/>
                  </a:lnTo>
                  <a:lnTo>
                    <a:pt x="1055808" y="1654518"/>
                  </a:lnTo>
                  <a:lnTo>
                    <a:pt x="1060889" y="1664046"/>
                  </a:lnTo>
                  <a:lnTo>
                    <a:pt x="1066922" y="1674528"/>
                  </a:lnTo>
                  <a:lnTo>
                    <a:pt x="1073273" y="1685326"/>
                  </a:lnTo>
                  <a:lnTo>
                    <a:pt x="1080258" y="1696443"/>
                  </a:lnTo>
                  <a:lnTo>
                    <a:pt x="1088514" y="1708195"/>
                  </a:lnTo>
                  <a:lnTo>
                    <a:pt x="1096770" y="1720264"/>
                  </a:lnTo>
                  <a:lnTo>
                    <a:pt x="1106296" y="1732651"/>
                  </a:lnTo>
                  <a:lnTo>
                    <a:pt x="1117092" y="1745355"/>
                  </a:lnTo>
                  <a:lnTo>
                    <a:pt x="1128841" y="1758695"/>
                  </a:lnTo>
                  <a:lnTo>
                    <a:pt x="1141860" y="1771717"/>
                  </a:lnTo>
                  <a:lnTo>
                    <a:pt x="1155832" y="1785057"/>
                  </a:lnTo>
                  <a:lnTo>
                    <a:pt x="1171074" y="1798715"/>
                  </a:lnTo>
                  <a:lnTo>
                    <a:pt x="1187268" y="1812054"/>
                  </a:lnTo>
                  <a:lnTo>
                    <a:pt x="1203780" y="1825394"/>
                  </a:lnTo>
                  <a:lnTo>
                    <a:pt x="1221244" y="1838734"/>
                  </a:lnTo>
                  <a:lnTo>
                    <a:pt x="1239979" y="1851756"/>
                  </a:lnTo>
                  <a:lnTo>
                    <a:pt x="1259031" y="1864778"/>
                  </a:lnTo>
                  <a:lnTo>
                    <a:pt x="1278718" y="1877165"/>
                  </a:lnTo>
                  <a:lnTo>
                    <a:pt x="1299041" y="1889552"/>
                  </a:lnTo>
                  <a:lnTo>
                    <a:pt x="1319998" y="1900986"/>
                  </a:lnTo>
                  <a:lnTo>
                    <a:pt x="1340955" y="1911785"/>
                  </a:lnTo>
                  <a:lnTo>
                    <a:pt x="1362548" y="1922266"/>
                  </a:lnTo>
                  <a:lnTo>
                    <a:pt x="1427008" y="1922266"/>
                  </a:lnTo>
                  <a:lnTo>
                    <a:pt x="1436216" y="1918772"/>
                  </a:lnTo>
                  <a:lnTo>
                    <a:pt x="1445742" y="1914643"/>
                  </a:lnTo>
                  <a:lnTo>
                    <a:pt x="1454951" y="1910515"/>
                  </a:lnTo>
                  <a:lnTo>
                    <a:pt x="1464795" y="1906068"/>
                  </a:lnTo>
                  <a:lnTo>
                    <a:pt x="1474321" y="1901304"/>
                  </a:lnTo>
                  <a:lnTo>
                    <a:pt x="1484164" y="1896222"/>
                  </a:lnTo>
                  <a:lnTo>
                    <a:pt x="1493690" y="1890822"/>
                  </a:lnTo>
                  <a:lnTo>
                    <a:pt x="1503534" y="1885423"/>
                  </a:lnTo>
                  <a:lnTo>
                    <a:pt x="1522586" y="1873354"/>
                  </a:lnTo>
                  <a:lnTo>
                    <a:pt x="1541638" y="1860967"/>
                  </a:lnTo>
                  <a:lnTo>
                    <a:pt x="1560373" y="1847309"/>
                  </a:lnTo>
                  <a:lnTo>
                    <a:pt x="1578155" y="1833652"/>
                  </a:lnTo>
                  <a:lnTo>
                    <a:pt x="1595619" y="1819677"/>
                  </a:lnTo>
                  <a:lnTo>
                    <a:pt x="1612131" y="1805067"/>
                  </a:lnTo>
                  <a:lnTo>
                    <a:pt x="1628326" y="1791092"/>
                  </a:lnTo>
                  <a:lnTo>
                    <a:pt x="1643250" y="1776482"/>
                  </a:lnTo>
                  <a:lnTo>
                    <a:pt x="1656904" y="1762189"/>
                  </a:lnTo>
                  <a:lnTo>
                    <a:pt x="1668970" y="1748849"/>
                  </a:lnTo>
                  <a:lnTo>
                    <a:pt x="1680719" y="1735509"/>
                  </a:lnTo>
                  <a:lnTo>
                    <a:pt x="1690245" y="1723440"/>
                  </a:lnTo>
                  <a:lnTo>
                    <a:pt x="1698819" y="1711371"/>
                  </a:lnTo>
                  <a:lnTo>
                    <a:pt x="1706757" y="1699937"/>
                  </a:lnTo>
                  <a:lnTo>
                    <a:pt x="1714060" y="1688820"/>
                  </a:lnTo>
                  <a:lnTo>
                    <a:pt x="1720411" y="1678021"/>
                  </a:lnTo>
                  <a:lnTo>
                    <a:pt x="1726444" y="1667540"/>
                  </a:lnTo>
                  <a:lnTo>
                    <a:pt x="1731843" y="1658012"/>
                  </a:lnTo>
                  <a:lnTo>
                    <a:pt x="1740734" y="1640543"/>
                  </a:lnTo>
                  <a:lnTo>
                    <a:pt x="1747084" y="1625615"/>
                  </a:lnTo>
                  <a:lnTo>
                    <a:pt x="1751847" y="1614499"/>
                  </a:lnTo>
                  <a:lnTo>
                    <a:pt x="1754705" y="1607193"/>
                  </a:lnTo>
                  <a:lnTo>
                    <a:pt x="1755340" y="1604335"/>
                  </a:lnTo>
                  <a:lnTo>
                    <a:pt x="1755658" y="1604335"/>
                  </a:lnTo>
                  <a:lnTo>
                    <a:pt x="1757245" y="1600524"/>
                  </a:lnTo>
                  <a:lnTo>
                    <a:pt x="1759151" y="1597347"/>
                  </a:lnTo>
                  <a:lnTo>
                    <a:pt x="1761373" y="1593854"/>
                  </a:lnTo>
                  <a:lnTo>
                    <a:pt x="1764231" y="1590995"/>
                  </a:lnTo>
                  <a:lnTo>
                    <a:pt x="1767089" y="1588454"/>
                  </a:lnTo>
                  <a:lnTo>
                    <a:pt x="1770899" y="1586231"/>
                  </a:lnTo>
                  <a:lnTo>
                    <a:pt x="1774710" y="1584643"/>
                  </a:lnTo>
                  <a:lnTo>
                    <a:pt x="1778838" y="1583690"/>
                  </a:lnTo>
                  <a:lnTo>
                    <a:pt x="1782966" y="1582737"/>
                  </a:lnTo>
                  <a:lnTo>
                    <a:pt x="1786776" y="1582737"/>
                  </a:lnTo>
                  <a:lnTo>
                    <a:pt x="1790904" y="1583690"/>
                  </a:lnTo>
                  <a:lnTo>
                    <a:pt x="1794715" y="1584325"/>
                  </a:lnTo>
                  <a:lnTo>
                    <a:pt x="1798525" y="1585913"/>
                  </a:lnTo>
                  <a:lnTo>
                    <a:pt x="1802018" y="1588137"/>
                  </a:lnTo>
                  <a:lnTo>
                    <a:pt x="1805511" y="1590360"/>
                  </a:lnTo>
                  <a:lnTo>
                    <a:pt x="1808051" y="1593218"/>
                  </a:lnTo>
                  <a:lnTo>
                    <a:pt x="1940781" y="1708195"/>
                  </a:lnTo>
                  <a:lnTo>
                    <a:pt x="1941734" y="1708512"/>
                  </a:lnTo>
                  <a:lnTo>
                    <a:pt x="1943004" y="1708512"/>
                  </a:lnTo>
                  <a:lnTo>
                    <a:pt x="2024611" y="1739321"/>
                  </a:lnTo>
                  <a:lnTo>
                    <a:pt x="2103995" y="1768859"/>
                  </a:lnTo>
                  <a:lnTo>
                    <a:pt x="2179886" y="1798079"/>
                  </a:lnTo>
                  <a:lnTo>
                    <a:pt x="2217673" y="1812372"/>
                  </a:lnTo>
                  <a:lnTo>
                    <a:pt x="2254190" y="1826982"/>
                  </a:lnTo>
                  <a:lnTo>
                    <a:pt x="2291024" y="1841910"/>
                  </a:lnTo>
                  <a:lnTo>
                    <a:pt x="2327223" y="1857155"/>
                  </a:lnTo>
                  <a:lnTo>
                    <a:pt x="2363105" y="1872401"/>
                  </a:lnTo>
                  <a:lnTo>
                    <a:pt x="2398351" y="1888282"/>
                  </a:lnTo>
                  <a:lnTo>
                    <a:pt x="2434233" y="1905115"/>
                  </a:lnTo>
                  <a:lnTo>
                    <a:pt x="2469479" y="1922584"/>
                  </a:lnTo>
                  <a:lnTo>
                    <a:pt x="2504726" y="1940370"/>
                  </a:lnTo>
                  <a:lnTo>
                    <a:pt x="2539655" y="1959427"/>
                  </a:lnTo>
                  <a:lnTo>
                    <a:pt x="2547276" y="1964826"/>
                  </a:lnTo>
                  <a:lnTo>
                    <a:pt x="2560612" y="1978484"/>
                  </a:lnTo>
                  <a:lnTo>
                    <a:pt x="2575219" y="1994365"/>
                  </a:lnTo>
                  <a:lnTo>
                    <a:pt x="2583157" y="2002940"/>
                  </a:lnTo>
                  <a:lnTo>
                    <a:pt x="2591413" y="2012151"/>
                  </a:lnTo>
                  <a:lnTo>
                    <a:pt x="2599669" y="2021679"/>
                  </a:lnTo>
                  <a:lnTo>
                    <a:pt x="2607925" y="2032478"/>
                  </a:lnTo>
                  <a:lnTo>
                    <a:pt x="2616498" y="2043595"/>
                  </a:lnTo>
                  <a:lnTo>
                    <a:pt x="2625072" y="2055664"/>
                  </a:lnTo>
                  <a:lnTo>
                    <a:pt x="2633963" y="2068051"/>
                  </a:lnTo>
                  <a:lnTo>
                    <a:pt x="2642854" y="2082026"/>
                  </a:lnTo>
                  <a:lnTo>
                    <a:pt x="2651427" y="2096318"/>
                  </a:lnTo>
                  <a:lnTo>
                    <a:pt x="2660318" y="2111564"/>
                  </a:lnTo>
                  <a:lnTo>
                    <a:pt x="2668892" y="2128080"/>
                  </a:lnTo>
                  <a:lnTo>
                    <a:pt x="2677465" y="2145231"/>
                  </a:lnTo>
                  <a:lnTo>
                    <a:pt x="2686039" y="2163335"/>
                  </a:lnTo>
                  <a:lnTo>
                    <a:pt x="2694612" y="2182709"/>
                  </a:lnTo>
                  <a:lnTo>
                    <a:pt x="2702868" y="2203037"/>
                  </a:lnTo>
                  <a:lnTo>
                    <a:pt x="2710489" y="2224317"/>
                  </a:lnTo>
                  <a:lnTo>
                    <a:pt x="2718428" y="2246867"/>
                  </a:lnTo>
                  <a:lnTo>
                    <a:pt x="2725731" y="2271006"/>
                  </a:lnTo>
                  <a:lnTo>
                    <a:pt x="2733034" y="2296097"/>
                  </a:lnTo>
                  <a:lnTo>
                    <a:pt x="2740020" y="2322459"/>
                  </a:lnTo>
                  <a:lnTo>
                    <a:pt x="2746371" y="2350409"/>
                  </a:lnTo>
                  <a:lnTo>
                    <a:pt x="2752721" y="2379630"/>
                  </a:lnTo>
                  <a:lnTo>
                    <a:pt x="2758437" y="2410121"/>
                  </a:lnTo>
                  <a:lnTo>
                    <a:pt x="2763835" y="2442200"/>
                  </a:lnTo>
                  <a:lnTo>
                    <a:pt x="2768598" y="2475867"/>
                  </a:lnTo>
                  <a:lnTo>
                    <a:pt x="2773361" y="2510804"/>
                  </a:lnTo>
                  <a:lnTo>
                    <a:pt x="2777172" y="2547647"/>
                  </a:lnTo>
                  <a:lnTo>
                    <a:pt x="2780982" y="2586396"/>
                  </a:lnTo>
                  <a:lnTo>
                    <a:pt x="2780982" y="2586079"/>
                  </a:lnTo>
                  <a:lnTo>
                    <a:pt x="2781617" y="2597830"/>
                  </a:lnTo>
                  <a:lnTo>
                    <a:pt x="2781935" y="2615617"/>
                  </a:lnTo>
                  <a:lnTo>
                    <a:pt x="2783522" y="2668023"/>
                  </a:lnTo>
                  <a:lnTo>
                    <a:pt x="2784158" y="2740439"/>
                  </a:lnTo>
                  <a:lnTo>
                    <a:pt x="2785428" y="2828418"/>
                  </a:lnTo>
                  <a:lnTo>
                    <a:pt x="2787650" y="3030738"/>
                  </a:lnTo>
                  <a:lnTo>
                    <a:pt x="2789238" y="3238775"/>
                  </a:lnTo>
                  <a:lnTo>
                    <a:pt x="2789238" y="3241633"/>
                  </a:lnTo>
                  <a:lnTo>
                    <a:pt x="2788921" y="3244174"/>
                  </a:lnTo>
                  <a:lnTo>
                    <a:pt x="2788286" y="3247033"/>
                  </a:lnTo>
                  <a:lnTo>
                    <a:pt x="2787650" y="3249891"/>
                  </a:lnTo>
                  <a:lnTo>
                    <a:pt x="2786380" y="3252114"/>
                  </a:lnTo>
                  <a:lnTo>
                    <a:pt x="2784793" y="3254655"/>
                  </a:lnTo>
                  <a:lnTo>
                    <a:pt x="2783522" y="3256879"/>
                  </a:lnTo>
                  <a:lnTo>
                    <a:pt x="2781935" y="3259102"/>
                  </a:lnTo>
                  <a:lnTo>
                    <a:pt x="2780030" y="3261008"/>
                  </a:lnTo>
                  <a:lnTo>
                    <a:pt x="2777807" y="3262913"/>
                  </a:lnTo>
                  <a:lnTo>
                    <a:pt x="2775584" y="3264501"/>
                  </a:lnTo>
                  <a:lnTo>
                    <a:pt x="2773361" y="3265772"/>
                  </a:lnTo>
                  <a:lnTo>
                    <a:pt x="2770821" y="3267360"/>
                  </a:lnTo>
                  <a:lnTo>
                    <a:pt x="2768281" y="3267995"/>
                  </a:lnTo>
                  <a:lnTo>
                    <a:pt x="2765740" y="3268948"/>
                  </a:lnTo>
                  <a:lnTo>
                    <a:pt x="2762565" y="3269583"/>
                  </a:lnTo>
                  <a:lnTo>
                    <a:pt x="2730176" y="3274030"/>
                  </a:lnTo>
                  <a:lnTo>
                    <a:pt x="2693660" y="3278476"/>
                  </a:lnTo>
                  <a:lnTo>
                    <a:pt x="2609830" y="3288322"/>
                  </a:lnTo>
                  <a:lnTo>
                    <a:pt x="2519332" y="3298486"/>
                  </a:lnTo>
                  <a:lnTo>
                    <a:pt x="2428199" y="3308650"/>
                  </a:lnTo>
                  <a:lnTo>
                    <a:pt x="2275465" y="3324530"/>
                  </a:lnTo>
                  <a:lnTo>
                    <a:pt x="2208782" y="3331200"/>
                  </a:lnTo>
                  <a:lnTo>
                    <a:pt x="2162422" y="3334376"/>
                  </a:lnTo>
                  <a:lnTo>
                    <a:pt x="2115109" y="3337235"/>
                  </a:lnTo>
                  <a:lnTo>
                    <a:pt x="2066843" y="3340093"/>
                  </a:lnTo>
                  <a:lnTo>
                    <a:pt x="2017308" y="3342634"/>
                  </a:lnTo>
                  <a:lnTo>
                    <a:pt x="1967137" y="3344858"/>
                  </a:lnTo>
                  <a:lnTo>
                    <a:pt x="1915696" y="3347081"/>
                  </a:lnTo>
                  <a:lnTo>
                    <a:pt x="1812497" y="3350575"/>
                  </a:lnTo>
                  <a:lnTo>
                    <a:pt x="1708027" y="3353433"/>
                  </a:lnTo>
                  <a:lnTo>
                    <a:pt x="1603875" y="3355657"/>
                  </a:lnTo>
                  <a:lnTo>
                    <a:pt x="1500359" y="3356927"/>
                  </a:lnTo>
                  <a:lnTo>
                    <a:pt x="1399382" y="3357562"/>
                  </a:lnTo>
                  <a:lnTo>
                    <a:pt x="1397159" y="3357245"/>
                  </a:lnTo>
                  <a:lnTo>
                    <a:pt x="1394619" y="3356292"/>
                  </a:lnTo>
                  <a:lnTo>
                    <a:pt x="1392396" y="3357245"/>
                  </a:lnTo>
                  <a:lnTo>
                    <a:pt x="1389856" y="3357562"/>
                  </a:lnTo>
                  <a:lnTo>
                    <a:pt x="1287609" y="3356927"/>
                  </a:lnTo>
                  <a:lnTo>
                    <a:pt x="1180917" y="3355657"/>
                  </a:lnTo>
                  <a:lnTo>
                    <a:pt x="1071367" y="3353433"/>
                  </a:lnTo>
                  <a:lnTo>
                    <a:pt x="961182" y="3350575"/>
                  </a:lnTo>
                  <a:lnTo>
                    <a:pt x="851950" y="3347081"/>
                  </a:lnTo>
                  <a:lnTo>
                    <a:pt x="798604" y="3344858"/>
                  </a:lnTo>
                  <a:lnTo>
                    <a:pt x="745893" y="3342634"/>
                  </a:lnTo>
                  <a:lnTo>
                    <a:pt x="694452" y="3340093"/>
                  </a:lnTo>
                  <a:lnTo>
                    <a:pt x="644281" y="3337235"/>
                  </a:lnTo>
                  <a:lnTo>
                    <a:pt x="596016" y="3334376"/>
                  </a:lnTo>
                  <a:lnTo>
                    <a:pt x="549973" y="3331200"/>
                  </a:lnTo>
                  <a:lnTo>
                    <a:pt x="488371" y="3324530"/>
                  </a:lnTo>
                  <a:lnTo>
                    <a:pt x="346432" y="3308650"/>
                  </a:lnTo>
                  <a:lnTo>
                    <a:pt x="261332" y="3298804"/>
                  </a:lnTo>
                  <a:lnTo>
                    <a:pt x="175280" y="3288322"/>
                  </a:lnTo>
                  <a:lnTo>
                    <a:pt x="95261" y="3278476"/>
                  </a:lnTo>
                  <a:lnTo>
                    <a:pt x="26356" y="3269583"/>
                  </a:lnTo>
                  <a:lnTo>
                    <a:pt x="23815" y="3268948"/>
                  </a:lnTo>
                  <a:lnTo>
                    <a:pt x="20957" y="3267995"/>
                  </a:lnTo>
                  <a:lnTo>
                    <a:pt x="18100" y="3267360"/>
                  </a:lnTo>
                  <a:lnTo>
                    <a:pt x="15877" y="3265772"/>
                  </a:lnTo>
                  <a:lnTo>
                    <a:pt x="13337" y="3264501"/>
                  </a:lnTo>
                  <a:lnTo>
                    <a:pt x="11114" y="3262913"/>
                  </a:lnTo>
                  <a:lnTo>
                    <a:pt x="9209" y="3261008"/>
                  </a:lnTo>
                  <a:lnTo>
                    <a:pt x="7621" y="3259102"/>
                  </a:lnTo>
                  <a:lnTo>
                    <a:pt x="5716" y="3256879"/>
                  </a:lnTo>
                  <a:lnTo>
                    <a:pt x="4128" y="3254655"/>
                  </a:lnTo>
                  <a:lnTo>
                    <a:pt x="3175" y="3252114"/>
                  </a:lnTo>
                  <a:lnTo>
                    <a:pt x="1905" y="3249891"/>
                  </a:lnTo>
                  <a:lnTo>
                    <a:pt x="635" y="3247033"/>
                  </a:lnTo>
                  <a:lnTo>
                    <a:pt x="318" y="3244174"/>
                  </a:lnTo>
                  <a:lnTo>
                    <a:pt x="0" y="3241633"/>
                  </a:lnTo>
                  <a:lnTo>
                    <a:pt x="0" y="3238775"/>
                  </a:lnTo>
                  <a:lnTo>
                    <a:pt x="3493" y="2876378"/>
                  </a:lnTo>
                  <a:lnTo>
                    <a:pt x="5398" y="2720747"/>
                  </a:lnTo>
                  <a:lnTo>
                    <a:pt x="6033" y="2660718"/>
                  </a:lnTo>
                  <a:lnTo>
                    <a:pt x="6986" y="2615617"/>
                  </a:lnTo>
                  <a:lnTo>
                    <a:pt x="7938" y="2597830"/>
                  </a:lnTo>
                  <a:lnTo>
                    <a:pt x="8256" y="2586396"/>
                  </a:lnTo>
                  <a:lnTo>
                    <a:pt x="12066" y="2547647"/>
                  </a:lnTo>
                  <a:lnTo>
                    <a:pt x="15877" y="2510804"/>
                  </a:lnTo>
                  <a:lnTo>
                    <a:pt x="20640" y="2475867"/>
                  </a:lnTo>
                  <a:lnTo>
                    <a:pt x="25403" y="2442200"/>
                  </a:lnTo>
                  <a:lnTo>
                    <a:pt x="30801" y="2410121"/>
                  </a:lnTo>
                  <a:lnTo>
                    <a:pt x="36517" y="2379630"/>
                  </a:lnTo>
                  <a:lnTo>
                    <a:pt x="42867" y="2350409"/>
                  </a:lnTo>
                  <a:lnTo>
                    <a:pt x="49536" y="2322459"/>
                  </a:lnTo>
                  <a:lnTo>
                    <a:pt x="56204" y="2296097"/>
                  </a:lnTo>
                  <a:lnTo>
                    <a:pt x="63507" y="2271006"/>
                  </a:lnTo>
                  <a:lnTo>
                    <a:pt x="71128" y="2246867"/>
                  </a:lnTo>
                  <a:lnTo>
                    <a:pt x="78431" y="2224317"/>
                  </a:lnTo>
                  <a:lnTo>
                    <a:pt x="86687" y="2203037"/>
                  </a:lnTo>
                  <a:lnTo>
                    <a:pt x="94943" y="2182709"/>
                  </a:lnTo>
                  <a:lnTo>
                    <a:pt x="102882" y="2163335"/>
                  </a:lnTo>
                  <a:lnTo>
                    <a:pt x="111455" y="2145231"/>
                  </a:lnTo>
                  <a:lnTo>
                    <a:pt x="120029" y="2128080"/>
                  </a:lnTo>
                  <a:lnTo>
                    <a:pt x="128602" y="2111564"/>
                  </a:lnTo>
                  <a:lnTo>
                    <a:pt x="137493" y="2096318"/>
                  </a:lnTo>
                  <a:lnTo>
                    <a:pt x="146384" y="2082026"/>
                  </a:lnTo>
                  <a:lnTo>
                    <a:pt x="154958" y="2068051"/>
                  </a:lnTo>
                  <a:lnTo>
                    <a:pt x="163849" y="2055664"/>
                  </a:lnTo>
                  <a:lnTo>
                    <a:pt x="172740" y="2043595"/>
                  </a:lnTo>
                  <a:lnTo>
                    <a:pt x="181313" y="2032478"/>
                  </a:lnTo>
                  <a:lnTo>
                    <a:pt x="189887" y="2021679"/>
                  </a:lnTo>
                  <a:lnTo>
                    <a:pt x="198143" y="2012151"/>
                  </a:lnTo>
                  <a:lnTo>
                    <a:pt x="206399" y="2002940"/>
                  </a:lnTo>
                  <a:lnTo>
                    <a:pt x="214019" y="1994365"/>
                  </a:lnTo>
                  <a:lnTo>
                    <a:pt x="228944" y="1978484"/>
                  </a:lnTo>
                  <a:lnTo>
                    <a:pt x="242280" y="1964826"/>
                  </a:lnTo>
                  <a:lnTo>
                    <a:pt x="249266" y="1959427"/>
                  </a:lnTo>
                  <a:lnTo>
                    <a:pt x="284512" y="1940370"/>
                  </a:lnTo>
                  <a:lnTo>
                    <a:pt x="320077" y="1922584"/>
                  </a:lnTo>
                  <a:lnTo>
                    <a:pt x="355323" y="1905115"/>
                  </a:lnTo>
                  <a:lnTo>
                    <a:pt x="390570" y="1888282"/>
                  </a:lnTo>
                  <a:lnTo>
                    <a:pt x="426134" y="1872401"/>
                  </a:lnTo>
                  <a:lnTo>
                    <a:pt x="462015" y="1857155"/>
                  </a:lnTo>
                  <a:lnTo>
                    <a:pt x="498214" y="1841910"/>
                  </a:lnTo>
                  <a:lnTo>
                    <a:pt x="534731" y="1826982"/>
                  </a:lnTo>
                  <a:lnTo>
                    <a:pt x="571565" y="1812372"/>
                  </a:lnTo>
                  <a:lnTo>
                    <a:pt x="609035" y="1798079"/>
                  </a:lnTo>
                  <a:lnTo>
                    <a:pt x="685561" y="1768859"/>
                  </a:lnTo>
                  <a:lnTo>
                    <a:pt x="764310" y="1739321"/>
                  </a:lnTo>
                  <a:lnTo>
                    <a:pt x="846234" y="1708512"/>
                  </a:lnTo>
                  <a:lnTo>
                    <a:pt x="847504" y="1708512"/>
                  </a:lnTo>
                  <a:lnTo>
                    <a:pt x="848774" y="1708195"/>
                  </a:lnTo>
                  <a:lnTo>
                    <a:pt x="980869" y="1593218"/>
                  </a:lnTo>
                  <a:lnTo>
                    <a:pt x="984045" y="1590360"/>
                  </a:lnTo>
                  <a:lnTo>
                    <a:pt x="987220" y="1588137"/>
                  </a:lnTo>
                  <a:lnTo>
                    <a:pt x="990713" y="1585913"/>
                  </a:lnTo>
                  <a:lnTo>
                    <a:pt x="994206" y="1584325"/>
                  </a:lnTo>
                  <a:lnTo>
                    <a:pt x="998334" y="1583690"/>
                  </a:lnTo>
                  <a:lnTo>
                    <a:pt x="1002462" y="1582737"/>
                  </a:lnTo>
                  <a:close/>
                  <a:moveTo>
                    <a:pt x="1401605" y="0"/>
                  </a:moveTo>
                  <a:lnTo>
                    <a:pt x="1417801" y="317"/>
                  </a:lnTo>
                  <a:lnTo>
                    <a:pt x="1433680" y="952"/>
                  </a:lnTo>
                  <a:lnTo>
                    <a:pt x="1449241" y="2222"/>
                  </a:lnTo>
                  <a:lnTo>
                    <a:pt x="1464802" y="3492"/>
                  </a:lnTo>
                  <a:lnTo>
                    <a:pt x="1480046" y="5396"/>
                  </a:lnTo>
                  <a:lnTo>
                    <a:pt x="1495289" y="7618"/>
                  </a:lnTo>
                  <a:lnTo>
                    <a:pt x="1510215" y="10158"/>
                  </a:lnTo>
                  <a:lnTo>
                    <a:pt x="1525141" y="13332"/>
                  </a:lnTo>
                  <a:lnTo>
                    <a:pt x="1540067" y="17142"/>
                  </a:lnTo>
                  <a:lnTo>
                    <a:pt x="1554358" y="20633"/>
                  </a:lnTo>
                  <a:lnTo>
                    <a:pt x="1568649" y="25077"/>
                  </a:lnTo>
                  <a:lnTo>
                    <a:pt x="1582622" y="29522"/>
                  </a:lnTo>
                  <a:lnTo>
                    <a:pt x="1596278" y="34918"/>
                  </a:lnTo>
                  <a:lnTo>
                    <a:pt x="1610251" y="39997"/>
                  </a:lnTo>
                  <a:lnTo>
                    <a:pt x="1623589" y="46028"/>
                  </a:lnTo>
                  <a:lnTo>
                    <a:pt x="1636927" y="52060"/>
                  </a:lnTo>
                  <a:lnTo>
                    <a:pt x="1649948" y="58726"/>
                  </a:lnTo>
                  <a:lnTo>
                    <a:pt x="1662651" y="65392"/>
                  </a:lnTo>
                  <a:lnTo>
                    <a:pt x="1675354" y="72376"/>
                  </a:lnTo>
                  <a:lnTo>
                    <a:pt x="1687739" y="79677"/>
                  </a:lnTo>
                  <a:lnTo>
                    <a:pt x="1700124" y="87613"/>
                  </a:lnTo>
                  <a:lnTo>
                    <a:pt x="1711875" y="95866"/>
                  </a:lnTo>
                  <a:lnTo>
                    <a:pt x="1723942" y="104437"/>
                  </a:lnTo>
                  <a:lnTo>
                    <a:pt x="1735375" y="113325"/>
                  </a:lnTo>
                  <a:lnTo>
                    <a:pt x="1746490" y="122213"/>
                  </a:lnTo>
                  <a:lnTo>
                    <a:pt x="1757605" y="131737"/>
                  </a:lnTo>
                  <a:lnTo>
                    <a:pt x="1768720" y="141577"/>
                  </a:lnTo>
                  <a:lnTo>
                    <a:pt x="1779200" y="151418"/>
                  </a:lnTo>
                  <a:lnTo>
                    <a:pt x="1789680" y="161893"/>
                  </a:lnTo>
                  <a:lnTo>
                    <a:pt x="1800160" y="172369"/>
                  </a:lnTo>
                  <a:lnTo>
                    <a:pt x="1810005" y="183162"/>
                  </a:lnTo>
                  <a:lnTo>
                    <a:pt x="1819850" y="194272"/>
                  </a:lnTo>
                  <a:lnTo>
                    <a:pt x="1829059" y="205700"/>
                  </a:lnTo>
                  <a:lnTo>
                    <a:pt x="1838269" y="217445"/>
                  </a:lnTo>
                  <a:lnTo>
                    <a:pt x="1847479" y="229507"/>
                  </a:lnTo>
                  <a:lnTo>
                    <a:pt x="1856053" y="241570"/>
                  </a:lnTo>
                  <a:lnTo>
                    <a:pt x="1864628" y="253950"/>
                  </a:lnTo>
                  <a:lnTo>
                    <a:pt x="1872884" y="266965"/>
                  </a:lnTo>
                  <a:lnTo>
                    <a:pt x="1881141" y="279980"/>
                  </a:lnTo>
                  <a:lnTo>
                    <a:pt x="1888763" y="292995"/>
                  </a:lnTo>
                  <a:lnTo>
                    <a:pt x="1896385" y="306327"/>
                  </a:lnTo>
                  <a:lnTo>
                    <a:pt x="1903372" y="319977"/>
                  </a:lnTo>
                  <a:lnTo>
                    <a:pt x="1910358" y="334262"/>
                  </a:lnTo>
                  <a:lnTo>
                    <a:pt x="1917027" y="347912"/>
                  </a:lnTo>
                  <a:lnTo>
                    <a:pt x="1923696" y="362514"/>
                  </a:lnTo>
                  <a:lnTo>
                    <a:pt x="1929730" y="376799"/>
                  </a:lnTo>
                  <a:lnTo>
                    <a:pt x="1935764" y="391718"/>
                  </a:lnTo>
                  <a:lnTo>
                    <a:pt x="1941163" y="406638"/>
                  </a:lnTo>
                  <a:lnTo>
                    <a:pt x="1946879" y="421875"/>
                  </a:lnTo>
                  <a:lnTo>
                    <a:pt x="1951960" y="437112"/>
                  </a:lnTo>
                  <a:lnTo>
                    <a:pt x="1956406" y="452666"/>
                  </a:lnTo>
                  <a:lnTo>
                    <a:pt x="1961488" y="468221"/>
                  </a:lnTo>
                  <a:lnTo>
                    <a:pt x="1965298" y="484410"/>
                  </a:lnTo>
                  <a:lnTo>
                    <a:pt x="1969427" y="500282"/>
                  </a:lnTo>
                  <a:lnTo>
                    <a:pt x="1973238" y="516154"/>
                  </a:lnTo>
                  <a:lnTo>
                    <a:pt x="1976731" y="532661"/>
                  </a:lnTo>
                  <a:lnTo>
                    <a:pt x="1979589" y="549167"/>
                  </a:lnTo>
                  <a:lnTo>
                    <a:pt x="1982447" y="565992"/>
                  </a:lnTo>
                  <a:lnTo>
                    <a:pt x="1984670" y="582816"/>
                  </a:lnTo>
                  <a:lnTo>
                    <a:pt x="1986893" y="599323"/>
                  </a:lnTo>
                  <a:lnTo>
                    <a:pt x="1989116" y="616464"/>
                  </a:lnTo>
                  <a:lnTo>
                    <a:pt x="1990704" y="633923"/>
                  </a:lnTo>
                  <a:lnTo>
                    <a:pt x="1991657" y="651065"/>
                  </a:lnTo>
                  <a:lnTo>
                    <a:pt x="1992927" y="668524"/>
                  </a:lnTo>
                  <a:lnTo>
                    <a:pt x="2001184" y="672016"/>
                  </a:lnTo>
                  <a:lnTo>
                    <a:pt x="2009124" y="675190"/>
                  </a:lnTo>
                  <a:lnTo>
                    <a:pt x="2016745" y="679317"/>
                  </a:lnTo>
                  <a:lnTo>
                    <a:pt x="2024050" y="684078"/>
                  </a:lnTo>
                  <a:lnTo>
                    <a:pt x="2030719" y="688840"/>
                  </a:lnTo>
                  <a:lnTo>
                    <a:pt x="2037070" y="694554"/>
                  </a:lnTo>
                  <a:lnTo>
                    <a:pt x="2043422" y="700903"/>
                  </a:lnTo>
                  <a:lnTo>
                    <a:pt x="2049138" y="707251"/>
                  </a:lnTo>
                  <a:lnTo>
                    <a:pt x="2054219" y="714552"/>
                  </a:lnTo>
                  <a:lnTo>
                    <a:pt x="2058983" y="722171"/>
                  </a:lnTo>
                  <a:lnTo>
                    <a:pt x="2063111" y="730742"/>
                  </a:lnTo>
                  <a:lnTo>
                    <a:pt x="2066922" y="739630"/>
                  </a:lnTo>
                  <a:lnTo>
                    <a:pt x="2070098" y="748836"/>
                  </a:lnTo>
                  <a:lnTo>
                    <a:pt x="2072956" y="758676"/>
                  </a:lnTo>
                  <a:lnTo>
                    <a:pt x="2075179" y="769469"/>
                  </a:lnTo>
                  <a:lnTo>
                    <a:pt x="2076767" y="781214"/>
                  </a:lnTo>
                  <a:lnTo>
                    <a:pt x="2077719" y="790420"/>
                  </a:lnTo>
                  <a:lnTo>
                    <a:pt x="2078037" y="799626"/>
                  </a:lnTo>
                  <a:lnTo>
                    <a:pt x="2078037" y="808831"/>
                  </a:lnTo>
                  <a:lnTo>
                    <a:pt x="2078037" y="818672"/>
                  </a:lnTo>
                  <a:lnTo>
                    <a:pt x="2077402" y="828195"/>
                  </a:lnTo>
                  <a:lnTo>
                    <a:pt x="2076449" y="838353"/>
                  </a:lnTo>
                  <a:lnTo>
                    <a:pt x="2075179" y="847876"/>
                  </a:lnTo>
                  <a:lnTo>
                    <a:pt x="2073591" y="858034"/>
                  </a:lnTo>
                  <a:lnTo>
                    <a:pt x="2071686" y="867558"/>
                  </a:lnTo>
                  <a:lnTo>
                    <a:pt x="2069463" y="877716"/>
                  </a:lnTo>
                  <a:lnTo>
                    <a:pt x="2066922" y="887239"/>
                  </a:lnTo>
                  <a:lnTo>
                    <a:pt x="2064381" y="897079"/>
                  </a:lnTo>
                  <a:lnTo>
                    <a:pt x="2061206" y="906602"/>
                  </a:lnTo>
                  <a:lnTo>
                    <a:pt x="2057712" y="916443"/>
                  </a:lnTo>
                  <a:lnTo>
                    <a:pt x="2054219" y="925966"/>
                  </a:lnTo>
                  <a:lnTo>
                    <a:pt x="2050091" y="935172"/>
                  </a:lnTo>
                  <a:lnTo>
                    <a:pt x="2045645" y="944060"/>
                  </a:lnTo>
                  <a:lnTo>
                    <a:pt x="2041199" y="952948"/>
                  </a:lnTo>
                  <a:lnTo>
                    <a:pt x="2036435" y="962154"/>
                  </a:lnTo>
                  <a:lnTo>
                    <a:pt x="2031671" y="970090"/>
                  </a:lnTo>
                  <a:lnTo>
                    <a:pt x="2026273" y="978343"/>
                  </a:lnTo>
                  <a:lnTo>
                    <a:pt x="2020874" y="986597"/>
                  </a:lnTo>
                  <a:lnTo>
                    <a:pt x="2014840" y="993898"/>
                  </a:lnTo>
                  <a:lnTo>
                    <a:pt x="2008806" y="1001516"/>
                  </a:lnTo>
                  <a:lnTo>
                    <a:pt x="2002455" y="1008182"/>
                  </a:lnTo>
                  <a:lnTo>
                    <a:pt x="1996421" y="1014849"/>
                  </a:lnTo>
                  <a:lnTo>
                    <a:pt x="1989434" y="1020563"/>
                  </a:lnTo>
                  <a:lnTo>
                    <a:pt x="1982765" y="1026276"/>
                  </a:lnTo>
                  <a:lnTo>
                    <a:pt x="1975778" y="1031355"/>
                  </a:lnTo>
                  <a:lnTo>
                    <a:pt x="1968474" y="1036434"/>
                  </a:lnTo>
                  <a:lnTo>
                    <a:pt x="1960852" y="1040244"/>
                  </a:lnTo>
                  <a:lnTo>
                    <a:pt x="1953231" y="1044053"/>
                  </a:lnTo>
                  <a:lnTo>
                    <a:pt x="1945609" y="1072622"/>
                  </a:lnTo>
                  <a:lnTo>
                    <a:pt x="1937987" y="1100557"/>
                  </a:lnTo>
                  <a:lnTo>
                    <a:pt x="1929095" y="1128491"/>
                  </a:lnTo>
                  <a:lnTo>
                    <a:pt x="1919568" y="1155791"/>
                  </a:lnTo>
                  <a:lnTo>
                    <a:pt x="1910041" y="1183408"/>
                  </a:lnTo>
                  <a:lnTo>
                    <a:pt x="1899243" y="1210073"/>
                  </a:lnTo>
                  <a:lnTo>
                    <a:pt x="1888128" y="1236420"/>
                  </a:lnTo>
                  <a:lnTo>
                    <a:pt x="1876695" y="1262133"/>
                  </a:lnTo>
                  <a:lnTo>
                    <a:pt x="1863992" y="1287845"/>
                  </a:lnTo>
                  <a:lnTo>
                    <a:pt x="1850972" y="1312288"/>
                  </a:lnTo>
                  <a:lnTo>
                    <a:pt x="1837316" y="1336731"/>
                  </a:lnTo>
                  <a:lnTo>
                    <a:pt x="1830012" y="1348793"/>
                  </a:lnTo>
                  <a:lnTo>
                    <a:pt x="1823025" y="1360221"/>
                  </a:lnTo>
                  <a:lnTo>
                    <a:pt x="1815721" y="1371649"/>
                  </a:lnTo>
                  <a:lnTo>
                    <a:pt x="1808099" y="1382759"/>
                  </a:lnTo>
                  <a:lnTo>
                    <a:pt x="1800478" y="1394187"/>
                  </a:lnTo>
                  <a:lnTo>
                    <a:pt x="1792538" y="1405297"/>
                  </a:lnTo>
                  <a:lnTo>
                    <a:pt x="1784599" y="1416090"/>
                  </a:lnTo>
                  <a:lnTo>
                    <a:pt x="1776342" y="1426248"/>
                  </a:lnTo>
                  <a:lnTo>
                    <a:pt x="1768085" y="1436724"/>
                  </a:lnTo>
                  <a:lnTo>
                    <a:pt x="1759511" y="1446882"/>
                  </a:lnTo>
                  <a:lnTo>
                    <a:pt x="1750619" y="1456722"/>
                  </a:lnTo>
                  <a:lnTo>
                    <a:pt x="1742044" y="1466563"/>
                  </a:lnTo>
                  <a:lnTo>
                    <a:pt x="1733152" y="1475769"/>
                  </a:lnTo>
                  <a:lnTo>
                    <a:pt x="1723942" y="1484974"/>
                  </a:lnTo>
                  <a:lnTo>
                    <a:pt x="1714733" y="1493862"/>
                  </a:lnTo>
                  <a:lnTo>
                    <a:pt x="1704888" y="1502433"/>
                  </a:lnTo>
                  <a:lnTo>
                    <a:pt x="1695361" y="1511004"/>
                  </a:lnTo>
                  <a:lnTo>
                    <a:pt x="1685516" y="1519258"/>
                  </a:lnTo>
                  <a:lnTo>
                    <a:pt x="1675671" y="1526876"/>
                  </a:lnTo>
                  <a:lnTo>
                    <a:pt x="1665509" y="1534812"/>
                  </a:lnTo>
                  <a:lnTo>
                    <a:pt x="1655029" y="1542113"/>
                  </a:lnTo>
                  <a:lnTo>
                    <a:pt x="1644867" y="1549414"/>
                  </a:lnTo>
                  <a:lnTo>
                    <a:pt x="1634387" y="1556080"/>
                  </a:lnTo>
                  <a:lnTo>
                    <a:pt x="1623589" y="1562746"/>
                  </a:lnTo>
                  <a:lnTo>
                    <a:pt x="1612474" y="1568778"/>
                  </a:lnTo>
                  <a:lnTo>
                    <a:pt x="1601677" y="1574492"/>
                  </a:lnTo>
                  <a:lnTo>
                    <a:pt x="1590244" y="1580206"/>
                  </a:lnTo>
                  <a:lnTo>
                    <a:pt x="1578811" y="1585285"/>
                  </a:lnTo>
                  <a:lnTo>
                    <a:pt x="1567061" y="1590047"/>
                  </a:lnTo>
                  <a:lnTo>
                    <a:pt x="1555628" y="1595126"/>
                  </a:lnTo>
                  <a:lnTo>
                    <a:pt x="1543561" y="1598935"/>
                  </a:lnTo>
                  <a:lnTo>
                    <a:pt x="1531493" y="1603061"/>
                  </a:lnTo>
                  <a:lnTo>
                    <a:pt x="1519107" y="1606553"/>
                  </a:lnTo>
                  <a:lnTo>
                    <a:pt x="1506722" y="1609728"/>
                  </a:lnTo>
                  <a:lnTo>
                    <a:pt x="1494337" y="1612902"/>
                  </a:lnTo>
                  <a:lnTo>
                    <a:pt x="1481634" y="1615442"/>
                  </a:lnTo>
                  <a:lnTo>
                    <a:pt x="1468613" y="1617346"/>
                  </a:lnTo>
                  <a:lnTo>
                    <a:pt x="1455593" y="1619251"/>
                  </a:lnTo>
                  <a:lnTo>
                    <a:pt x="1442255" y="1620521"/>
                  </a:lnTo>
                  <a:lnTo>
                    <a:pt x="1428916" y="1621473"/>
                  </a:lnTo>
                  <a:lnTo>
                    <a:pt x="1415578" y="1622108"/>
                  </a:lnTo>
                  <a:lnTo>
                    <a:pt x="1401605" y="1622425"/>
                  </a:lnTo>
                  <a:lnTo>
                    <a:pt x="1387949" y="1622108"/>
                  </a:lnTo>
                  <a:lnTo>
                    <a:pt x="1374611" y="1621473"/>
                  </a:lnTo>
                  <a:lnTo>
                    <a:pt x="1361273" y="1620521"/>
                  </a:lnTo>
                  <a:lnTo>
                    <a:pt x="1348253" y="1619251"/>
                  </a:lnTo>
                  <a:lnTo>
                    <a:pt x="1335232" y="1617664"/>
                  </a:lnTo>
                  <a:lnTo>
                    <a:pt x="1322212" y="1615442"/>
                  </a:lnTo>
                  <a:lnTo>
                    <a:pt x="1309509" y="1612902"/>
                  </a:lnTo>
                  <a:lnTo>
                    <a:pt x="1296806" y="1610363"/>
                  </a:lnTo>
                  <a:lnTo>
                    <a:pt x="1284738" y="1606871"/>
                  </a:lnTo>
                  <a:lnTo>
                    <a:pt x="1272353" y="1603061"/>
                  </a:lnTo>
                  <a:lnTo>
                    <a:pt x="1260602" y="1599570"/>
                  </a:lnTo>
                  <a:lnTo>
                    <a:pt x="1248535" y="1595443"/>
                  </a:lnTo>
                  <a:lnTo>
                    <a:pt x="1237102" y="1590681"/>
                  </a:lnTo>
                  <a:lnTo>
                    <a:pt x="1225669" y="1585602"/>
                  </a:lnTo>
                  <a:lnTo>
                    <a:pt x="1213919" y="1580523"/>
                  </a:lnTo>
                  <a:lnTo>
                    <a:pt x="1202804" y="1574809"/>
                  </a:lnTo>
                  <a:lnTo>
                    <a:pt x="1191689" y="1569413"/>
                  </a:lnTo>
                  <a:lnTo>
                    <a:pt x="1180891" y="1563064"/>
                  </a:lnTo>
                  <a:lnTo>
                    <a:pt x="1170094" y="1556715"/>
                  </a:lnTo>
                  <a:lnTo>
                    <a:pt x="1159932" y="1550049"/>
                  </a:lnTo>
                  <a:lnTo>
                    <a:pt x="1149452" y="1543065"/>
                  </a:lnTo>
                  <a:lnTo>
                    <a:pt x="1138972" y="1535447"/>
                  </a:lnTo>
                  <a:lnTo>
                    <a:pt x="1128809" y="1528146"/>
                  </a:lnTo>
                  <a:lnTo>
                    <a:pt x="1118965" y="1520210"/>
                  </a:lnTo>
                  <a:lnTo>
                    <a:pt x="1109120" y="1512274"/>
                  </a:lnTo>
                  <a:lnTo>
                    <a:pt x="1099593" y="1504020"/>
                  </a:lnTo>
                  <a:lnTo>
                    <a:pt x="1090383" y="1495450"/>
                  </a:lnTo>
                  <a:lnTo>
                    <a:pt x="1080856" y="1486561"/>
                  </a:lnTo>
                  <a:lnTo>
                    <a:pt x="1071646" y="1477356"/>
                  </a:lnTo>
                  <a:lnTo>
                    <a:pt x="1062754" y="1467833"/>
                  </a:lnTo>
                  <a:lnTo>
                    <a:pt x="1053862" y="1458309"/>
                  </a:lnTo>
                  <a:lnTo>
                    <a:pt x="1045287" y="1448786"/>
                  </a:lnTo>
                  <a:lnTo>
                    <a:pt x="1036713" y="1438628"/>
                  </a:lnTo>
                  <a:lnTo>
                    <a:pt x="1028456" y="1428153"/>
                  </a:lnTo>
                  <a:lnTo>
                    <a:pt x="1020517" y="1417677"/>
                  </a:lnTo>
                  <a:lnTo>
                    <a:pt x="1012260" y="1407519"/>
                  </a:lnTo>
                  <a:lnTo>
                    <a:pt x="1004320" y="1396409"/>
                  </a:lnTo>
                  <a:lnTo>
                    <a:pt x="996699" y="1385616"/>
                  </a:lnTo>
                  <a:lnTo>
                    <a:pt x="989077" y="1374506"/>
                  </a:lnTo>
                  <a:lnTo>
                    <a:pt x="981773" y="1362761"/>
                  </a:lnTo>
                  <a:lnTo>
                    <a:pt x="974786" y="1351333"/>
                  </a:lnTo>
                  <a:lnTo>
                    <a:pt x="967799" y="1339588"/>
                  </a:lnTo>
                  <a:lnTo>
                    <a:pt x="953826" y="1315145"/>
                  </a:lnTo>
                  <a:lnTo>
                    <a:pt x="940806" y="1290702"/>
                  </a:lnTo>
                  <a:lnTo>
                    <a:pt x="928738" y="1265942"/>
                  </a:lnTo>
                  <a:lnTo>
                    <a:pt x="916670" y="1239912"/>
                  </a:lnTo>
                  <a:lnTo>
                    <a:pt x="905555" y="1213882"/>
                  </a:lnTo>
                  <a:lnTo>
                    <a:pt x="894758" y="1187217"/>
                  </a:lnTo>
                  <a:lnTo>
                    <a:pt x="885230" y="1160235"/>
                  </a:lnTo>
                  <a:lnTo>
                    <a:pt x="876021" y="1132936"/>
                  </a:lnTo>
                  <a:lnTo>
                    <a:pt x="866811" y="1105319"/>
                  </a:lnTo>
                  <a:lnTo>
                    <a:pt x="858872" y="1077701"/>
                  </a:lnTo>
                  <a:lnTo>
                    <a:pt x="851250" y="1049449"/>
                  </a:lnTo>
                  <a:lnTo>
                    <a:pt x="842675" y="1046592"/>
                  </a:lnTo>
                  <a:lnTo>
                    <a:pt x="834736" y="1043101"/>
                  </a:lnTo>
                  <a:lnTo>
                    <a:pt x="826479" y="1039291"/>
                  </a:lnTo>
                  <a:lnTo>
                    <a:pt x="818222" y="1034530"/>
                  </a:lnTo>
                  <a:lnTo>
                    <a:pt x="810918" y="1029768"/>
                  </a:lnTo>
                  <a:lnTo>
                    <a:pt x="802979" y="1023737"/>
                  </a:lnTo>
                  <a:lnTo>
                    <a:pt x="795992" y="1017706"/>
                  </a:lnTo>
                  <a:lnTo>
                    <a:pt x="789006" y="1011039"/>
                  </a:lnTo>
                  <a:lnTo>
                    <a:pt x="782336" y="1004056"/>
                  </a:lnTo>
                  <a:lnTo>
                    <a:pt x="775667" y="996437"/>
                  </a:lnTo>
                  <a:lnTo>
                    <a:pt x="769316" y="988501"/>
                  </a:lnTo>
                  <a:lnTo>
                    <a:pt x="763282" y="980248"/>
                  </a:lnTo>
                  <a:lnTo>
                    <a:pt x="757566" y="971677"/>
                  </a:lnTo>
                  <a:lnTo>
                    <a:pt x="752167" y="962789"/>
                  </a:lnTo>
                  <a:lnTo>
                    <a:pt x="747403" y="953583"/>
                  </a:lnTo>
                  <a:lnTo>
                    <a:pt x="742322" y="944060"/>
                  </a:lnTo>
                  <a:lnTo>
                    <a:pt x="737876" y="934537"/>
                  </a:lnTo>
                  <a:lnTo>
                    <a:pt x="733430" y="924379"/>
                  </a:lnTo>
                  <a:lnTo>
                    <a:pt x="729937" y="914538"/>
                  </a:lnTo>
                  <a:lnTo>
                    <a:pt x="726126" y="904380"/>
                  </a:lnTo>
                  <a:lnTo>
                    <a:pt x="722633" y="893905"/>
                  </a:lnTo>
                  <a:lnTo>
                    <a:pt x="720092" y="883747"/>
                  </a:lnTo>
                  <a:lnTo>
                    <a:pt x="717551" y="873271"/>
                  </a:lnTo>
                  <a:lnTo>
                    <a:pt x="715328" y="862796"/>
                  </a:lnTo>
                  <a:lnTo>
                    <a:pt x="713423" y="852320"/>
                  </a:lnTo>
                  <a:lnTo>
                    <a:pt x="712153" y="842162"/>
                  </a:lnTo>
                  <a:lnTo>
                    <a:pt x="710882" y="831687"/>
                  </a:lnTo>
                  <a:lnTo>
                    <a:pt x="710247" y="821212"/>
                  </a:lnTo>
                  <a:lnTo>
                    <a:pt x="709612" y="810736"/>
                  </a:lnTo>
                  <a:lnTo>
                    <a:pt x="709612" y="800896"/>
                  </a:lnTo>
                  <a:lnTo>
                    <a:pt x="710565" y="790738"/>
                  </a:lnTo>
                  <a:lnTo>
                    <a:pt x="711200" y="781214"/>
                  </a:lnTo>
                  <a:lnTo>
                    <a:pt x="713105" y="768517"/>
                  </a:lnTo>
                  <a:lnTo>
                    <a:pt x="715646" y="756454"/>
                  </a:lnTo>
                  <a:lnTo>
                    <a:pt x="718822" y="745344"/>
                  </a:lnTo>
                  <a:lnTo>
                    <a:pt x="722633" y="735186"/>
                  </a:lnTo>
                  <a:lnTo>
                    <a:pt x="727079" y="725663"/>
                  </a:lnTo>
                  <a:lnTo>
                    <a:pt x="732160" y="716775"/>
                  </a:lnTo>
                  <a:lnTo>
                    <a:pt x="737559" y="708521"/>
                  </a:lnTo>
                  <a:lnTo>
                    <a:pt x="743910" y="701220"/>
                  </a:lnTo>
                  <a:lnTo>
                    <a:pt x="750579" y="694236"/>
                  </a:lnTo>
                  <a:lnTo>
                    <a:pt x="757566" y="688205"/>
                  </a:lnTo>
                  <a:lnTo>
                    <a:pt x="765505" y="682809"/>
                  </a:lnTo>
                  <a:lnTo>
                    <a:pt x="773762" y="677412"/>
                  </a:lnTo>
                  <a:lnTo>
                    <a:pt x="782336" y="673286"/>
                  </a:lnTo>
                  <a:lnTo>
                    <a:pt x="791546" y="669159"/>
                  </a:lnTo>
                  <a:lnTo>
                    <a:pt x="800756" y="666302"/>
                  </a:lnTo>
                  <a:lnTo>
                    <a:pt x="810600" y="663762"/>
                  </a:lnTo>
                  <a:lnTo>
                    <a:pt x="811553" y="646303"/>
                  </a:lnTo>
                  <a:lnTo>
                    <a:pt x="813141" y="629162"/>
                  </a:lnTo>
                  <a:lnTo>
                    <a:pt x="814411" y="612020"/>
                  </a:lnTo>
                  <a:lnTo>
                    <a:pt x="816634" y="594878"/>
                  </a:lnTo>
                  <a:lnTo>
                    <a:pt x="819175" y="578372"/>
                  </a:lnTo>
                  <a:lnTo>
                    <a:pt x="821716" y="561547"/>
                  </a:lnTo>
                  <a:lnTo>
                    <a:pt x="824574" y="544723"/>
                  </a:lnTo>
                  <a:lnTo>
                    <a:pt x="827432" y="528534"/>
                  </a:lnTo>
                  <a:lnTo>
                    <a:pt x="830925" y="512662"/>
                  </a:lnTo>
                  <a:lnTo>
                    <a:pt x="834736" y="496155"/>
                  </a:lnTo>
                  <a:lnTo>
                    <a:pt x="838865" y="480283"/>
                  </a:lnTo>
                  <a:lnTo>
                    <a:pt x="843311" y="464729"/>
                  </a:lnTo>
                  <a:lnTo>
                    <a:pt x="847757" y="448857"/>
                  </a:lnTo>
                  <a:lnTo>
                    <a:pt x="852520" y="433937"/>
                  </a:lnTo>
                  <a:lnTo>
                    <a:pt x="857601" y="418700"/>
                  </a:lnTo>
                  <a:lnTo>
                    <a:pt x="863318" y="403463"/>
                  </a:lnTo>
                  <a:lnTo>
                    <a:pt x="868717" y="388544"/>
                  </a:lnTo>
                  <a:lnTo>
                    <a:pt x="874750" y="373942"/>
                  </a:lnTo>
                  <a:lnTo>
                    <a:pt x="881102" y="359340"/>
                  </a:lnTo>
                  <a:lnTo>
                    <a:pt x="887453" y="345372"/>
                  </a:lnTo>
                  <a:lnTo>
                    <a:pt x="894122" y="331405"/>
                  </a:lnTo>
                  <a:lnTo>
                    <a:pt x="901109" y="317438"/>
                  </a:lnTo>
                  <a:lnTo>
                    <a:pt x="908731" y="304105"/>
                  </a:lnTo>
                  <a:lnTo>
                    <a:pt x="916035" y="290773"/>
                  </a:lnTo>
                  <a:lnTo>
                    <a:pt x="923657" y="277441"/>
                  </a:lnTo>
                  <a:lnTo>
                    <a:pt x="931596" y="264743"/>
                  </a:lnTo>
                  <a:lnTo>
                    <a:pt x="940171" y="252046"/>
                  </a:lnTo>
                  <a:lnTo>
                    <a:pt x="948427" y="239348"/>
                  </a:lnTo>
                  <a:lnTo>
                    <a:pt x="957320" y="227603"/>
                  </a:lnTo>
                  <a:lnTo>
                    <a:pt x="966212" y="215858"/>
                  </a:lnTo>
                  <a:lnTo>
                    <a:pt x="975421" y="204112"/>
                  </a:lnTo>
                  <a:lnTo>
                    <a:pt x="985266" y="192685"/>
                  </a:lnTo>
                  <a:lnTo>
                    <a:pt x="994793" y="181574"/>
                  </a:lnTo>
                  <a:lnTo>
                    <a:pt x="1004956" y="170781"/>
                  </a:lnTo>
                  <a:lnTo>
                    <a:pt x="1014800" y="160306"/>
                  </a:lnTo>
                  <a:lnTo>
                    <a:pt x="1025280" y="149831"/>
                  </a:lnTo>
                  <a:lnTo>
                    <a:pt x="1036078" y="140307"/>
                  </a:lnTo>
                  <a:lnTo>
                    <a:pt x="1046875" y="130784"/>
                  </a:lnTo>
                  <a:lnTo>
                    <a:pt x="1057991" y="121261"/>
                  </a:lnTo>
                  <a:lnTo>
                    <a:pt x="1069105" y="112055"/>
                  </a:lnTo>
                  <a:lnTo>
                    <a:pt x="1080538" y="103485"/>
                  </a:lnTo>
                  <a:lnTo>
                    <a:pt x="1092606" y="94914"/>
                  </a:lnTo>
                  <a:lnTo>
                    <a:pt x="1104356" y="86978"/>
                  </a:lnTo>
                  <a:lnTo>
                    <a:pt x="1116742" y="79359"/>
                  </a:lnTo>
                  <a:lnTo>
                    <a:pt x="1128809" y="72058"/>
                  </a:lnTo>
                  <a:lnTo>
                    <a:pt x="1141512" y="64440"/>
                  </a:lnTo>
                  <a:lnTo>
                    <a:pt x="1154533" y="57774"/>
                  </a:lnTo>
                  <a:lnTo>
                    <a:pt x="1167553" y="51425"/>
                  </a:lnTo>
                  <a:lnTo>
                    <a:pt x="1180574" y="45711"/>
                  </a:lnTo>
                  <a:lnTo>
                    <a:pt x="1193912" y="39680"/>
                  </a:lnTo>
                  <a:lnTo>
                    <a:pt x="1207568" y="34601"/>
                  </a:lnTo>
                  <a:lnTo>
                    <a:pt x="1221541" y="29522"/>
                  </a:lnTo>
                  <a:lnTo>
                    <a:pt x="1235514" y="24760"/>
                  </a:lnTo>
                  <a:lnTo>
                    <a:pt x="1249805" y="20633"/>
                  </a:lnTo>
                  <a:lnTo>
                    <a:pt x="1264096" y="16507"/>
                  </a:lnTo>
                  <a:lnTo>
                    <a:pt x="1278704" y="13332"/>
                  </a:lnTo>
                  <a:lnTo>
                    <a:pt x="1293630" y="10158"/>
                  </a:lnTo>
                  <a:lnTo>
                    <a:pt x="1308556" y="7618"/>
                  </a:lnTo>
                  <a:lnTo>
                    <a:pt x="1323164" y="5396"/>
                  </a:lnTo>
                  <a:lnTo>
                    <a:pt x="1339043" y="3174"/>
                  </a:lnTo>
                  <a:lnTo>
                    <a:pt x="1354287" y="1905"/>
                  </a:lnTo>
                  <a:lnTo>
                    <a:pt x="1369848" y="952"/>
                  </a:lnTo>
                  <a:lnTo>
                    <a:pt x="1385726" y="317"/>
                  </a:lnTo>
                  <a:lnTo>
                    <a:pt x="1401605" y="0"/>
                  </a:lnTo>
                  <a:close/>
                </a:path>
              </a:pathLst>
            </a:custGeom>
            <a:solidFill>
              <a:srgbClr val="207CBC">
                <a:lumMod val="50000"/>
              </a:srgbClr>
            </a:solidFill>
            <a:ln>
              <a:noFill/>
            </a:ln>
          </p:spPr>
          <p:txBody>
            <a:bodyPr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cxnSp>
        <p:nvCxnSpPr>
          <p:cNvPr id="51" name="直接连接符 50"/>
          <p:cNvCxnSpPr>
            <a:stCxn id="38" idx="6"/>
          </p:cNvCxnSpPr>
          <p:nvPr>
            <p:custDataLst>
              <p:tags r:id="rId6"/>
            </p:custDataLst>
          </p:nvPr>
        </p:nvCxnSpPr>
        <p:spPr>
          <a:xfrm>
            <a:off x="3494889" y="3214076"/>
            <a:ext cx="1573367" cy="1721"/>
          </a:xfrm>
          <a:prstGeom prst="line">
            <a:avLst/>
          </a:prstGeom>
          <a:noFill/>
          <a:ln w="38100" cap="flat" cmpd="sng" algn="ctr">
            <a:solidFill>
              <a:srgbClr val="207CBC"/>
            </a:solidFill>
            <a:prstDash val="solid"/>
            <a:miter lim="800000"/>
          </a:ln>
          <a:effectLst/>
        </p:spPr>
      </p:cxn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79145" y="163830"/>
            <a:ext cx="3761740" cy="706755"/>
          </a:xfrm>
          <a:prstGeom prst="rect">
            <a:avLst/>
          </a:prstGeom>
        </p:spPr>
        <p:txBody>
          <a:bodyPr wrap="square">
            <a:spAutoFit/>
          </a:bodyPr>
          <a:p>
            <a:pPr algn="l"/>
            <a:r>
              <a:rPr lang="zh-CN" altLang="zh-CN" sz="4000" b="1" dirty="0">
                <a:latin typeface="华文中宋" panose="02010600040101010101" charset="-122"/>
                <a:ea typeface="华文中宋" panose="02010600040101010101" charset="-122"/>
                <a:sym typeface="Arial" panose="020B0604020202020204"/>
              </a:rPr>
              <a:t>科研第一步</a:t>
            </a:r>
            <a:endParaRPr lang="zh-CN" altLang="zh-CN" sz="4000" b="1" dirty="0">
              <a:latin typeface="华文中宋" panose="02010600040101010101" charset="-122"/>
              <a:ea typeface="华文中宋" panose="02010600040101010101" charset="-122"/>
              <a:sym typeface="Arial" panose="020B0604020202020204"/>
            </a:endParaRPr>
          </a:p>
        </p:txBody>
      </p:sp>
      <p:sp>
        <p:nvSpPr>
          <p:cNvPr id="71" name="立方体 70"/>
          <p:cNvSpPr/>
          <p:nvPr>
            <p:custDataLst>
              <p:tags r:id="rId1"/>
            </p:custDataLst>
          </p:nvPr>
        </p:nvSpPr>
        <p:spPr>
          <a:xfrm rot="21091489" flipH="1">
            <a:off x="2701398" y="5575258"/>
            <a:ext cx="1668383" cy="679577"/>
          </a:xfrm>
          <a:prstGeom prst="cube">
            <a:avLst>
              <a:gd name="adj" fmla="val 80345"/>
            </a:avLst>
          </a:prstGeom>
          <a:solidFill>
            <a:srgbClr val="FE8B44"/>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cxnSp>
        <p:nvCxnSpPr>
          <p:cNvPr id="72" name="直接连接符 71"/>
          <p:cNvCxnSpPr/>
          <p:nvPr>
            <p:custDataLst>
              <p:tags r:id="rId2"/>
            </p:custDataLst>
          </p:nvPr>
        </p:nvCxnSpPr>
        <p:spPr>
          <a:xfrm>
            <a:off x="3485963" y="5114353"/>
            <a:ext cx="0" cy="683341"/>
          </a:xfrm>
          <a:prstGeom prst="line">
            <a:avLst/>
          </a:prstGeom>
          <a:noFill/>
          <a:ln w="6350" cap="flat" cmpd="sng" algn="ctr">
            <a:solidFill>
              <a:srgbClr val="FE8B44">
                <a:lumMod val="60000"/>
                <a:lumOff val="40000"/>
              </a:srgbClr>
            </a:solidFill>
            <a:prstDash val="solid"/>
            <a:miter lim="800000"/>
            <a:headEnd type="none"/>
            <a:tailEnd type="oval"/>
          </a:ln>
          <a:effectLst/>
        </p:spPr>
      </p:cxnSp>
      <p:sp>
        <p:nvSpPr>
          <p:cNvPr id="73" name="椭圆 72"/>
          <p:cNvSpPr/>
          <p:nvPr>
            <p:custDataLst>
              <p:tags r:id="rId3"/>
            </p:custDataLst>
          </p:nvPr>
        </p:nvSpPr>
        <p:spPr>
          <a:xfrm>
            <a:off x="3277715" y="4803477"/>
            <a:ext cx="416495" cy="416495"/>
          </a:xfrm>
          <a:prstGeom prst="ellipse">
            <a:avLst/>
          </a:prstGeom>
          <a:solidFill>
            <a:srgbClr val="FE8B44"/>
          </a:solidFill>
          <a:ln w="12700" cap="flat" cmpd="sng" algn="ctr">
            <a:noFill/>
            <a:prstDash val="solid"/>
            <a:miter lim="800000"/>
          </a:ln>
          <a:effectLst/>
        </p:spPr>
        <p:txBody>
          <a:bodyPr rtlCol="0" anchor="ctr">
            <a:normAutofit fontScale="75000" lnSpcReduction="20000"/>
          </a:bodyPr>
          <a:p>
            <a:pPr algn="ctr"/>
            <a:endParaRPr lang="zh-CN" altLang="en-US">
              <a:sym typeface="Arial" panose="020B0604020202020204" pitchFamily="34" charset="0"/>
            </a:endParaRPr>
          </a:p>
        </p:txBody>
      </p:sp>
      <p:sp>
        <p:nvSpPr>
          <p:cNvPr id="74" name="KSO_Shape"/>
          <p:cNvSpPr/>
          <p:nvPr>
            <p:custDataLst>
              <p:tags r:id="rId4"/>
            </p:custDataLst>
          </p:nvPr>
        </p:nvSpPr>
        <p:spPr bwMode="auto">
          <a:xfrm>
            <a:off x="3377266" y="4894757"/>
            <a:ext cx="219475" cy="231735"/>
          </a:xfrm>
          <a:custGeom>
            <a:avLst/>
            <a:gdLst>
              <a:gd name="T0" fmla="*/ 285195 w 3309"/>
              <a:gd name="T1" fmla="*/ 209540 h 3497"/>
              <a:gd name="T2" fmla="*/ 645550 w 3309"/>
              <a:gd name="T3" fmla="*/ 713569 h 3497"/>
              <a:gd name="T4" fmla="*/ 601793 w 3309"/>
              <a:gd name="T5" fmla="*/ 534919 h 3497"/>
              <a:gd name="T6" fmla="*/ 661509 w 3309"/>
              <a:gd name="T7" fmla="*/ 415476 h 3497"/>
              <a:gd name="T8" fmla="*/ 813887 w 3309"/>
              <a:gd name="T9" fmla="*/ 515870 h 3497"/>
              <a:gd name="T10" fmla="*/ 876692 w 3309"/>
              <a:gd name="T11" fmla="*/ 497336 h 3497"/>
              <a:gd name="T12" fmla="*/ 887503 w 3309"/>
              <a:gd name="T13" fmla="*/ 374804 h 3497"/>
              <a:gd name="T14" fmla="*/ 1038337 w 3309"/>
              <a:gd name="T15" fmla="*/ 387675 h 3497"/>
              <a:gd name="T16" fmla="*/ 1050692 w 3309"/>
              <a:gd name="T17" fmla="*/ 422684 h 3497"/>
              <a:gd name="T18" fmla="*/ 1104230 w 3309"/>
              <a:gd name="T19" fmla="*/ 505058 h 3497"/>
              <a:gd name="T20" fmla="*/ 1111952 w 3309"/>
              <a:gd name="T21" fmla="*/ 466960 h 3497"/>
              <a:gd name="T22" fmla="*/ 1209763 w 3309"/>
              <a:gd name="T23" fmla="*/ 413417 h 3497"/>
              <a:gd name="T24" fmla="*/ 1424946 w 3309"/>
              <a:gd name="T25" fmla="*/ 1166114 h 3497"/>
              <a:gd name="T26" fmla="*/ 1072313 w 3309"/>
              <a:gd name="T27" fmla="*/ 1638222 h 3497"/>
              <a:gd name="T28" fmla="*/ 669230 w 3309"/>
              <a:gd name="T29" fmla="*/ 1337041 h 3497"/>
              <a:gd name="T30" fmla="*/ 188414 w 3309"/>
              <a:gd name="T31" fmla="*/ 1154272 h 3497"/>
              <a:gd name="T32" fmla="*/ 298065 w 3309"/>
              <a:gd name="T33" fmla="*/ 1078076 h 3497"/>
              <a:gd name="T34" fmla="*/ 569361 w 3309"/>
              <a:gd name="T35" fmla="*/ 1102788 h 3497"/>
              <a:gd name="T36" fmla="*/ 152379 w 3309"/>
              <a:gd name="T37" fmla="*/ 294489 h 3497"/>
              <a:gd name="T38" fmla="*/ 178118 w 3309"/>
              <a:gd name="T39" fmla="*/ 166293 h 3497"/>
              <a:gd name="T40" fmla="*/ 109651 w 3309"/>
              <a:gd name="T41" fmla="*/ 62811 h 3497"/>
              <a:gd name="T42" fmla="*/ 53024 w 3309"/>
              <a:gd name="T43" fmla="*/ 354210 h 3497"/>
              <a:gd name="T44" fmla="*/ 401538 w 3309"/>
              <a:gd name="T45" fmla="*/ 962752 h 3497"/>
              <a:gd name="T46" fmla="*/ 171941 w 3309"/>
              <a:gd name="T47" fmla="*/ 981801 h 3497"/>
              <a:gd name="T48" fmla="*/ 242467 w 3309"/>
              <a:gd name="T49" fmla="*/ 1385436 h 3497"/>
              <a:gd name="T50" fmla="*/ 876177 w 3309"/>
              <a:gd name="T51" fmla="*/ 1548125 h 3497"/>
              <a:gd name="T52" fmla="*/ 1023923 w 3309"/>
              <a:gd name="T53" fmla="*/ 1800397 h 3497"/>
              <a:gd name="T54" fmla="*/ 1597402 w 3309"/>
              <a:gd name="T55" fmla="*/ 1469355 h 3497"/>
              <a:gd name="T56" fmla="*/ 1643218 w 3309"/>
              <a:gd name="T57" fmla="*/ 1301517 h 3497"/>
              <a:gd name="T58" fmla="*/ 1421857 w 3309"/>
              <a:gd name="T59" fmla="*/ 540582 h 3497"/>
              <a:gd name="T60" fmla="*/ 1420313 w 3309"/>
              <a:gd name="T61" fmla="*/ 533890 h 3497"/>
              <a:gd name="T62" fmla="*/ 1370893 w 3309"/>
              <a:gd name="T63" fmla="*/ 389734 h 3497"/>
              <a:gd name="T64" fmla="*/ 1127396 w 3309"/>
              <a:gd name="T65" fmla="*/ 295518 h 3497"/>
              <a:gd name="T66" fmla="*/ 825727 w 3309"/>
              <a:gd name="T67" fmla="*/ 267717 h 3497"/>
              <a:gd name="T68" fmla="*/ 599733 w 3309"/>
              <a:gd name="T69" fmla="*/ 308389 h 3497"/>
              <a:gd name="T70" fmla="*/ 518396 w 3309"/>
              <a:gd name="T71" fmla="*/ 363992 h 3497"/>
              <a:gd name="T72" fmla="*/ 391242 w 3309"/>
              <a:gd name="T73" fmla="*/ 145700 h 3497"/>
              <a:gd name="T74" fmla="*/ 116343 w 3309"/>
              <a:gd name="T75" fmla="*/ 59207 h 34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309" h="3497">
                <a:moveTo>
                  <a:pt x="346" y="323"/>
                </a:moveTo>
                <a:cubicBezTo>
                  <a:pt x="432" y="274"/>
                  <a:pt x="502" y="323"/>
                  <a:pt x="554" y="407"/>
                </a:cubicBezTo>
                <a:cubicBezTo>
                  <a:pt x="554" y="407"/>
                  <a:pt x="1109" y="1359"/>
                  <a:pt x="1116" y="1370"/>
                </a:cubicBezTo>
                <a:cubicBezTo>
                  <a:pt x="1143" y="1418"/>
                  <a:pt x="1223" y="1404"/>
                  <a:pt x="1254" y="1386"/>
                </a:cubicBezTo>
                <a:cubicBezTo>
                  <a:pt x="1297" y="1361"/>
                  <a:pt x="1321" y="1286"/>
                  <a:pt x="1266" y="1192"/>
                </a:cubicBezTo>
                <a:cubicBezTo>
                  <a:pt x="1169" y="1039"/>
                  <a:pt x="1169" y="1039"/>
                  <a:pt x="1169" y="1039"/>
                </a:cubicBezTo>
                <a:cubicBezTo>
                  <a:pt x="1111" y="956"/>
                  <a:pt x="1168" y="886"/>
                  <a:pt x="1251" y="828"/>
                </a:cubicBezTo>
                <a:cubicBezTo>
                  <a:pt x="1262" y="821"/>
                  <a:pt x="1274" y="813"/>
                  <a:pt x="1285" y="807"/>
                </a:cubicBezTo>
                <a:cubicBezTo>
                  <a:pt x="1355" y="766"/>
                  <a:pt x="1421" y="758"/>
                  <a:pt x="1471" y="830"/>
                </a:cubicBezTo>
                <a:cubicBezTo>
                  <a:pt x="1581" y="1002"/>
                  <a:pt x="1581" y="1002"/>
                  <a:pt x="1581" y="1002"/>
                </a:cubicBezTo>
                <a:cubicBezTo>
                  <a:pt x="1621" y="1045"/>
                  <a:pt x="1649" y="1050"/>
                  <a:pt x="1667" y="1039"/>
                </a:cubicBezTo>
                <a:cubicBezTo>
                  <a:pt x="1697" y="1022"/>
                  <a:pt x="1703" y="966"/>
                  <a:pt x="1703" y="966"/>
                </a:cubicBezTo>
                <a:cubicBezTo>
                  <a:pt x="1671" y="878"/>
                  <a:pt x="1671" y="878"/>
                  <a:pt x="1671" y="878"/>
                </a:cubicBezTo>
                <a:cubicBezTo>
                  <a:pt x="1645" y="805"/>
                  <a:pt x="1668" y="760"/>
                  <a:pt x="1724" y="728"/>
                </a:cubicBezTo>
                <a:cubicBezTo>
                  <a:pt x="1740" y="719"/>
                  <a:pt x="1760" y="710"/>
                  <a:pt x="1782" y="702"/>
                </a:cubicBezTo>
                <a:cubicBezTo>
                  <a:pt x="1877" y="668"/>
                  <a:pt x="1982" y="658"/>
                  <a:pt x="2017" y="753"/>
                </a:cubicBezTo>
                <a:cubicBezTo>
                  <a:pt x="2041" y="821"/>
                  <a:pt x="2041" y="821"/>
                  <a:pt x="2041" y="821"/>
                </a:cubicBezTo>
                <a:cubicBezTo>
                  <a:pt x="2041" y="821"/>
                  <a:pt x="2041" y="821"/>
                  <a:pt x="2041" y="821"/>
                </a:cubicBezTo>
                <a:cubicBezTo>
                  <a:pt x="2041" y="821"/>
                  <a:pt x="2082" y="1031"/>
                  <a:pt x="2127" y="1005"/>
                </a:cubicBezTo>
                <a:cubicBezTo>
                  <a:pt x="2133" y="1002"/>
                  <a:pt x="2139" y="994"/>
                  <a:pt x="2145" y="981"/>
                </a:cubicBezTo>
                <a:cubicBezTo>
                  <a:pt x="2145" y="981"/>
                  <a:pt x="2145" y="981"/>
                  <a:pt x="2145" y="981"/>
                </a:cubicBezTo>
                <a:cubicBezTo>
                  <a:pt x="2160" y="907"/>
                  <a:pt x="2160" y="907"/>
                  <a:pt x="2160" y="907"/>
                </a:cubicBezTo>
                <a:cubicBezTo>
                  <a:pt x="2162" y="864"/>
                  <a:pt x="2179" y="838"/>
                  <a:pt x="2205" y="823"/>
                </a:cubicBezTo>
                <a:cubicBezTo>
                  <a:pt x="2240" y="802"/>
                  <a:pt x="2293" y="801"/>
                  <a:pt x="2350" y="803"/>
                </a:cubicBezTo>
                <a:cubicBezTo>
                  <a:pt x="2452" y="806"/>
                  <a:pt x="2473" y="906"/>
                  <a:pt x="2527" y="1102"/>
                </a:cubicBezTo>
                <a:cubicBezTo>
                  <a:pt x="2768" y="2265"/>
                  <a:pt x="2768" y="2265"/>
                  <a:pt x="2768" y="2265"/>
                </a:cubicBezTo>
                <a:cubicBezTo>
                  <a:pt x="2990" y="2659"/>
                  <a:pt x="2990" y="2659"/>
                  <a:pt x="2990" y="2659"/>
                </a:cubicBezTo>
                <a:cubicBezTo>
                  <a:pt x="2083" y="3182"/>
                  <a:pt x="2083" y="3182"/>
                  <a:pt x="2083" y="3182"/>
                </a:cubicBezTo>
                <a:cubicBezTo>
                  <a:pt x="1848" y="2781"/>
                  <a:pt x="1848" y="2781"/>
                  <a:pt x="1848" y="2781"/>
                </a:cubicBezTo>
                <a:cubicBezTo>
                  <a:pt x="1848" y="2781"/>
                  <a:pt x="1615" y="2786"/>
                  <a:pt x="1300" y="2597"/>
                </a:cubicBezTo>
                <a:cubicBezTo>
                  <a:pt x="514" y="2455"/>
                  <a:pt x="514" y="2455"/>
                  <a:pt x="514" y="2455"/>
                </a:cubicBezTo>
                <a:cubicBezTo>
                  <a:pt x="414" y="2437"/>
                  <a:pt x="348" y="2341"/>
                  <a:pt x="366" y="2242"/>
                </a:cubicBezTo>
                <a:cubicBezTo>
                  <a:pt x="375" y="2186"/>
                  <a:pt x="409" y="2141"/>
                  <a:pt x="455" y="2115"/>
                </a:cubicBezTo>
                <a:cubicBezTo>
                  <a:pt x="491" y="2094"/>
                  <a:pt x="534" y="2086"/>
                  <a:pt x="579" y="2094"/>
                </a:cubicBezTo>
                <a:cubicBezTo>
                  <a:pt x="1031" y="2149"/>
                  <a:pt x="1031" y="2149"/>
                  <a:pt x="1031" y="2149"/>
                </a:cubicBezTo>
                <a:cubicBezTo>
                  <a:pt x="1064" y="2154"/>
                  <a:pt x="1089" y="2152"/>
                  <a:pt x="1106" y="2142"/>
                </a:cubicBezTo>
                <a:cubicBezTo>
                  <a:pt x="1170" y="2105"/>
                  <a:pt x="1104" y="1947"/>
                  <a:pt x="891" y="1577"/>
                </a:cubicBezTo>
                <a:cubicBezTo>
                  <a:pt x="296" y="572"/>
                  <a:pt x="296" y="572"/>
                  <a:pt x="296" y="572"/>
                </a:cubicBezTo>
                <a:cubicBezTo>
                  <a:pt x="242" y="486"/>
                  <a:pt x="255" y="380"/>
                  <a:pt x="340" y="326"/>
                </a:cubicBezTo>
                <a:cubicBezTo>
                  <a:pt x="342" y="325"/>
                  <a:pt x="344" y="324"/>
                  <a:pt x="346" y="323"/>
                </a:cubicBezTo>
                <a:moveTo>
                  <a:pt x="226" y="115"/>
                </a:moveTo>
                <a:cubicBezTo>
                  <a:pt x="222" y="117"/>
                  <a:pt x="217" y="120"/>
                  <a:pt x="213" y="122"/>
                </a:cubicBezTo>
                <a:cubicBezTo>
                  <a:pt x="117" y="183"/>
                  <a:pt x="50" y="277"/>
                  <a:pt x="25" y="387"/>
                </a:cubicBezTo>
                <a:cubicBezTo>
                  <a:pt x="0" y="496"/>
                  <a:pt x="45" y="593"/>
                  <a:pt x="103" y="688"/>
                </a:cubicBezTo>
                <a:cubicBezTo>
                  <a:pt x="696" y="1691"/>
                  <a:pt x="696" y="1691"/>
                  <a:pt x="696" y="1691"/>
                </a:cubicBezTo>
                <a:cubicBezTo>
                  <a:pt x="735" y="1758"/>
                  <a:pt x="754" y="1823"/>
                  <a:pt x="780" y="1870"/>
                </a:cubicBezTo>
                <a:cubicBezTo>
                  <a:pt x="617" y="1856"/>
                  <a:pt x="617" y="1856"/>
                  <a:pt x="617" y="1856"/>
                </a:cubicBezTo>
                <a:cubicBezTo>
                  <a:pt x="520" y="1840"/>
                  <a:pt x="420" y="1858"/>
                  <a:pt x="334" y="1907"/>
                </a:cubicBezTo>
                <a:cubicBezTo>
                  <a:pt x="226" y="1969"/>
                  <a:pt x="151" y="2076"/>
                  <a:pt x="129" y="2199"/>
                </a:cubicBezTo>
                <a:cubicBezTo>
                  <a:pt x="88" y="2429"/>
                  <a:pt x="241" y="2650"/>
                  <a:pt x="471" y="2691"/>
                </a:cubicBezTo>
                <a:cubicBezTo>
                  <a:pt x="1215" y="2826"/>
                  <a:pt x="1215" y="2826"/>
                  <a:pt x="1215" y="2826"/>
                </a:cubicBezTo>
                <a:cubicBezTo>
                  <a:pt x="1415" y="2939"/>
                  <a:pt x="1586" y="2986"/>
                  <a:pt x="1702" y="3007"/>
                </a:cubicBezTo>
                <a:cubicBezTo>
                  <a:pt x="1868" y="3291"/>
                  <a:pt x="1868" y="3291"/>
                  <a:pt x="1868" y="3291"/>
                </a:cubicBezTo>
                <a:cubicBezTo>
                  <a:pt x="1989" y="3497"/>
                  <a:pt x="1989" y="3497"/>
                  <a:pt x="1989" y="3497"/>
                </a:cubicBezTo>
                <a:cubicBezTo>
                  <a:pt x="2196" y="3377"/>
                  <a:pt x="2196" y="3377"/>
                  <a:pt x="2196" y="3377"/>
                </a:cubicBezTo>
                <a:cubicBezTo>
                  <a:pt x="3103" y="2854"/>
                  <a:pt x="3103" y="2854"/>
                  <a:pt x="3103" y="2854"/>
                </a:cubicBezTo>
                <a:cubicBezTo>
                  <a:pt x="3309" y="2735"/>
                  <a:pt x="3309" y="2735"/>
                  <a:pt x="3309" y="2735"/>
                </a:cubicBezTo>
                <a:cubicBezTo>
                  <a:pt x="3192" y="2528"/>
                  <a:pt x="3192" y="2528"/>
                  <a:pt x="3192" y="2528"/>
                </a:cubicBezTo>
                <a:cubicBezTo>
                  <a:pt x="2995" y="2179"/>
                  <a:pt x="2995" y="2179"/>
                  <a:pt x="2995" y="2179"/>
                </a:cubicBezTo>
                <a:cubicBezTo>
                  <a:pt x="2762" y="1050"/>
                  <a:pt x="2762" y="1050"/>
                  <a:pt x="2762" y="1050"/>
                </a:cubicBezTo>
                <a:cubicBezTo>
                  <a:pt x="2761" y="1044"/>
                  <a:pt x="2761" y="1044"/>
                  <a:pt x="2761" y="1044"/>
                </a:cubicBezTo>
                <a:cubicBezTo>
                  <a:pt x="2759" y="1037"/>
                  <a:pt x="2759" y="1037"/>
                  <a:pt x="2759" y="1037"/>
                </a:cubicBezTo>
                <a:cubicBezTo>
                  <a:pt x="2749" y="1003"/>
                  <a:pt x="2749" y="1003"/>
                  <a:pt x="2749" y="1003"/>
                </a:cubicBezTo>
                <a:cubicBezTo>
                  <a:pt x="2721" y="903"/>
                  <a:pt x="2700" y="824"/>
                  <a:pt x="2663" y="757"/>
                </a:cubicBezTo>
                <a:cubicBezTo>
                  <a:pt x="2574" y="594"/>
                  <a:pt x="2435" y="565"/>
                  <a:pt x="2359" y="563"/>
                </a:cubicBezTo>
                <a:cubicBezTo>
                  <a:pt x="2304" y="561"/>
                  <a:pt x="2246" y="561"/>
                  <a:pt x="2190" y="574"/>
                </a:cubicBezTo>
                <a:cubicBezTo>
                  <a:pt x="2104" y="461"/>
                  <a:pt x="1943" y="388"/>
                  <a:pt x="1700" y="476"/>
                </a:cubicBezTo>
                <a:cubicBezTo>
                  <a:pt x="1663" y="490"/>
                  <a:pt x="1632" y="504"/>
                  <a:pt x="1604" y="520"/>
                </a:cubicBezTo>
                <a:cubicBezTo>
                  <a:pt x="1577" y="536"/>
                  <a:pt x="1553" y="553"/>
                  <a:pt x="1532" y="572"/>
                </a:cubicBezTo>
                <a:cubicBezTo>
                  <a:pt x="1436" y="523"/>
                  <a:pt x="1309" y="515"/>
                  <a:pt x="1165" y="599"/>
                </a:cubicBezTo>
                <a:cubicBezTo>
                  <a:pt x="1148" y="608"/>
                  <a:pt x="1092" y="642"/>
                  <a:pt x="1075" y="654"/>
                </a:cubicBezTo>
                <a:cubicBezTo>
                  <a:pt x="1050" y="671"/>
                  <a:pt x="1027" y="688"/>
                  <a:pt x="1007" y="707"/>
                </a:cubicBezTo>
                <a:cubicBezTo>
                  <a:pt x="893" y="511"/>
                  <a:pt x="786" y="328"/>
                  <a:pt x="762" y="286"/>
                </a:cubicBezTo>
                <a:cubicBezTo>
                  <a:pt x="760" y="283"/>
                  <a:pt x="760" y="283"/>
                  <a:pt x="760" y="283"/>
                </a:cubicBezTo>
                <a:cubicBezTo>
                  <a:pt x="758" y="279"/>
                  <a:pt x="758" y="279"/>
                  <a:pt x="758" y="279"/>
                </a:cubicBezTo>
                <a:cubicBezTo>
                  <a:pt x="636" y="85"/>
                  <a:pt x="425" y="0"/>
                  <a:pt x="226" y="115"/>
                </a:cubicBezTo>
                <a:close/>
              </a:path>
            </a:pathLst>
          </a:custGeom>
          <a:solidFill>
            <a:srgbClr val="FFFFFF"/>
          </a:solidFill>
          <a:ln>
            <a:noFill/>
          </a:ln>
        </p:spPr>
        <p:txBody>
          <a:bodyPr anchor="ctr" anchorCtr="1">
            <a:normAutofit fontScale="52500" lnSpcReduction="20000"/>
          </a:bodyPr>
          <a:p>
            <a:endParaRPr lang="zh-CN" altLang="en-US">
              <a:sym typeface="Arial" panose="020B0604020202020204" pitchFamily="34" charset="0"/>
            </a:endParaRPr>
          </a:p>
        </p:txBody>
      </p:sp>
      <p:sp>
        <p:nvSpPr>
          <p:cNvPr id="76" name="文本框 75"/>
          <p:cNvSpPr txBox="1"/>
          <p:nvPr>
            <p:custDataLst>
              <p:tags r:id="rId5"/>
            </p:custDataLst>
          </p:nvPr>
        </p:nvSpPr>
        <p:spPr>
          <a:xfrm>
            <a:off x="3067867" y="6290071"/>
            <a:ext cx="1208499" cy="369274"/>
          </a:xfrm>
          <a:prstGeom prst="rect">
            <a:avLst/>
          </a:prstGeom>
          <a:noFill/>
        </p:spPr>
        <p:txBody>
          <a:bodyPr wrap="square" rtlCol="0">
            <a:normAutofit/>
          </a:bodyPr>
          <a:p>
            <a:pPr algn="ctr"/>
            <a:r>
              <a:rPr lang="zh-CN" altLang="en-US">
                <a:solidFill>
                  <a:srgbClr val="FE8B44"/>
                </a:solidFill>
                <a:latin typeface="Arial" panose="020B0604020202020204" pitchFamily="34" charset="0"/>
                <a:ea typeface="宋体" panose="02010600030101010101" pitchFamily="2" charset="-122"/>
                <a:cs typeface="+mn-ea"/>
                <a:sym typeface="Arial" panose="020B0604020202020204" pitchFamily="34" charset="0"/>
              </a:rPr>
              <a:t>学长论文</a:t>
            </a:r>
            <a:endParaRPr lang="zh-CN" altLang="en-US">
              <a:solidFill>
                <a:srgbClr val="FE8B44"/>
              </a:solidFill>
              <a:latin typeface="Arial" panose="020B0604020202020204" pitchFamily="34" charset="0"/>
              <a:ea typeface="宋体" panose="02010600030101010101" pitchFamily="2" charset="-122"/>
              <a:cs typeface="+mn-ea"/>
              <a:sym typeface="Arial" panose="020B0604020202020204" pitchFamily="34" charset="0"/>
            </a:endParaRPr>
          </a:p>
        </p:txBody>
      </p:sp>
      <p:sp>
        <p:nvSpPr>
          <p:cNvPr id="77" name="立方体 76"/>
          <p:cNvSpPr/>
          <p:nvPr>
            <p:custDataLst>
              <p:tags r:id="rId6"/>
            </p:custDataLst>
          </p:nvPr>
        </p:nvSpPr>
        <p:spPr>
          <a:xfrm rot="21091489" flipH="1">
            <a:off x="4383342" y="5083616"/>
            <a:ext cx="1668383" cy="679577"/>
          </a:xfrm>
          <a:prstGeom prst="cube">
            <a:avLst>
              <a:gd name="adj" fmla="val 80345"/>
            </a:avLst>
          </a:prstGeom>
          <a:solidFill>
            <a:srgbClr val="A5CC44"/>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cxnSp>
        <p:nvCxnSpPr>
          <p:cNvPr id="78" name="直接连接符 77"/>
          <p:cNvCxnSpPr/>
          <p:nvPr>
            <p:custDataLst>
              <p:tags r:id="rId7"/>
            </p:custDataLst>
          </p:nvPr>
        </p:nvCxnSpPr>
        <p:spPr>
          <a:xfrm>
            <a:off x="5170961" y="4622711"/>
            <a:ext cx="0" cy="683341"/>
          </a:xfrm>
          <a:prstGeom prst="line">
            <a:avLst/>
          </a:prstGeom>
          <a:noFill/>
          <a:ln w="6350" cap="flat" cmpd="sng" algn="ctr">
            <a:solidFill>
              <a:srgbClr val="A5CC44">
                <a:lumMod val="60000"/>
                <a:lumOff val="40000"/>
              </a:srgbClr>
            </a:solidFill>
            <a:prstDash val="solid"/>
            <a:miter lim="800000"/>
            <a:headEnd type="none"/>
            <a:tailEnd type="oval"/>
          </a:ln>
          <a:effectLst/>
        </p:spPr>
      </p:cxnSp>
      <p:sp>
        <p:nvSpPr>
          <p:cNvPr id="79" name="椭圆 78"/>
          <p:cNvSpPr/>
          <p:nvPr>
            <p:custDataLst>
              <p:tags r:id="rId8"/>
            </p:custDataLst>
          </p:nvPr>
        </p:nvSpPr>
        <p:spPr>
          <a:xfrm>
            <a:off x="4962714" y="4321971"/>
            <a:ext cx="416495" cy="416495"/>
          </a:xfrm>
          <a:prstGeom prst="ellipse">
            <a:avLst/>
          </a:prstGeom>
          <a:solidFill>
            <a:srgbClr val="A5CC44"/>
          </a:solidFill>
          <a:ln w="12700" cap="flat" cmpd="sng" algn="ctr">
            <a:noFill/>
            <a:prstDash val="solid"/>
            <a:miter lim="800000"/>
          </a:ln>
          <a:effectLst/>
        </p:spPr>
        <p:txBody>
          <a:bodyPr rtlCol="0" anchor="ctr">
            <a:normAutofit fontScale="75000" lnSpcReduction="20000"/>
          </a:bodyPr>
          <a:p>
            <a:pPr algn="ctr"/>
            <a:endParaRPr lang="zh-CN" altLang="en-US">
              <a:sym typeface="Arial" panose="020B0604020202020204" pitchFamily="34" charset="0"/>
            </a:endParaRPr>
          </a:p>
        </p:txBody>
      </p:sp>
      <p:sp>
        <p:nvSpPr>
          <p:cNvPr id="80" name="KSO_Shape"/>
          <p:cNvSpPr/>
          <p:nvPr>
            <p:custDataLst>
              <p:tags r:id="rId9"/>
            </p:custDataLst>
          </p:nvPr>
        </p:nvSpPr>
        <p:spPr bwMode="auto">
          <a:xfrm>
            <a:off x="5037267" y="4405295"/>
            <a:ext cx="267385" cy="229187"/>
          </a:xfrm>
          <a:custGeom>
            <a:avLst/>
            <a:gdLst>
              <a:gd name="T0" fmla="*/ 852289 w 12766676"/>
              <a:gd name="T1" fmla="*/ 1146683 h 10934699"/>
              <a:gd name="T2" fmla="*/ 948108 w 12766676"/>
              <a:gd name="T3" fmla="*/ 1146683 h 10934699"/>
              <a:gd name="T4" fmla="*/ 948108 w 12766676"/>
              <a:gd name="T5" fmla="*/ 1542045 h 10934699"/>
              <a:gd name="T6" fmla="*/ 852289 w 12766676"/>
              <a:gd name="T7" fmla="*/ 1542045 h 10934699"/>
              <a:gd name="T8" fmla="*/ 1193698 w 12766676"/>
              <a:gd name="T9" fmla="*/ 1055119 h 10934699"/>
              <a:gd name="T10" fmla="*/ 1391603 w 12766676"/>
              <a:gd name="T11" fmla="*/ 1397646 h 10934699"/>
              <a:gd name="T12" fmla="*/ 1308545 w 12766676"/>
              <a:gd name="T13" fmla="*/ 1445108 h 10934699"/>
              <a:gd name="T14" fmla="*/ 1110640 w 12766676"/>
              <a:gd name="T15" fmla="*/ 1102804 h 10934699"/>
              <a:gd name="T16" fmla="*/ 606028 w 12766676"/>
              <a:gd name="T17" fmla="*/ 1055119 h 10934699"/>
              <a:gd name="T18" fmla="*/ 689309 w 12766676"/>
              <a:gd name="T19" fmla="*/ 1102804 h 10934699"/>
              <a:gd name="T20" fmla="*/ 491180 w 12766676"/>
              <a:gd name="T21" fmla="*/ 1445108 h 10934699"/>
              <a:gd name="T22" fmla="*/ 408123 w 12766676"/>
              <a:gd name="T23" fmla="*/ 1397646 h 10934699"/>
              <a:gd name="T24" fmla="*/ 1360932 w 12766676"/>
              <a:gd name="T25" fmla="*/ 852289 h 10934699"/>
              <a:gd name="T26" fmla="*/ 1703459 w 12766676"/>
              <a:gd name="T27" fmla="*/ 1050194 h 10934699"/>
              <a:gd name="T28" fmla="*/ 1655774 w 12766676"/>
              <a:gd name="T29" fmla="*/ 1133475 h 10934699"/>
              <a:gd name="T30" fmla="*/ 1312799 w 12766676"/>
              <a:gd name="T31" fmla="*/ 936018 h 10934699"/>
              <a:gd name="T32" fmla="*/ 438794 w 12766676"/>
              <a:gd name="T33" fmla="*/ 852289 h 10934699"/>
              <a:gd name="T34" fmla="*/ 486927 w 12766676"/>
              <a:gd name="T35" fmla="*/ 935346 h 10934699"/>
              <a:gd name="T36" fmla="*/ 144623 w 12766676"/>
              <a:gd name="T37" fmla="*/ 1133475 h 10934699"/>
              <a:gd name="T38" fmla="*/ 96266 w 12766676"/>
              <a:gd name="T39" fmla="*/ 1050194 h 10934699"/>
              <a:gd name="T40" fmla="*/ 1404363 w 12766676"/>
              <a:gd name="T41" fmla="*/ 593938 h 10934699"/>
              <a:gd name="T42" fmla="*/ 1800397 w 12766676"/>
              <a:gd name="T43" fmla="*/ 593938 h 10934699"/>
              <a:gd name="T44" fmla="*/ 1800397 w 12766676"/>
              <a:gd name="T45" fmla="*/ 689756 h 10934699"/>
              <a:gd name="T46" fmla="*/ 1404363 w 12766676"/>
              <a:gd name="T47" fmla="*/ 689756 h 10934699"/>
              <a:gd name="T48" fmla="*/ 0 w 12766676"/>
              <a:gd name="T49" fmla="*/ 593938 h 10934699"/>
              <a:gd name="T50" fmla="*/ 395362 w 12766676"/>
              <a:gd name="T51" fmla="*/ 593938 h 10934699"/>
              <a:gd name="T52" fmla="*/ 395362 w 12766676"/>
              <a:gd name="T53" fmla="*/ 689756 h 10934699"/>
              <a:gd name="T54" fmla="*/ 0 w 12766676"/>
              <a:gd name="T55" fmla="*/ 689756 h 10934699"/>
              <a:gd name="T56" fmla="*/ 899934 w 12766676"/>
              <a:gd name="T57" fmla="*/ 167297 h 10934699"/>
              <a:gd name="T58" fmla="*/ 813106 w 12766676"/>
              <a:gd name="T59" fmla="*/ 175767 h 10934699"/>
              <a:gd name="T60" fmla="*/ 813106 w 12766676"/>
              <a:gd name="T61" fmla="*/ 274769 h 10934699"/>
              <a:gd name="T62" fmla="*/ 743750 w 12766676"/>
              <a:gd name="T63" fmla="*/ 401830 h 10934699"/>
              <a:gd name="T64" fmla="*/ 612978 w 12766676"/>
              <a:gd name="T65" fmla="*/ 642716 h 10934699"/>
              <a:gd name="T66" fmla="*/ 899934 w 12766676"/>
              <a:gd name="T67" fmla="*/ 929661 h 10934699"/>
              <a:gd name="T68" fmla="*/ 1186890 w 12766676"/>
              <a:gd name="T69" fmla="*/ 642716 h 10934699"/>
              <a:gd name="T70" fmla="*/ 1056648 w 12766676"/>
              <a:gd name="T71" fmla="*/ 401830 h 10934699"/>
              <a:gd name="T72" fmla="*/ 987291 w 12766676"/>
              <a:gd name="T73" fmla="*/ 274769 h 10934699"/>
              <a:gd name="T74" fmla="*/ 987291 w 12766676"/>
              <a:gd name="T75" fmla="*/ 175767 h 10934699"/>
              <a:gd name="T76" fmla="*/ 899934 w 12766676"/>
              <a:gd name="T77" fmla="*/ 167297 h 10934699"/>
              <a:gd name="T78" fmla="*/ 899934 w 12766676"/>
              <a:gd name="T79" fmla="*/ 0 h 10934699"/>
              <a:gd name="T80" fmla="*/ 1083120 w 12766676"/>
              <a:gd name="T81" fmla="*/ 26471 h 10934699"/>
              <a:gd name="T82" fmla="*/ 1083120 w 12766676"/>
              <a:gd name="T83" fmla="*/ 274769 h 10934699"/>
              <a:gd name="T84" fmla="*/ 1104826 w 12766676"/>
              <a:gd name="T85" fmla="*/ 319240 h 10934699"/>
              <a:gd name="T86" fmla="*/ 1283247 w 12766676"/>
              <a:gd name="T87" fmla="*/ 642716 h 10934699"/>
              <a:gd name="T88" fmla="*/ 899934 w 12766676"/>
              <a:gd name="T89" fmla="*/ 1026015 h 10934699"/>
              <a:gd name="T90" fmla="*/ 517150 w 12766676"/>
              <a:gd name="T91" fmla="*/ 642716 h 10934699"/>
              <a:gd name="T92" fmla="*/ 695041 w 12766676"/>
              <a:gd name="T93" fmla="*/ 319240 h 10934699"/>
              <a:gd name="T94" fmla="*/ 717278 w 12766676"/>
              <a:gd name="T95" fmla="*/ 274769 h 10934699"/>
              <a:gd name="T96" fmla="*/ 717278 w 12766676"/>
              <a:gd name="T97" fmla="*/ 26471 h 10934699"/>
              <a:gd name="T98" fmla="*/ 899934 w 12766676"/>
              <a:gd name="T99" fmla="*/ 0 h 109346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66676" h="10934699">
                <a:moveTo>
                  <a:pt x="6043613" y="8131174"/>
                </a:moveTo>
                <a:lnTo>
                  <a:pt x="6723063" y="8131174"/>
                </a:lnTo>
                <a:lnTo>
                  <a:pt x="6723063" y="10934699"/>
                </a:lnTo>
                <a:lnTo>
                  <a:pt x="6043613" y="10934699"/>
                </a:lnTo>
                <a:lnTo>
                  <a:pt x="6043613" y="8131174"/>
                </a:lnTo>
                <a:close/>
                <a:moveTo>
                  <a:pt x="8464551" y="7481887"/>
                </a:moveTo>
                <a:lnTo>
                  <a:pt x="9867901" y="9910762"/>
                </a:lnTo>
                <a:lnTo>
                  <a:pt x="9278939" y="10247312"/>
                </a:lnTo>
                <a:lnTo>
                  <a:pt x="7875588" y="7820025"/>
                </a:lnTo>
                <a:lnTo>
                  <a:pt x="8464551" y="7481887"/>
                </a:lnTo>
                <a:close/>
                <a:moveTo>
                  <a:pt x="4297364" y="7481887"/>
                </a:moveTo>
                <a:lnTo>
                  <a:pt x="4887914" y="7820025"/>
                </a:lnTo>
                <a:lnTo>
                  <a:pt x="3482976" y="10247312"/>
                </a:lnTo>
                <a:lnTo>
                  <a:pt x="2894013" y="9910762"/>
                </a:lnTo>
                <a:lnTo>
                  <a:pt x="4297364" y="7481887"/>
                </a:lnTo>
                <a:close/>
                <a:moveTo>
                  <a:pt x="9650413" y="6043612"/>
                </a:moveTo>
                <a:lnTo>
                  <a:pt x="12079288" y="7446962"/>
                </a:lnTo>
                <a:lnTo>
                  <a:pt x="11741151" y="8037512"/>
                </a:lnTo>
                <a:lnTo>
                  <a:pt x="9309100" y="6637337"/>
                </a:lnTo>
                <a:lnTo>
                  <a:pt x="9650413" y="6043612"/>
                </a:lnTo>
                <a:close/>
                <a:moveTo>
                  <a:pt x="3111501" y="6043612"/>
                </a:moveTo>
                <a:lnTo>
                  <a:pt x="3452813" y="6632575"/>
                </a:lnTo>
                <a:lnTo>
                  <a:pt x="1025525" y="8037512"/>
                </a:lnTo>
                <a:lnTo>
                  <a:pt x="682625" y="7446962"/>
                </a:lnTo>
                <a:lnTo>
                  <a:pt x="3111501" y="6043612"/>
                </a:lnTo>
                <a:close/>
                <a:moveTo>
                  <a:pt x="9958388" y="4211638"/>
                </a:moveTo>
                <a:lnTo>
                  <a:pt x="12766676" y="4211638"/>
                </a:lnTo>
                <a:lnTo>
                  <a:pt x="12766676" y="4891088"/>
                </a:lnTo>
                <a:lnTo>
                  <a:pt x="9958388" y="4891088"/>
                </a:lnTo>
                <a:lnTo>
                  <a:pt x="9958388" y="4211638"/>
                </a:lnTo>
                <a:close/>
                <a:moveTo>
                  <a:pt x="0" y="4211637"/>
                </a:moveTo>
                <a:lnTo>
                  <a:pt x="2803525" y="4211637"/>
                </a:lnTo>
                <a:lnTo>
                  <a:pt x="2803525" y="4891087"/>
                </a:lnTo>
                <a:lnTo>
                  <a:pt x="0" y="4891087"/>
                </a:lnTo>
                <a:lnTo>
                  <a:pt x="0" y="4211637"/>
                </a:lnTo>
                <a:close/>
                <a:moveTo>
                  <a:pt x="6381460" y="1186307"/>
                </a:moveTo>
                <a:cubicBezTo>
                  <a:pt x="6171222" y="1186307"/>
                  <a:pt x="5964738" y="1208832"/>
                  <a:pt x="5765762" y="1246373"/>
                </a:cubicBezTo>
                <a:cubicBezTo>
                  <a:pt x="5765762" y="1246373"/>
                  <a:pt x="5765762" y="1832018"/>
                  <a:pt x="5765762" y="1948396"/>
                </a:cubicBezTo>
                <a:cubicBezTo>
                  <a:pt x="5765762" y="2481483"/>
                  <a:pt x="5457912" y="2744273"/>
                  <a:pt x="5273953" y="2849389"/>
                </a:cubicBezTo>
                <a:cubicBezTo>
                  <a:pt x="4703304" y="3187261"/>
                  <a:pt x="4346649" y="3840480"/>
                  <a:pt x="4346649" y="4557520"/>
                </a:cubicBezTo>
                <a:cubicBezTo>
                  <a:pt x="4346649" y="5680005"/>
                  <a:pt x="5262690" y="6592260"/>
                  <a:pt x="6381460" y="6592260"/>
                </a:cubicBezTo>
                <a:cubicBezTo>
                  <a:pt x="7503986" y="6592260"/>
                  <a:pt x="8416274" y="5680005"/>
                  <a:pt x="8416274" y="4557520"/>
                </a:cubicBezTo>
                <a:cubicBezTo>
                  <a:pt x="8416274" y="3840480"/>
                  <a:pt x="8063372" y="3187261"/>
                  <a:pt x="7492724" y="2849389"/>
                </a:cubicBezTo>
                <a:cubicBezTo>
                  <a:pt x="7308765" y="2744273"/>
                  <a:pt x="7000915" y="2481483"/>
                  <a:pt x="7000915" y="1948396"/>
                </a:cubicBezTo>
                <a:cubicBezTo>
                  <a:pt x="7000915" y="1749427"/>
                  <a:pt x="7000915" y="1246373"/>
                  <a:pt x="7000915" y="1246373"/>
                </a:cubicBezTo>
                <a:cubicBezTo>
                  <a:pt x="6798184" y="1208832"/>
                  <a:pt x="6595454" y="1186307"/>
                  <a:pt x="6381460" y="1186307"/>
                </a:cubicBezTo>
                <a:close/>
                <a:moveTo>
                  <a:pt x="6381460" y="0"/>
                </a:moveTo>
                <a:cubicBezTo>
                  <a:pt x="6835727" y="0"/>
                  <a:pt x="7271222" y="63821"/>
                  <a:pt x="7680437" y="187707"/>
                </a:cubicBezTo>
                <a:cubicBezTo>
                  <a:pt x="7680437" y="187707"/>
                  <a:pt x="7680437" y="1696869"/>
                  <a:pt x="7680437" y="1948396"/>
                </a:cubicBezTo>
                <a:cubicBezTo>
                  <a:pt x="7680437" y="2079791"/>
                  <a:pt x="7714225" y="2192415"/>
                  <a:pt x="7834362" y="2263744"/>
                </a:cubicBezTo>
                <a:cubicBezTo>
                  <a:pt x="8611495" y="2717994"/>
                  <a:pt x="9099550" y="3592707"/>
                  <a:pt x="9099550" y="4557520"/>
                </a:cubicBezTo>
                <a:cubicBezTo>
                  <a:pt x="9099550" y="6055418"/>
                  <a:pt x="7879413" y="7275512"/>
                  <a:pt x="6381460" y="7275512"/>
                </a:cubicBezTo>
                <a:cubicBezTo>
                  <a:pt x="4883509" y="7275512"/>
                  <a:pt x="3667126" y="6055418"/>
                  <a:pt x="3667126" y="4557520"/>
                </a:cubicBezTo>
                <a:cubicBezTo>
                  <a:pt x="3667126" y="3592707"/>
                  <a:pt x="4155181" y="2717994"/>
                  <a:pt x="4928560" y="2263744"/>
                </a:cubicBezTo>
                <a:cubicBezTo>
                  <a:pt x="5052451" y="2192415"/>
                  <a:pt x="5086240" y="2079791"/>
                  <a:pt x="5086240" y="1948396"/>
                </a:cubicBezTo>
                <a:cubicBezTo>
                  <a:pt x="5086240" y="1621787"/>
                  <a:pt x="5086240" y="187707"/>
                  <a:pt x="5086240" y="187707"/>
                </a:cubicBezTo>
                <a:cubicBezTo>
                  <a:pt x="5499209" y="63821"/>
                  <a:pt x="5934704" y="0"/>
                  <a:pt x="6381460" y="0"/>
                </a:cubicBezTo>
                <a:close/>
              </a:path>
            </a:pathLst>
          </a:custGeom>
          <a:solidFill>
            <a:srgbClr val="FFFFFF"/>
          </a:solidFill>
          <a:ln>
            <a:noFill/>
          </a:ln>
        </p:spPr>
        <p:txBody>
          <a:bodyPr anchor="ctr" anchorCtr="1">
            <a:normAutofit fontScale="52500" lnSpcReduction="20000"/>
          </a:bodyPr>
          <a:p>
            <a:endParaRPr lang="zh-CN" altLang="en-US">
              <a:sym typeface="Arial" panose="020B0604020202020204" pitchFamily="34" charset="0"/>
            </a:endParaRPr>
          </a:p>
        </p:txBody>
      </p:sp>
      <p:sp>
        <p:nvSpPr>
          <p:cNvPr id="82" name="文本框 81"/>
          <p:cNvSpPr txBox="1"/>
          <p:nvPr>
            <p:custDataLst>
              <p:tags r:id="rId10"/>
            </p:custDataLst>
          </p:nvPr>
        </p:nvSpPr>
        <p:spPr>
          <a:xfrm>
            <a:off x="4746632" y="5829731"/>
            <a:ext cx="1208499" cy="369274"/>
          </a:xfrm>
          <a:prstGeom prst="rect">
            <a:avLst/>
          </a:prstGeom>
          <a:noFill/>
        </p:spPr>
        <p:txBody>
          <a:bodyPr wrap="square" rtlCol="0">
            <a:normAutofit/>
          </a:bodyPr>
          <a:p>
            <a:pPr algn="ctr"/>
            <a:r>
              <a:rPr lang="zh-CN" altLang="en-US" b="1">
                <a:solidFill>
                  <a:srgbClr val="A5CC44"/>
                </a:solidFill>
                <a:latin typeface="Arial" panose="020B0604020202020204" pitchFamily="34" charset="0"/>
                <a:ea typeface="宋体" panose="02010600030101010101" pitchFamily="2" charset="-122"/>
                <a:cs typeface="+mn-ea"/>
                <a:sym typeface="Arial" panose="020B0604020202020204" pitchFamily="34" charset="0"/>
              </a:rPr>
              <a:t>外校论文</a:t>
            </a:r>
            <a:endParaRPr lang="zh-CN" altLang="en-US" b="1">
              <a:solidFill>
                <a:srgbClr val="A5CC44"/>
              </a:solidFill>
              <a:latin typeface="Arial" panose="020B0604020202020204" pitchFamily="34" charset="0"/>
              <a:ea typeface="宋体" panose="02010600030101010101" pitchFamily="2" charset="-122"/>
              <a:cs typeface="+mn-ea"/>
              <a:sym typeface="Arial" panose="020B0604020202020204" pitchFamily="34" charset="0"/>
            </a:endParaRPr>
          </a:p>
        </p:txBody>
      </p:sp>
      <p:sp>
        <p:nvSpPr>
          <p:cNvPr id="83" name="立方体 82"/>
          <p:cNvSpPr/>
          <p:nvPr>
            <p:custDataLst>
              <p:tags r:id="rId11"/>
            </p:custDataLst>
          </p:nvPr>
        </p:nvSpPr>
        <p:spPr>
          <a:xfrm rot="21091489" flipH="1">
            <a:off x="6135983" y="4587328"/>
            <a:ext cx="1668383" cy="679577"/>
          </a:xfrm>
          <a:prstGeom prst="cube">
            <a:avLst>
              <a:gd name="adj" fmla="val 80345"/>
            </a:avLst>
          </a:prstGeom>
          <a:solidFill>
            <a:srgbClr val="48D0B9"/>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cxnSp>
        <p:nvCxnSpPr>
          <p:cNvPr id="84" name="直接连接符 83"/>
          <p:cNvCxnSpPr/>
          <p:nvPr>
            <p:custDataLst>
              <p:tags r:id="rId12"/>
            </p:custDataLst>
          </p:nvPr>
        </p:nvCxnSpPr>
        <p:spPr>
          <a:xfrm>
            <a:off x="6926654" y="4126424"/>
            <a:ext cx="0" cy="683341"/>
          </a:xfrm>
          <a:prstGeom prst="line">
            <a:avLst/>
          </a:prstGeom>
          <a:noFill/>
          <a:ln w="6350" cap="flat" cmpd="sng" algn="ctr">
            <a:solidFill>
              <a:srgbClr val="48D0B9">
                <a:lumMod val="60000"/>
                <a:lumOff val="40000"/>
              </a:srgbClr>
            </a:solidFill>
            <a:prstDash val="solid"/>
            <a:miter lim="800000"/>
            <a:headEnd type="none"/>
            <a:tailEnd type="oval"/>
          </a:ln>
          <a:effectLst/>
        </p:spPr>
      </p:cxnSp>
      <p:sp>
        <p:nvSpPr>
          <p:cNvPr id="85" name="椭圆 84"/>
          <p:cNvSpPr/>
          <p:nvPr>
            <p:custDataLst>
              <p:tags r:id="rId13"/>
            </p:custDataLst>
          </p:nvPr>
        </p:nvSpPr>
        <p:spPr>
          <a:xfrm>
            <a:off x="6718408" y="3835820"/>
            <a:ext cx="416495" cy="416495"/>
          </a:xfrm>
          <a:prstGeom prst="ellipse">
            <a:avLst/>
          </a:prstGeom>
          <a:solidFill>
            <a:srgbClr val="48D0B9"/>
          </a:solidFill>
          <a:ln w="12700" cap="flat" cmpd="sng" algn="ctr">
            <a:noFill/>
            <a:prstDash val="solid"/>
            <a:miter lim="800000"/>
          </a:ln>
          <a:effectLst/>
        </p:spPr>
        <p:txBody>
          <a:bodyPr rtlCol="0" anchor="ctr">
            <a:normAutofit fontScale="75000" lnSpcReduction="20000"/>
          </a:bodyPr>
          <a:p>
            <a:pPr algn="ctr"/>
            <a:endParaRPr lang="zh-CN" altLang="en-US">
              <a:sym typeface="Arial" panose="020B0604020202020204" pitchFamily="34" charset="0"/>
            </a:endParaRPr>
          </a:p>
        </p:txBody>
      </p:sp>
      <p:sp>
        <p:nvSpPr>
          <p:cNvPr id="86" name="KSO_Shape"/>
          <p:cNvSpPr/>
          <p:nvPr>
            <p:custDataLst>
              <p:tags r:id="rId14"/>
            </p:custDataLst>
          </p:nvPr>
        </p:nvSpPr>
        <p:spPr bwMode="auto">
          <a:xfrm>
            <a:off x="6816619" y="3903383"/>
            <a:ext cx="220069" cy="250058"/>
          </a:xfrm>
          <a:custGeom>
            <a:avLst/>
            <a:gdLst>
              <a:gd name="T0" fmla="*/ 1552862 w 4875"/>
              <a:gd name="T1" fmla="*/ 906214 h 5537"/>
              <a:gd name="T2" fmla="*/ 1431535 w 4875"/>
              <a:gd name="T3" fmla="*/ 1123744 h 5537"/>
              <a:gd name="T4" fmla="*/ 1250031 w 4875"/>
              <a:gd name="T5" fmla="*/ 1281771 h 5537"/>
              <a:gd name="T6" fmla="*/ 1018761 w 4875"/>
              <a:gd name="T7" fmla="*/ 1367287 h 5537"/>
              <a:gd name="T8" fmla="*/ 814488 w 4875"/>
              <a:gd name="T9" fmla="*/ 1370214 h 5537"/>
              <a:gd name="T10" fmla="*/ 653802 w 4875"/>
              <a:gd name="T11" fmla="*/ 1310385 h 5537"/>
              <a:gd name="T12" fmla="*/ 527596 w 4875"/>
              <a:gd name="T13" fmla="*/ 1200807 h 5537"/>
              <a:gd name="T14" fmla="*/ 443024 w 4875"/>
              <a:gd name="T15" fmla="*/ 1049608 h 5537"/>
              <a:gd name="T16" fmla="*/ 419930 w 4875"/>
              <a:gd name="T17" fmla="*/ 886379 h 5537"/>
              <a:gd name="T18" fmla="*/ 455060 w 4875"/>
              <a:gd name="T19" fmla="*/ 715346 h 5537"/>
              <a:gd name="T20" fmla="*/ 551991 w 4875"/>
              <a:gd name="T21" fmla="*/ 569351 h 5537"/>
              <a:gd name="T22" fmla="*/ 684378 w 4875"/>
              <a:gd name="T23" fmla="*/ 469527 h 5537"/>
              <a:gd name="T24" fmla="*/ 850269 w 4875"/>
              <a:gd name="T25" fmla="*/ 422054 h 5537"/>
              <a:gd name="T26" fmla="*/ 1011280 w 4875"/>
              <a:gd name="T27" fmla="*/ 432459 h 5537"/>
              <a:gd name="T28" fmla="*/ 1162207 w 4875"/>
              <a:gd name="T29" fmla="*/ 498466 h 5537"/>
              <a:gd name="T30" fmla="*/ 1279957 w 4875"/>
              <a:gd name="T31" fmla="*/ 608044 h 5537"/>
              <a:gd name="T32" fmla="*/ 1356396 w 4875"/>
              <a:gd name="T33" fmla="*/ 753715 h 5537"/>
              <a:gd name="T34" fmla="*/ 1390225 w 4875"/>
              <a:gd name="T35" fmla="*/ 822323 h 5537"/>
              <a:gd name="T36" fmla="*/ 1407139 w 4875"/>
              <a:gd name="T37" fmla="*/ 662996 h 5537"/>
              <a:gd name="T38" fmla="*/ 1365504 w 4875"/>
              <a:gd name="T39" fmla="*/ 481883 h 5537"/>
              <a:gd name="T40" fmla="*/ 1258163 w 4875"/>
              <a:gd name="T41" fmla="*/ 327759 h 5537"/>
              <a:gd name="T42" fmla="*/ 1115693 w 4875"/>
              <a:gd name="T43" fmla="*/ 225334 h 5537"/>
              <a:gd name="T44" fmla="*/ 936792 w 4875"/>
              <a:gd name="T45" fmla="*/ 179487 h 5537"/>
              <a:gd name="T46" fmla="*/ 703570 w 4875"/>
              <a:gd name="T47" fmla="*/ 203223 h 5537"/>
              <a:gd name="T48" fmla="*/ 471649 w 4875"/>
              <a:gd name="T49" fmla="*/ 318004 h 5537"/>
              <a:gd name="T50" fmla="*/ 296651 w 4875"/>
              <a:gd name="T51" fmla="*/ 501393 h 5537"/>
              <a:gd name="T52" fmla="*/ 194514 w 4875"/>
              <a:gd name="T53" fmla="*/ 739408 h 5537"/>
              <a:gd name="T54" fmla="*/ 183130 w 4875"/>
              <a:gd name="T55" fmla="*/ 991405 h 5537"/>
              <a:gd name="T56" fmla="*/ 260220 w 4875"/>
              <a:gd name="T57" fmla="*/ 1239175 h 5537"/>
              <a:gd name="T58" fmla="*/ 415701 w 4875"/>
              <a:gd name="T59" fmla="*/ 1435895 h 5537"/>
              <a:gd name="T60" fmla="*/ 637539 w 4875"/>
              <a:gd name="T61" fmla="*/ 1575713 h 5537"/>
              <a:gd name="T62" fmla="*/ 897433 w 4875"/>
              <a:gd name="T63" fmla="*/ 1622211 h 5537"/>
              <a:gd name="T64" fmla="*/ 1101381 w 4875"/>
              <a:gd name="T65" fmla="*/ 1592947 h 5537"/>
              <a:gd name="T66" fmla="*/ 1299798 w 4875"/>
              <a:gd name="T67" fmla="*/ 1496700 h 5537"/>
              <a:gd name="T68" fmla="*/ 1454304 w 4875"/>
              <a:gd name="T69" fmla="*/ 1379968 h 5537"/>
              <a:gd name="T70" fmla="*/ 1515456 w 4875"/>
              <a:gd name="T71" fmla="*/ 1391349 h 5537"/>
              <a:gd name="T72" fmla="*/ 1561319 w 4875"/>
              <a:gd name="T73" fmla="*/ 1470687 h 5537"/>
              <a:gd name="T74" fmla="*/ 1440642 w 4875"/>
              <a:gd name="T75" fmla="*/ 1620910 h 5537"/>
              <a:gd name="T76" fmla="*/ 1157653 w 4875"/>
              <a:gd name="T77" fmla="*/ 1761378 h 5537"/>
              <a:gd name="T78" fmla="*/ 852220 w 4875"/>
              <a:gd name="T79" fmla="*/ 1799422 h 5537"/>
              <a:gd name="T80" fmla="*/ 533776 w 4875"/>
              <a:gd name="T81" fmla="*/ 1725936 h 5537"/>
              <a:gd name="T82" fmla="*/ 263147 w 4875"/>
              <a:gd name="T83" fmla="*/ 1536044 h 5537"/>
              <a:gd name="T84" fmla="*/ 83270 w 4875"/>
              <a:gd name="T85" fmla="*/ 1284372 h 5537"/>
              <a:gd name="T86" fmla="*/ 2277 w 4875"/>
              <a:gd name="T87" fmla="*/ 968969 h 5537"/>
              <a:gd name="T88" fmla="*/ 31226 w 4875"/>
              <a:gd name="T89" fmla="*/ 657468 h 5537"/>
              <a:gd name="T90" fmla="*/ 173697 w 4875"/>
              <a:gd name="T91" fmla="*/ 367103 h 5537"/>
              <a:gd name="T92" fmla="*/ 401714 w 4875"/>
              <a:gd name="T93" fmla="*/ 148597 h 5537"/>
              <a:gd name="T94" fmla="*/ 697389 w 4875"/>
              <a:gd name="T95" fmla="*/ 21135 h 5537"/>
              <a:gd name="T96" fmla="*/ 984607 w 4875"/>
              <a:gd name="T97" fmla="*/ 4877 h 5537"/>
              <a:gd name="T98" fmla="*/ 1221082 w 4875"/>
              <a:gd name="T99" fmla="*/ 79013 h 5537"/>
              <a:gd name="T100" fmla="*/ 1408765 w 4875"/>
              <a:gd name="T101" fmla="*/ 227610 h 5537"/>
              <a:gd name="T102" fmla="*/ 1541478 w 4875"/>
              <a:gd name="T103" fmla="*/ 439938 h 5537"/>
              <a:gd name="T104" fmla="*/ 1585715 w 4875"/>
              <a:gd name="T105" fmla="*/ 688358 h 5537"/>
              <a:gd name="T106" fmla="*/ 1146594 w 4875"/>
              <a:gd name="T107" fmla="*/ 732580 h 5537"/>
              <a:gd name="T108" fmla="*/ 984282 w 4875"/>
              <a:gd name="T109" fmla="*/ 610646 h 5537"/>
              <a:gd name="T110" fmla="*/ 782611 w 4875"/>
              <a:gd name="T111" fmla="*/ 620075 h 5537"/>
              <a:gd name="T112" fmla="*/ 632334 w 4875"/>
              <a:gd name="T113" fmla="*/ 757617 h 5537"/>
              <a:gd name="T114" fmla="*/ 603385 w 4875"/>
              <a:gd name="T115" fmla="*/ 958564 h 5537"/>
              <a:gd name="T116" fmla="*/ 708449 w 4875"/>
              <a:gd name="T117" fmla="*/ 1131873 h 5537"/>
              <a:gd name="T118" fmla="*/ 898084 w 4875"/>
              <a:gd name="T119" fmla="*/ 1199181 h 5537"/>
              <a:gd name="T120" fmla="*/ 1097803 w 4875"/>
              <a:gd name="T121" fmla="*/ 1121468 h 5537"/>
              <a:gd name="T122" fmla="*/ 1193108 w 4875"/>
              <a:gd name="T123" fmla="*/ 943932 h 55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75" h="5537">
                <a:moveTo>
                  <a:pt x="4875" y="2117"/>
                </a:moveTo>
                <a:lnTo>
                  <a:pt x="4875" y="2117"/>
                </a:lnTo>
                <a:lnTo>
                  <a:pt x="4875" y="2172"/>
                </a:lnTo>
                <a:lnTo>
                  <a:pt x="4873" y="2226"/>
                </a:lnTo>
                <a:lnTo>
                  <a:pt x="4869" y="2280"/>
                </a:lnTo>
                <a:lnTo>
                  <a:pt x="4866" y="2333"/>
                </a:lnTo>
                <a:lnTo>
                  <a:pt x="4860" y="2386"/>
                </a:lnTo>
                <a:lnTo>
                  <a:pt x="4853" y="2437"/>
                </a:lnTo>
                <a:lnTo>
                  <a:pt x="4845" y="2490"/>
                </a:lnTo>
                <a:lnTo>
                  <a:pt x="4836" y="2540"/>
                </a:lnTo>
                <a:lnTo>
                  <a:pt x="4826" y="2591"/>
                </a:lnTo>
                <a:lnTo>
                  <a:pt x="4815" y="2640"/>
                </a:lnTo>
                <a:lnTo>
                  <a:pt x="4802" y="2690"/>
                </a:lnTo>
                <a:lnTo>
                  <a:pt x="4788" y="2740"/>
                </a:lnTo>
                <a:lnTo>
                  <a:pt x="4774" y="2787"/>
                </a:lnTo>
                <a:lnTo>
                  <a:pt x="4756" y="2835"/>
                </a:lnTo>
                <a:lnTo>
                  <a:pt x="4739" y="2883"/>
                </a:lnTo>
                <a:lnTo>
                  <a:pt x="4720" y="2930"/>
                </a:lnTo>
                <a:lnTo>
                  <a:pt x="4701" y="2977"/>
                </a:lnTo>
                <a:lnTo>
                  <a:pt x="4679" y="3023"/>
                </a:lnTo>
                <a:lnTo>
                  <a:pt x="4657" y="3068"/>
                </a:lnTo>
                <a:lnTo>
                  <a:pt x="4633" y="3114"/>
                </a:lnTo>
                <a:lnTo>
                  <a:pt x="4608" y="3158"/>
                </a:lnTo>
                <a:lnTo>
                  <a:pt x="4583" y="3202"/>
                </a:lnTo>
                <a:lnTo>
                  <a:pt x="4556" y="3245"/>
                </a:lnTo>
                <a:lnTo>
                  <a:pt x="4527" y="3288"/>
                </a:lnTo>
                <a:lnTo>
                  <a:pt x="4497" y="3331"/>
                </a:lnTo>
                <a:lnTo>
                  <a:pt x="4467" y="3373"/>
                </a:lnTo>
                <a:lnTo>
                  <a:pt x="4435" y="3415"/>
                </a:lnTo>
                <a:lnTo>
                  <a:pt x="4401" y="3456"/>
                </a:lnTo>
                <a:lnTo>
                  <a:pt x="4367" y="3496"/>
                </a:lnTo>
                <a:lnTo>
                  <a:pt x="4331" y="3536"/>
                </a:lnTo>
                <a:lnTo>
                  <a:pt x="4294" y="3576"/>
                </a:lnTo>
                <a:lnTo>
                  <a:pt x="4257" y="3615"/>
                </a:lnTo>
                <a:lnTo>
                  <a:pt x="4217" y="3653"/>
                </a:lnTo>
                <a:lnTo>
                  <a:pt x="4178" y="3690"/>
                </a:lnTo>
                <a:lnTo>
                  <a:pt x="4138" y="3726"/>
                </a:lnTo>
                <a:lnTo>
                  <a:pt x="4097" y="3760"/>
                </a:lnTo>
                <a:lnTo>
                  <a:pt x="4056" y="3793"/>
                </a:lnTo>
                <a:lnTo>
                  <a:pt x="4015" y="3826"/>
                </a:lnTo>
                <a:lnTo>
                  <a:pt x="3972" y="3857"/>
                </a:lnTo>
                <a:lnTo>
                  <a:pt x="3930" y="3887"/>
                </a:lnTo>
                <a:lnTo>
                  <a:pt x="3888" y="3915"/>
                </a:lnTo>
                <a:lnTo>
                  <a:pt x="3843" y="3942"/>
                </a:lnTo>
                <a:lnTo>
                  <a:pt x="3800" y="3968"/>
                </a:lnTo>
                <a:lnTo>
                  <a:pt x="3755" y="3993"/>
                </a:lnTo>
                <a:lnTo>
                  <a:pt x="3711" y="4017"/>
                </a:lnTo>
                <a:lnTo>
                  <a:pt x="3665" y="4038"/>
                </a:lnTo>
                <a:lnTo>
                  <a:pt x="3620" y="4060"/>
                </a:lnTo>
                <a:lnTo>
                  <a:pt x="3573" y="4081"/>
                </a:lnTo>
                <a:lnTo>
                  <a:pt x="3526" y="4099"/>
                </a:lnTo>
                <a:lnTo>
                  <a:pt x="3478" y="4116"/>
                </a:lnTo>
                <a:lnTo>
                  <a:pt x="3430" y="4133"/>
                </a:lnTo>
                <a:lnTo>
                  <a:pt x="3382" y="4148"/>
                </a:lnTo>
                <a:lnTo>
                  <a:pt x="3333" y="4162"/>
                </a:lnTo>
                <a:lnTo>
                  <a:pt x="3284" y="4174"/>
                </a:lnTo>
                <a:lnTo>
                  <a:pt x="3234" y="4186"/>
                </a:lnTo>
                <a:lnTo>
                  <a:pt x="3184" y="4196"/>
                </a:lnTo>
                <a:lnTo>
                  <a:pt x="3132" y="4205"/>
                </a:lnTo>
                <a:lnTo>
                  <a:pt x="3081" y="4213"/>
                </a:lnTo>
                <a:lnTo>
                  <a:pt x="3028" y="4220"/>
                </a:lnTo>
                <a:lnTo>
                  <a:pt x="2976" y="4226"/>
                </a:lnTo>
                <a:lnTo>
                  <a:pt x="2923" y="4230"/>
                </a:lnTo>
                <a:lnTo>
                  <a:pt x="2870" y="4232"/>
                </a:lnTo>
                <a:lnTo>
                  <a:pt x="2816" y="4235"/>
                </a:lnTo>
                <a:lnTo>
                  <a:pt x="2761" y="4235"/>
                </a:lnTo>
                <a:lnTo>
                  <a:pt x="2724" y="4235"/>
                </a:lnTo>
                <a:lnTo>
                  <a:pt x="2686" y="4234"/>
                </a:lnTo>
                <a:lnTo>
                  <a:pt x="2649" y="4231"/>
                </a:lnTo>
                <a:lnTo>
                  <a:pt x="2613" y="4229"/>
                </a:lnTo>
                <a:lnTo>
                  <a:pt x="2576" y="4224"/>
                </a:lnTo>
                <a:lnTo>
                  <a:pt x="2540" y="4220"/>
                </a:lnTo>
                <a:lnTo>
                  <a:pt x="2504" y="4214"/>
                </a:lnTo>
                <a:lnTo>
                  <a:pt x="2469" y="4208"/>
                </a:lnTo>
                <a:lnTo>
                  <a:pt x="2434" y="4200"/>
                </a:lnTo>
                <a:lnTo>
                  <a:pt x="2399" y="4192"/>
                </a:lnTo>
                <a:lnTo>
                  <a:pt x="2365" y="4184"/>
                </a:lnTo>
                <a:lnTo>
                  <a:pt x="2331" y="4174"/>
                </a:lnTo>
                <a:lnTo>
                  <a:pt x="2298" y="4164"/>
                </a:lnTo>
                <a:lnTo>
                  <a:pt x="2265" y="4152"/>
                </a:lnTo>
                <a:lnTo>
                  <a:pt x="2232" y="4140"/>
                </a:lnTo>
                <a:lnTo>
                  <a:pt x="2198" y="4127"/>
                </a:lnTo>
                <a:lnTo>
                  <a:pt x="2166" y="4114"/>
                </a:lnTo>
                <a:lnTo>
                  <a:pt x="2135" y="4099"/>
                </a:lnTo>
                <a:lnTo>
                  <a:pt x="2103" y="4083"/>
                </a:lnTo>
                <a:lnTo>
                  <a:pt x="2072" y="4066"/>
                </a:lnTo>
                <a:lnTo>
                  <a:pt x="2041" y="4049"/>
                </a:lnTo>
                <a:lnTo>
                  <a:pt x="2010" y="4030"/>
                </a:lnTo>
                <a:lnTo>
                  <a:pt x="1979" y="4012"/>
                </a:lnTo>
                <a:lnTo>
                  <a:pt x="1950" y="3992"/>
                </a:lnTo>
                <a:lnTo>
                  <a:pt x="1920" y="3971"/>
                </a:lnTo>
                <a:lnTo>
                  <a:pt x="1891" y="3949"/>
                </a:lnTo>
                <a:lnTo>
                  <a:pt x="1862" y="3928"/>
                </a:lnTo>
                <a:lnTo>
                  <a:pt x="1833" y="3904"/>
                </a:lnTo>
                <a:lnTo>
                  <a:pt x="1806" y="3880"/>
                </a:lnTo>
                <a:lnTo>
                  <a:pt x="1777" y="3855"/>
                </a:lnTo>
                <a:lnTo>
                  <a:pt x="1750" y="3829"/>
                </a:lnTo>
                <a:lnTo>
                  <a:pt x="1722" y="3803"/>
                </a:lnTo>
                <a:lnTo>
                  <a:pt x="1696" y="3776"/>
                </a:lnTo>
                <a:lnTo>
                  <a:pt x="1670" y="3748"/>
                </a:lnTo>
                <a:lnTo>
                  <a:pt x="1646" y="3720"/>
                </a:lnTo>
                <a:lnTo>
                  <a:pt x="1622" y="3693"/>
                </a:lnTo>
                <a:lnTo>
                  <a:pt x="1598" y="3664"/>
                </a:lnTo>
                <a:lnTo>
                  <a:pt x="1576" y="3634"/>
                </a:lnTo>
                <a:lnTo>
                  <a:pt x="1555" y="3606"/>
                </a:lnTo>
                <a:lnTo>
                  <a:pt x="1534" y="3576"/>
                </a:lnTo>
                <a:lnTo>
                  <a:pt x="1514" y="3545"/>
                </a:lnTo>
                <a:lnTo>
                  <a:pt x="1495" y="3516"/>
                </a:lnTo>
                <a:lnTo>
                  <a:pt x="1477" y="3485"/>
                </a:lnTo>
                <a:lnTo>
                  <a:pt x="1460" y="3454"/>
                </a:lnTo>
                <a:lnTo>
                  <a:pt x="1443" y="3423"/>
                </a:lnTo>
                <a:lnTo>
                  <a:pt x="1428" y="3391"/>
                </a:lnTo>
                <a:lnTo>
                  <a:pt x="1413" y="3359"/>
                </a:lnTo>
                <a:lnTo>
                  <a:pt x="1399" y="3327"/>
                </a:lnTo>
                <a:lnTo>
                  <a:pt x="1386" y="3294"/>
                </a:lnTo>
                <a:lnTo>
                  <a:pt x="1373" y="3261"/>
                </a:lnTo>
                <a:lnTo>
                  <a:pt x="1362" y="3228"/>
                </a:lnTo>
                <a:lnTo>
                  <a:pt x="1351" y="3194"/>
                </a:lnTo>
                <a:lnTo>
                  <a:pt x="1342" y="3160"/>
                </a:lnTo>
                <a:lnTo>
                  <a:pt x="1333" y="3125"/>
                </a:lnTo>
                <a:lnTo>
                  <a:pt x="1325" y="3091"/>
                </a:lnTo>
                <a:lnTo>
                  <a:pt x="1318" y="3056"/>
                </a:lnTo>
                <a:lnTo>
                  <a:pt x="1312" y="3020"/>
                </a:lnTo>
                <a:lnTo>
                  <a:pt x="1306" y="2985"/>
                </a:lnTo>
                <a:lnTo>
                  <a:pt x="1301" y="2948"/>
                </a:lnTo>
                <a:lnTo>
                  <a:pt x="1298" y="2912"/>
                </a:lnTo>
                <a:lnTo>
                  <a:pt x="1294" y="2875"/>
                </a:lnTo>
                <a:lnTo>
                  <a:pt x="1292" y="2839"/>
                </a:lnTo>
                <a:lnTo>
                  <a:pt x="1291" y="2801"/>
                </a:lnTo>
                <a:lnTo>
                  <a:pt x="1291" y="2763"/>
                </a:lnTo>
                <a:lnTo>
                  <a:pt x="1291" y="2726"/>
                </a:lnTo>
                <a:lnTo>
                  <a:pt x="1292" y="2688"/>
                </a:lnTo>
                <a:lnTo>
                  <a:pt x="1294" y="2650"/>
                </a:lnTo>
                <a:lnTo>
                  <a:pt x="1298" y="2614"/>
                </a:lnTo>
                <a:lnTo>
                  <a:pt x="1301" y="2577"/>
                </a:lnTo>
                <a:lnTo>
                  <a:pt x="1306" y="2542"/>
                </a:lnTo>
                <a:lnTo>
                  <a:pt x="1312" y="2506"/>
                </a:lnTo>
                <a:lnTo>
                  <a:pt x="1318" y="2470"/>
                </a:lnTo>
                <a:lnTo>
                  <a:pt x="1325" y="2436"/>
                </a:lnTo>
                <a:lnTo>
                  <a:pt x="1333" y="2401"/>
                </a:lnTo>
                <a:lnTo>
                  <a:pt x="1342" y="2366"/>
                </a:lnTo>
                <a:lnTo>
                  <a:pt x="1351" y="2332"/>
                </a:lnTo>
                <a:lnTo>
                  <a:pt x="1362" y="2299"/>
                </a:lnTo>
                <a:lnTo>
                  <a:pt x="1373" y="2266"/>
                </a:lnTo>
                <a:lnTo>
                  <a:pt x="1386" y="2233"/>
                </a:lnTo>
                <a:lnTo>
                  <a:pt x="1399" y="2200"/>
                </a:lnTo>
                <a:lnTo>
                  <a:pt x="1413" y="2168"/>
                </a:lnTo>
                <a:lnTo>
                  <a:pt x="1428" y="2136"/>
                </a:lnTo>
                <a:lnTo>
                  <a:pt x="1444" y="2104"/>
                </a:lnTo>
                <a:lnTo>
                  <a:pt x="1460" y="2073"/>
                </a:lnTo>
                <a:lnTo>
                  <a:pt x="1477" y="2042"/>
                </a:lnTo>
                <a:lnTo>
                  <a:pt x="1495" y="2011"/>
                </a:lnTo>
                <a:lnTo>
                  <a:pt x="1515" y="1981"/>
                </a:lnTo>
                <a:lnTo>
                  <a:pt x="1534" y="1951"/>
                </a:lnTo>
                <a:lnTo>
                  <a:pt x="1555" y="1921"/>
                </a:lnTo>
                <a:lnTo>
                  <a:pt x="1576" y="1893"/>
                </a:lnTo>
                <a:lnTo>
                  <a:pt x="1599" y="1863"/>
                </a:lnTo>
                <a:lnTo>
                  <a:pt x="1622" y="1834"/>
                </a:lnTo>
                <a:lnTo>
                  <a:pt x="1646" y="1807"/>
                </a:lnTo>
                <a:lnTo>
                  <a:pt x="1671" y="1778"/>
                </a:lnTo>
                <a:lnTo>
                  <a:pt x="1697" y="1751"/>
                </a:lnTo>
                <a:lnTo>
                  <a:pt x="1724" y="1724"/>
                </a:lnTo>
                <a:lnTo>
                  <a:pt x="1751" y="1697"/>
                </a:lnTo>
                <a:lnTo>
                  <a:pt x="1778" y="1671"/>
                </a:lnTo>
                <a:lnTo>
                  <a:pt x="1806" y="1647"/>
                </a:lnTo>
                <a:lnTo>
                  <a:pt x="1834" y="1622"/>
                </a:lnTo>
                <a:lnTo>
                  <a:pt x="1863" y="1599"/>
                </a:lnTo>
                <a:lnTo>
                  <a:pt x="1891" y="1576"/>
                </a:lnTo>
                <a:lnTo>
                  <a:pt x="1921" y="1556"/>
                </a:lnTo>
                <a:lnTo>
                  <a:pt x="1951" y="1534"/>
                </a:lnTo>
                <a:lnTo>
                  <a:pt x="1980" y="1515"/>
                </a:lnTo>
                <a:lnTo>
                  <a:pt x="2011" y="1495"/>
                </a:lnTo>
                <a:lnTo>
                  <a:pt x="2041" y="1478"/>
                </a:lnTo>
                <a:lnTo>
                  <a:pt x="2073" y="1460"/>
                </a:lnTo>
                <a:lnTo>
                  <a:pt x="2104" y="1444"/>
                </a:lnTo>
                <a:lnTo>
                  <a:pt x="2136" y="1428"/>
                </a:lnTo>
                <a:lnTo>
                  <a:pt x="2168" y="1413"/>
                </a:lnTo>
                <a:lnTo>
                  <a:pt x="2200" y="1400"/>
                </a:lnTo>
                <a:lnTo>
                  <a:pt x="2233" y="1387"/>
                </a:lnTo>
                <a:lnTo>
                  <a:pt x="2266" y="1374"/>
                </a:lnTo>
                <a:lnTo>
                  <a:pt x="2299" y="1363"/>
                </a:lnTo>
                <a:lnTo>
                  <a:pt x="2332" y="1353"/>
                </a:lnTo>
                <a:lnTo>
                  <a:pt x="2366" y="1342"/>
                </a:lnTo>
                <a:lnTo>
                  <a:pt x="2400" y="1333"/>
                </a:lnTo>
                <a:lnTo>
                  <a:pt x="2436" y="1325"/>
                </a:lnTo>
                <a:lnTo>
                  <a:pt x="2470" y="1319"/>
                </a:lnTo>
                <a:lnTo>
                  <a:pt x="2506" y="1313"/>
                </a:lnTo>
                <a:lnTo>
                  <a:pt x="2542" y="1307"/>
                </a:lnTo>
                <a:lnTo>
                  <a:pt x="2577" y="1303"/>
                </a:lnTo>
                <a:lnTo>
                  <a:pt x="2614" y="1298"/>
                </a:lnTo>
                <a:lnTo>
                  <a:pt x="2652" y="1296"/>
                </a:lnTo>
                <a:lnTo>
                  <a:pt x="2688" y="1293"/>
                </a:lnTo>
                <a:lnTo>
                  <a:pt x="2726" y="1292"/>
                </a:lnTo>
                <a:lnTo>
                  <a:pt x="2763" y="1291"/>
                </a:lnTo>
                <a:lnTo>
                  <a:pt x="2799" y="1292"/>
                </a:lnTo>
                <a:lnTo>
                  <a:pt x="2835" y="1293"/>
                </a:lnTo>
                <a:lnTo>
                  <a:pt x="2871" y="1295"/>
                </a:lnTo>
                <a:lnTo>
                  <a:pt x="2905" y="1298"/>
                </a:lnTo>
                <a:lnTo>
                  <a:pt x="2940" y="1301"/>
                </a:lnTo>
                <a:lnTo>
                  <a:pt x="2975" y="1306"/>
                </a:lnTo>
                <a:lnTo>
                  <a:pt x="3009" y="1311"/>
                </a:lnTo>
                <a:lnTo>
                  <a:pt x="3043" y="1316"/>
                </a:lnTo>
                <a:lnTo>
                  <a:pt x="3076" y="1323"/>
                </a:lnTo>
                <a:lnTo>
                  <a:pt x="3109" y="1330"/>
                </a:lnTo>
                <a:lnTo>
                  <a:pt x="3142" y="1338"/>
                </a:lnTo>
                <a:lnTo>
                  <a:pt x="3176" y="1347"/>
                </a:lnTo>
                <a:lnTo>
                  <a:pt x="3208" y="1357"/>
                </a:lnTo>
                <a:lnTo>
                  <a:pt x="3239" y="1368"/>
                </a:lnTo>
                <a:lnTo>
                  <a:pt x="3271" y="1379"/>
                </a:lnTo>
                <a:lnTo>
                  <a:pt x="3303" y="1390"/>
                </a:lnTo>
                <a:lnTo>
                  <a:pt x="3334" y="1403"/>
                </a:lnTo>
                <a:lnTo>
                  <a:pt x="3365" y="1417"/>
                </a:lnTo>
                <a:lnTo>
                  <a:pt x="3396" y="1432"/>
                </a:lnTo>
                <a:lnTo>
                  <a:pt x="3427" y="1446"/>
                </a:lnTo>
                <a:lnTo>
                  <a:pt x="3456" y="1462"/>
                </a:lnTo>
                <a:lnTo>
                  <a:pt x="3486" y="1478"/>
                </a:lnTo>
                <a:lnTo>
                  <a:pt x="3516" y="1497"/>
                </a:lnTo>
                <a:lnTo>
                  <a:pt x="3544" y="1515"/>
                </a:lnTo>
                <a:lnTo>
                  <a:pt x="3573" y="1533"/>
                </a:lnTo>
                <a:lnTo>
                  <a:pt x="3601" y="1554"/>
                </a:lnTo>
                <a:lnTo>
                  <a:pt x="3630" y="1574"/>
                </a:lnTo>
                <a:lnTo>
                  <a:pt x="3658" y="1595"/>
                </a:lnTo>
                <a:lnTo>
                  <a:pt x="3686" y="1616"/>
                </a:lnTo>
                <a:lnTo>
                  <a:pt x="3713" y="1639"/>
                </a:lnTo>
                <a:lnTo>
                  <a:pt x="3739" y="1663"/>
                </a:lnTo>
                <a:lnTo>
                  <a:pt x="3767" y="1687"/>
                </a:lnTo>
                <a:lnTo>
                  <a:pt x="3793" y="1712"/>
                </a:lnTo>
                <a:lnTo>
                  <a:pt x="3818" y="1737"/>
                </a:lnTo>
                <a:lnTo>
                  <a:pt x="3843" y="1764"/>
                </a:lnTo>
                <a:lnTo>
                  <a:pt x="3867" y="1790"/>
                </a:lnTo>
                <a:lnTo>
                  <a:pt x="3890" y="1816"/>
                </a:lnTo>
                <a:lnTo>
                  <a:pt x="3913" y="1842"/>
                </a:lnTo>
                <a:lnTo>
                  <a:pt x="3935" y="1870"/>
                </a:lnTo>
                <a:lnTo>
                  <a:pt x="3955" y="1897"/>
                </a:lnTo>
                <a:lnTo>
                  <a:pt x="3976" y="1925"/>
                </a:lnTo>
                <a:lnTo>
                  <a:pt x="3995" y="1953"/>
                </a:lnTo>
                <a:lnTo>
                  <a:pt x="4013" y="1982"/>
                </a:lnTo>
                <a:lnTo>
                  <a:pt x="4032" y="2010"/>
                </a:lnTo>
                <a:lnTo>
                  <a:pt x="4049" y="2040"/>
                </a:lnTo>
                <a:lnTo>
                  <a:pt x="4065" y="2070"/>
                </a:lnTo>
                <a:lnTo>
                  <a:pt x="4081" y="2099"/>
                </a:lnTo>
                <a:lnTo>
                  <a:pt x="4096" y="2129"/>
                </a:lnTo>
                <a:lnTo>
                  <a:pt x="4109" y="2160"/>
                </a:lnTo>
                <a:lnTo>
                  <a:pt x="4123" y="2191"/>
                </a:lnTo>
                <a:lnTo>
                  <a:pt x="4136" y="2222"/>
                </a:lnTo>
                <a:lnTo>
                  <a:pt x="4148" y="2254"/>
                </a:lnTo>
                <a:lnTo>
                  <a:pt x="4158" y="2286"/>
                </a:lnTo>
                <a:lnTo>
                  <a:pt x="4170" y="2318"/>
                </a:lnTo>
                <a:lnTo>
                  <a:pt x="4179" y="2351"/>
                </a:lnTo>
                <a:lnTo>
                  <a:pt x="4188" y="2385"/>
                </a:lnTo>
                <a:lnTo>
                  <a:pt x="4196" y="2418"/>
                </a:lnTo>
                <a:lnTo>
                  <a:pt x="4203" y="2452"/>
                </a:lnTo>
                <a:lnTo>
                  <a:pt x="4210" y="2486"/>
                </a:lnTo>
                <a:lnTo>
                  <a:pt x="4217" y="2520"/>
                </a:lnTo>
                <a:lnTo>
                  <a:pt x="4221" y="2556"/>
                </a:lnTo>
                <a:lnTo>
                  <a:pt x="4226" y="2591"/>
                </a:lnTo>
                <a:lnTo>
                  <a:pt x="4229" y="2627"/>
                </a:lnTo>
                <a:lnTo>
                  <a:pt x="4233" y="2662"/>
                </a:lnTo>
                <a:lnTo>
                  <a:pt x="4244" y="2630"/>
                </a:lnTo>
                <a:lnTo>
                  <a:pt x="4254" y="2597"/>
                </a:lnTo>
                <a:lnTo>
                  <a:pt x="4264" y="2564"/>
                </a:lnTo>
                <a:lnTo>
                  <a:pt x="4274" y="2529"/>
                </a:lnTo>
                <a:lnTo>
                  <a:pt x="4283" y="2496"/>
                </a:lnTo>
                <a:lnTo>
                  <a:pt x="4291" y="2463"/>
                </a:lnTo>
                <a:lnTo>
                  <a:pt x="4298" y="2429"/>
                </a:lnTo>
                <a:lnTo>
                  <a:pt x="4303" y="2395"/>
                </a:lnTo>
                <a:lnTo>
                  <a:pt x="4309" y="2362"/>
                </a:lnTo>
                <a:lnTo>
                  <a:pt x="4315" y="2327"/>
                </a:lnTo>
                <a:lnTo>
                  <a:pt x="4318" y="2293"/>
                </a:lnTo>
                <a:lnTo>
                  <a:pt x="4322" y="2258"/>
                </a:lnTo>
                <a:lnTo>
                  <a:pt x="4325" y="2224"/>
                </a:lnTo>
                <a:lnTo>
                  <a:pt x="4326" y="2189"/>
                </a:lnTo>
                <a:lnTo>
                  <a:pt x="4327" y="2154"/>
                </a:lnTo>
                <a:lnTo>
                  <a:pt x="4327" y="2119"/>
                </a:lnTo>
                <a:lnTo>
                  <a:pt x="4327" y="2079"/>
                </a:lnTo>
                <a:lnTo>
                  <a:pt x="4326" y="2039"/>
                </a:lnTo>
                <a:lnTo>
                  <a:pt x="4324" y="1999"/>
                </a:lnTo>
                <a:lnTo>
                  <a:pt x="4320" y="1959"/>
                </a:lnTo>
                <a:lnTo>
                  <a:pt x="4317" y="1920"/>
                </a:lnTo>
                <a:lnTo>
                  <a:pt x="4311" y="1881"/>
                </a:lnTo>
                <a:lnTo>
                  <a:pt x="4306" y="1844"/>
                </a:lnTo>
                <a:lnTo>
                  <a:pt x="4299" y="1806"/>
                </a:lnTo>
                <a:lnTo>
                  <a:pt x="4292" y="1768"/>
                </a:lnTo>
                <a:lnTo>
                  <a:pt x="4283" y="1731"/>
                </a:lnTo>
                <a:lnTo>
                  <a:pt x="4274" y="1694"/>
                </a:lnTo>
                <a:lnTo>
                  <a:pt x="4263" y="1658"/>
                </a:lnTo>
                <a:lnTo>
                  <a:pt x="4252" y="1622"/>
                </a:lnTo>
                <a:lnTo>
                  <a:pt x="4239" y="1586"/>
                </a:lnTo>
                <a:lnTo>
                  <a:pt x="4227" y="1551"/>
                </a:lnTo>
                <a:lnTo>
                  <a:pt x="4213" y="1516"/>
                </a:lnTo>
                <a:lnTo>
                  <a:pt x="4198" y="1482"/>
                </a:lnTo>
                <a:lnTo>
                  <a:pt x="4182" y="1447"/>
                </a:lnTo>
                <a:lnTo>
                  <a:pt x="4166" y="1413"/>
                </a:lnTo>
                <a:lnTo>
                  <a:pt x="4148" y="1380"/>
                </a:lnTo>
                <a:lnTo>
                  <a:pt x="4130" y="1347"/>
                </a:lnTo>
                <a:lnTo>
                  <a:pt x="4110" y="1314"/>
                </a:lnTo>
                <a:lnTo>
                  <a:pt x="4091" y="1282"/>
                </a:lnTo>
                <a:lnTo>
                  <a:pt x="4069" y="1250"/>
                </a:lnTo>
                <a:lnTo>
                  <a:pt x="4048" y="1218"/>
                </a:lnTo>
                <a:lnTo>
                  <a:pt x="4025" y="1187"/>
                </a:lnTo>
                <a:lnTo>
                  <a:pt x="4001" y="1156"/>
                </a:lnTo>
                <a:lnTo>
                  <a:pt x="3976" y="1126"/>
                </a:lnTo>
                <a:lnTo>
                  <a:pt x="3951" y="1096"/>
                </a:lnTo>
                <a:lnTo>
                  <a:pt x="3924" y="1066"/>
                </a:lnTo>
                <a:lnTo>
                  <a:pt x="3897" y="1037"/>
                </a:lnTo>
                <a:lnTo>
                  <a:pt x="3868" y="1008"/>
                </a:lnTo>
                <a:lnTo>
                  <a:pt x="3840" y="980"/>
                </a:lnTo>
                <a:lnTo>
                  <a:pt x="3810" y="952"/>
                </a:lnTo>
                <a:lnTo>
                  <a:pt x="3781" y="926"/>
                </a:lnTo>
                <a:lnTo>
                  <a:pt x="3751" y="901"/>
                </a:lnTo>
                <a:lnTo>
                  <a:pt x="3720" y="876"/>
                </a:lnTo>
                <a:lnTo>
                  <a:pt x="3689" y="852"/>
                </a:lnTo>
                <a:lnTo>
                  <a:pt x="3658" y="829"/>
                </a:lnTo>
                <a:lnTo>
                  <a:pt x="3628" y="807"/>
                </a:lnTo>
                <a:lnTo>
                  <a:pt x="3596" y="786"/>
                </a:lnTo>
                <a:lnTo>
                  <a:pt x="3562" y="765"/>
                </a:lnTo>
                <a:lnTo>
                  <a:pt x="3531" y="747"/>
                </a:lnTo>
                <a:lnTo>
                  <a:pt x="3497" y="727"/>
                </a:lnTo>
                <a:lnTo>
                  <a:pt x="3464" y="710"/>
                </a:lnTo>
                <a:lnTo>
                  <a:pt x="3430" y="693"/>
                </a:lnTo>
                <a:lnTo>
                  <a:pt x="3396" y="678"/>
                </a:lnTo>
                <a:lnTo>
                  <a:pt x="3362" y="663"/>
                </a:lnTo>
                <a:lnTo>
                  <a:pt x="3327" y="649"/>
                </a:lnTo>
                <a:lnTo>
                  <a:pt x="3292" y="636"/>
                </a:lnTo>
                <a:lnTo>
                  <a:pt x="3257" y="623"/>
                </a:lnTo>
                <a:lnTo>
                  <a:pt x="3220" y="613"/>
                </a:lnTo>
                <a:lnTo>
                  <a:pt x="3184" y="603"/>
                </a:lnTo>
                <a:lnTo>
                  <a:pt x="3147" y="593"/>
                </a:lnTo>
                <a:lnTo>
                  <a:pt x="3110" y="585"/>
                </a:lnTo>
                <a:lnTo>
                  <a:pt x="3073" y="577"/>
                </a:lnTo>
                <a:lnTo>
                  <a:pt x="3035" y="570"/>
                </a:lnTo>
                <a:lnTo>
                  <a:pt x="2997" y="564"/>
                </a:lnTo>
                <a:lnTo>
                  <a:pt x="2959" y="560"/>
                </a:lnTo>
                <a:lnTo>
                  <a:pt x="2920" y="555"/>
                </a:lnTo>
                <a:lnTo>
                  <a:pt x="2880" y="552"/>
                </a:lnTo>
                <a:lnTo>
                  <a:pt x="2841" y="549"/>
                </a:lnTo>
                <a:lnTo>
                  <a:pt x="2801" y="548"/>
                </a:lnTo>
                <a:lnTo>
                  <a:pt x="2760" y="548"/>
                </a:lnTo>
                <a:lnTo>
                  <a:pt x="2703" y="548"/>
                </a:lnTo>
                <a:lnTo>
                  <a:pt x="2647" y="550"/>
                </a:lnTo>
                <a:lnTo>
                  <a:pt x="2591" y="554"/>
                </a:lnTo>
                <a:lnTo>
                  <a:pt x="2535" y="558"/>
                </a:lnTo>
                <a:lnTo>
                  <a:pt x="2480" y="564"/>
                </a:lnTo>
                <a:lnTo>
                  <a:pt x="2427" y="571"/>
                </a:lnTo>
                <a:lnTo>
                  <a:pt x="2373" y="579"/>
                </a:lnTo>
                <a:lnTo>
                  <a:pt x="2319" y="589"/>
                </a:lnTo>
                <a:lnTo>
                  <a:pt x="2267" y="599"/>
                </a:lnTo>
                <a:lnTo>
                  <a:pt x="2214" y="612"/>
                </a:lnTo>
                <a:lnTo>
                  <a:pt x="2163" y="625"/>
                </a:lnTo>
                <a:lnTo>
                  <a:pt x="2112" y="639"/>
                </a:lnTo>
                <a:lnTo>
                  <a:pt x="2060" y="655"/>
                </a:lnTo>
                <a:lnTo>
                  <a:pt x="2010" y="673"/>
                </a:lnTo>
                <a:lnTo>
                  <a:pt x="1961" y="691"/>
                </a:lnTo>
                <a:lnTo>
                  <a:pt x="1912" y="711"/>
                </a:lnTo>
                <a:lnTo>
                  <a:pt x="1863" y="732"/>
                </a:lnTo>
                <a:lnTo>
                  <a:pt x="1815" y="754"/>
                </a:lnTo>
                <a:lnTo>
                  <a:pt x="1768" y="778"/>
                </a:lnTo>
                <a:lnTo>
                  <a:pt x="1720" y="803"/>
                </a:lnTo>
                <a:lnTo>
                  <a:pt x="1675" y="829"/>
                </a:lnTo>
                <a:lnTo>
                  <a:pt x="1628" y="856"/>
                </a:lnTo>
                <a:lnTo>
                  <a:pt x="1582" y="885"/>
                </a:lnTo>
                <a:lnTo>
                  <a:pt x="1538" y="914"/>
                </a:lnTo>
                <a:lnTo>
                  <a:pt x="1493" y="945"/>
                </a:lnTo>
                <a:lnTo>
                  <a:pt x="1450" y="978"/>
                </a:lnTo>
                <a:lnTo>
                  <a:pt x="1406" y="1012"/>
                </a:lnTo>
                <a:lnTo>
                  <a:pt x="1363" y="1047"/>
                </a:lnTo>
                <a:lnTo>
                  <a:pt x="1321" y="1083"/>
                </a:lnTo>
                <a:lnTo>
                  <a:pt x="1278" y="1121"/>
                </a:lnTo>
                <a:lnTo>
                  <a:pt x="1237" y="1160"/>
                </a:lnTo>
                <a:lnTo>
                  <a:pt x="1196" y="1200"/>
                </a:lnTo>
                <a:lnTo>
                  <a:pt x="1156" y="1241"/>
                </a:lnTo>
                <a:lnTo>
                  <a:pt x="1117" y="1282"/>
                </a:lnTo>
                <a:lnTo>
                  <a:pt x="1081" y="1324"/>
                </a:lnTo>
                <a:lnTo>
                  <a:pt x="1044" y="1366"/>
                </a:lnTo>
                <a:lnTo>
                  <a:pt x="1009" y="1410"/>
                </a:lnTo>
                <a:lnTo>
                  <a:pt x="976" y="1453"/>
                </a:lnTo>
                <a:lnTo>
                  <a:pt x="944" y="1497"/>
                </a:lnTo>
                <a:lnTo>
                  <a:pt x="912" y="1542"/>
                </a:lnTo>
                <a:lnTo>
                  <a:pt x="882" y="1587"/>
                </a:lnTo>
                <a:lnTo>
                  <a:pt x="854" y="1632"/>
                </a:lnTo>
                <a:lnTo>
                  <a:pt x="826" y="1679"/>
                </a:lnTo>
                <a:lnTo>
                  <a:pt x="801" y="1725"/>
                </a:lnTo>
                <a:lnTo>
                  <a:pt x="776" y="1773"/>
                </a:lnTo>
                <a:lnTo>
                  <a:pt x="752" y="1821"/>
                </a:lnTo>
                <a:lnTo>
                  <a:pt x="731" y="1869"/>
                </a:lnTo>
                <a:lnTo>
                  <a:pt x="710" y="1918"/>
                </a:lnTo>
                <a:lnTo>
                  <a:pt x="689" y="1967"/>
                </a:lnTo>
                <a:lnTo>
                  <a:pt x="671" y="2017"/>
                </a:lnTo>
                <a:lnTo>
                  <a:pt x="654" y="2067"/>
                </a:lnTo>
                <a:lnTo>
                  <a:pt x="638" y="2117"/>
                </a:lnTo>
                <a:lnTo>
                  <a:pt x="624" y="2169"/>
                </a:lnTo>
                <a:lnTo>
                  <a:pt x="611" y="2221"/>
                </a:lnTo>
                <a:lnTo>
                  <a:pt x="598" y="2274"/>
                </a:lnTo>
                <a:lnTo>
                  <a:pt x="588" y="2326"/>
                </a:lnTo>
                <a:lnTo>
                  <a:pt x="579" y="2380"/>
                </a:lnTo>
                <a:lnTo>
                  <a:pt x="570" y="2434"/>
                </a:lnTo>
                <a:lnTo>
                  <a:pt x="563" y="2488"/>
                </a:lnTo>
                <a:lnTo>
                  <a:pt x="557" y="2543"/>
                </a:lnTo>
                <a:lnTo>
                  <a:pt x="552" y="2599"/>
                </a:lnTo>
                <a:lnTo>
                  <a:pt x="550" y="2655"/>
                </a:lnTo>
                <a:lnTo>
                  <a:pt x="548" y="2711"/>
                </a:lnTo>
                <a:lnTo>
                  <a:pt x="547" y="2768"/>
                </a:lnTo>
                <a:lnTo>
                  <a:pt x="548" y="2826"/>
                </a:lnTo>
                <a:lnTo>
                  <a:pt x="550" y="2882"/>
                </a:lnTo>
                <a:lnTo>
                  <a:pt x="552" y="2938"/>
                </a:lnTo>
                <a:lnTo>
                  <a:pt x="557" y="2994"/>
                </a:lnTo>
                <a:lnTo>
                  <a:pt x="563" y="3049"/>
                </a:lnTo>
                <a:lnTo>
                  <a:pt x="570" y="3104"/>
                </a:lnTo>
                <a:lnTo>
                  <a:pt x="579" y="3157"/>
                </a:lnTo>
                <a:lnTo>
                  <a:pt x="588" y="3211"/>
                </a:lnTo>
                <a:lnTo>
                  <a:pt x="598" y="3263"/>
                </a:lnTo>
                <a:lnTo>
                  <a:pt x="611" y="3316"/>
                </a:lnTo>
                <a:lnTo>
                  <a:pt x="624" y="3368"/>
                </a:lnTo>
                <a:lnTo>
                  <a:pt x="638" y="3420"/>
                </a:lnTo>
                <a:lnTo>
                  <a:pt x="654" y="3470"/>
                </a:lnTo>
                <a:lnTo>
                  <a:pt x="671" y="3520"/>
                </a:lnTo>
                <a:lnTo>
                  <a:pt x="689" y="3570"/>
                </a:lnTo>
                <a:lnTo>
                  <a:pt x="709" y="3619"/>
                </a:lnTo>
                <a:lnTo>
                  <a:pt x="731" y="3669"/>
                </a:lnTo>
                <a:lnTo>
                  <a:pt x="752" y="3716"/>
                </a:lnTo>
                <a:lnTo>
                  <a:pt x="776" y="3764"/>
                </a:lnTo>
                <a:lnTo>
                  <a:pt x="800" y="3811"/>
                </a:lnTo>
                <a:lnTo>
                  <a:pt x="826" y="3858"/>
                </a:lnTo>
                <a:lnTo>
                  <a:pt x="854" y="3905"/>
                </a:lnTo>
                <a:lnTo>
                  <a:pt x="882" y="3950"/>
                </a:lnTo>
                <a:lnTo>
                  <a:pt x="912" y="3995"/>
                </a:lnTo>
                <a:lnTo>
                  <a:pt x="943" y="4039"/>
                </a:lnTo>
                <a:lnTo>
                  <a:pt x="976" y="4084"/>
                </a:lnTo>
                <a:lnTo>
                  <a:pt x="1009" y="4127"/>
                </a:lnTo>
                <a:lnTo>
                  <a:pt x="1043" y="4171"/>
                </a:lnTo>
                <a:lnTo>
                  <a:pt x="1080" y="4213"/>
                </a:lnTo>
                <a:lnTo>
                  <a:pt x="1117" y="4255"/>
                </a:lnTo>
                <a:lnTo>
                  <a:pt x="1156" y="4296"/>
                </a:lnTo>
                <a:lnTo>
                  <a:pt x="1196" y="4337"/>
                </a:lnTo>
                <a:lnTo>
                  <a:pt x="1236" y="4377"/>
                </a:lnTo>
                <a:lnTo>
                  <a:pt x="1278" y="4416"/>
                </a:lnTo>
                <a:lnTo>
                  <a:pt x="1320" y="4454"/>
                </a:lnTo>
                <a:lnTo>
                  <a:pt x="1362" y="4490"/>
                </a:lnTo>
                <a:lnTo>
                  <a:pt x="1405" y="4526"/>
                </a:lnTo>
                <a:lnTo>
                  <a:pt x="1449" y="4559"/>
                </a:lnTo>
                <a:lnTo>
                  <a:pt x="1492" y="4592"/>
                </a:lnTo>
                <a:lnTo>
                  <a:pt x="1536" y="4623"/>
                </a:lnTo>
                <a:lnTo>
                  <a:pt x="1582" y="4652"/>
                </a:lnTo>
                <a:lnTo>
                  <a:pt x="1627" y="4681"/>
                </a:lnTo>
                <a:lnTo>
                  <a:pt x="1673" y="4708"/>
                </a:lnTo>
                <a:lnTo>
                  <a:pt x="1719" y="4735"/>
                </a:lnTo>
                <a:lnTo>
                  <a:pt x="1767" y="4760"/>
                </a:lnTo>
                <a:lnTo>
                  <a:pt x="1814" y="4784"/>
                </a:lnTo>
                <a:lnTo>
                  <a:pt x="1862" y="4805"/>
                </a:lnTo>
                <a:lnTo>
                  <a:pt x="1911" y="4826"/>
                </a:lnTo>
                <a:lnTo>
                  <a:pt x="1960" y="4846"/>
                </a:lnTo>
                <a:lnTo>
                  <a:pt x="2009" y="4865"/>
                </a:lnTo>
                <a:lnTo>
                  <a:pt x="2059" y="4882"/>
                </a:lnTo>
                <a:lnTo>
                  <a:pt x="2111" y="4898"/>
                </a:lnTo>
                <a:lnTo>
                  <a:pt x="2162" y="4913"/>
                </a:lnTo>
                <a:lnTo>
                  <a:pt x="2213" y="4925"/>
                </a:lnTo>
                <a:lnTo>
                  <a:pt x="2266" y="4938"/>
                </a:lnTo>
                <a:lnTo>
                  <a:pt x="2318" y="4948"/>
                </a:lnTo>
                <a:lnTo>
                  <a:pt x="2371" y="4958"/>
                </a:lnTo>
                <a:lnTo>
                  <a:pt x="2426" y="4966"/>
                </a:lnTo>
                <a:lnTo>
                  <a:pt x="2479" y="4973"/>
                </a:lnTo>
                <a:lnTo>
                  <a:pt x="2534" y="4979"/>
                </a:lnTo>
                <a:lnTo>
                  <a:pt x="2590" y="4983"/>
                </a:lnTo>
                <a:lnTo>
                  <a:pt x="2646" y="4987"/>
                </a:lnTo>
                <a:lnTo>
                  <a:pt x="2702" y="4989"/>
                </a:lnTo>
                <a:lnTo>
                  <a:pt x="2759" y="4989"/>
                </a:lnTo>
                <a:lnTo>
                  <a:pt x="2806" y="4989"/>
                </a:lnTo>
                <a:lnTo>
                  <a:pt x="2851" y="4987"/>
                </a:lnTo>
                <a:lnTo>
                  <a:pt x="2898" y="4985"/>
                </a:lnTo>
                <a:lnTo>
                  <a:pt x="2944" y="4982"/>
                </a:lnTo>
                <a:lnTo>
                  <a:pt x="2988" y="4978"/>
                </a:lnTo>
                <a:lnTo>
                  <a:pt x="3034" y="4973"/>
                </a:lnTo>
                <a:lnTo>
                  <a:pt x="3079" y="4966"/>
                </a:lnTo>
                <a:lnTo>
                  <a:pt x="3124" y="4959"/>
                </a:lnTo>
                <a:lnTo>
                  <a:pt x="3168" y="4953"/>
                </a:lnTo>
                <a:lnTo>
                  <a:pt x="3212" y="4943"/>
                </a:lnTo>
                <a:lnTo>
                  <a:pt x="3255" y="4934"/>
                </a:lnTo>
                <a:lnTo>
                  <a:pt x="3300" y="4923"/>
                </a:lnTo>
                <a:lnTo>
                  <a:pt x="3342" y="4911"/>
                </a:lnTo>
                <a:lnTo>
                  <a:pt x="3386" y="4899"/>
                </a:lnTo>
                <a:lnTo>
                  <a:pt x="3429" y="4886"/>
                </a:lnTo>
                <a:lnTo>
                  <a:pt x="3471" y="4872"/>
                </a:lnTo>
                <a:lnTo>
                  <a:pt x="3513" y="4857"/>
                </a:lnTo>
                <a:lnTo>
                  <a:pt x="3555" y="4841"/>
                </a:lnTo>
                <a:lnTo>
                  <a:pt x="3597" y="4824"/>
                </a:lnTo>
                <a:lnTo>
                  <a:pt x="3638" y="4805"/>
                </a:lnTo>
                <a:lnTo>
                  <a:pt x="3679" y="4787"/>
                </a:lnTo>
                <a:lnTo>
                  <a:pt x="3719" y="4768"/>
                </a:lnTo>
                <a:lnTo>
                  <a:pt x="3760" y="4747"/>
                </a:lnTo>
                <a:lnTo>
                  <a:pt x="3800" y="4725"/>
                </a:lnTo>
                <a:lnTo>
                  <a:pt x="3840" y="4703"/>
                </a:lnTo>
                <a:lnTo>
                  <a:pt x="3880" y="4680"/>
                </a:lnTo>
                <a:lnTo>
                  <a:pt x="3919" y="4655"/>
                </a:lnTo>
                <a:lnTo>
                  <a:pt x="3957" y="4630"/>
                </a:lnTo>
                <a:lnTo>
                  <a:pt x="3996" y="4603"/>
                </a:lnTo>
                <a:lnTo>
                  <a:pt x="4035" y="4577"/>
                </a:lnTo>
                <a:lnTo>
                  <a:pt x="4074" y="4549"/>
                </a:lnTo>
                <a:lnTo>
                  <a:pt x="4112" y="4520"/>
                </a:lnTo>
                <a:lnTo>
                  <a:pt x="4150" y="4482"/>
                </a:lnTo>
                <a:lnTo>
                  <a:pt x="4199" y="4438"/>
                </a:lnTo>
                <a:lnTo>
                  <a:pt x="4258" y="4386"/>
                </a:lnTo>
                <a:lnTo>
                  <a:pt x="4325" y="4328"/>
                </a:lnTo>
                <a:lnTo>
                  <a:pt x="4350" y="4307"/>
                </a:lnTo>
                <a:lnTo>
                  <a:pt x="4375" y="4288"/>
                </a:lnTo>
                <a:lnTo>
                  <a:pt x="4400" y="4273"/>
                </a:lnTo>
                <a:lnTo>
                  <a:pt x="4424" y="4261"/>
                </a:lnTo>
                <a:lnTo>
                  <a:pt x="4448" y="4251"/>
                </a:lnTo>
                <a:lnTo>
                  <a:pt x="4471" y="4244"/>
                </a:lnTo>
                <a:lnTo>
                  <a:pt x="4494" y="4239"/>
                </a:lnTo>
                <a:lnTo>
                  <a:pt x="4505" y="4238"/>
                </a:lnTo>
                <a:lnTo>
                  <a:pt x="4517" y="4238"/>
                </a:lnTo>
                <a:lnTo>
                  <a:pt x="4530" y="4238"/>
                </a:lnTo>
                <a:lnTo>
                  <a:pt x="4545" y="4239"/>
                </a:lnTo>
                <a:lnTo>
                  <a:pt x="4559" y="4240"/>
                </a:lnTo>
                <a:lnTo>
                  <a:pt x="4572" y="4244"/>
                </a:lnTo>
                <a:lnTo>
                  <a:pt x="4585" y="4246"/>
                </a:lnTo>
                <a:lnTo>
                  <a:pt x="4598" y="4251"/>
                </a:lnTo>
                <a:lnTo>
                  <a:pt x="4611" y="4254"/>
                </a:lnTo>
                <a:lnTo>
                  <a:pt x="4624" y="4260"/>
                </a:lnTo>
                <a:lnTo>
                  <a:pt x="4635" y="4265"/>
                </a:lnTo>
                <a:lnTo>
                  <a:pt x="4648" y="4272"/>
                </a:lnTo>
                <a:lnTo>
                  <a:pt x="4659" y="4279"/>
                </a:lnTo>
                <a:lnTo>
                  <a:pt x="4672" y="4287"/>
                </a:lnTo>
                <a:lnTo>
                  <a:pt x="4694" y="4304"/>
                </a:lnTo>
                <a:lnTo>
                  <a:pt x="4715" y="4325"/>
                </a:lnTo>
                <a:lnTo>
                  <a:pt x="4736" y="4348"/>
                </a:lnTo>
                <a:lnTo>
                  <a:pt x="4753" y="4370"/>
                </a:lnTo>
                <a:lnTo>
                  <a:pt x="4768" y="4394"/>
                </a:lnTo>
                <a:lnTo>
                  <a:pt x="4779" y="4418"/>
                </a:lnTo>
                <a:lnTo>
                  <a:pt x="4784" y="4431"/>
                </a:lnTo>
                <a:lnTo>
                  <a:pt x="4788" y="4444"/>
                </a:lnTo>
                <a:lnTo>
                  <a:pt x="4792" y="4456"/>
                </a:lnTo>
                <a:lnTo>
                  <a:pt x="4795" y="4470"/>
                </a:lnTo>
                <a:lnTo>
                  <a:pt x="4799" y="4496"/>
                </a:lnTo>
                <a:lnTo>
                  <a:pt x="4800" y="4523"/>
                </a:lnTo>
                <a:lnTo>
                  <a:pt x="4799" y="4549"/>
                </a:lnTo>
                <a:lnTo>
                  <a:pt x="4795" y="4574"/>
                </a:lnTo>
                <a:lnTo>
                  <a:pt x="4788" y="4599"/>
                </a:lnTo>
                <a:lnTo>
                  <a:pt x="4779" y="4623"/>
                </a:lnTo>
                <a:lnTo>
                  <a:pt x="4768" y="4648"/>
                </a:lnTo>
                <a:lnTo>
                  <a:pt x="4753" y="4672"/>
                </a:lnTo>
                <a:lnTo>
                  <a:pt x="4736" y="4696"/>
                </a:lnTo>
                <a:lnTo>
                  <a:pt x="4715" y="4721"/>
                </a:lnTo>
                <a:lnTo>
                  <a:pt x="4672" y="4768"/>
                </a:lnTo>
                <a:lnTo>
                  <a:pt x="4626" y="4813"/>
                </a:lnTo>
                <a:lnTo>
                  <a:pt x="4580" y="4858"/>
                </a:lnTo>
                <a:lnTo>
                  <a:pt x="4532" y="4901"/>
                </a:lnTo>
                <a:lnTo>
                  <a:pt x="4481" y="4943"/>
                </a:lnTo>
                <a:lnTo>
                  <a:pt x="4429" y="4985"/>
                </a:lnTo>
                <a:lnTo>
                  <a:pt x="4376" y="5024"/>
                </a:lnTo>
                <a:lnTo>
                  <a:pt x="4320" y="5062"/>
                </a:lnTo>
                <a:lnTo>
                  <a:pt x="4264" y="5100"/>
                </a:lnTo>
                <a:lnTo>
                  <a:pt x="4205" y="5135"/>
                </a:lnTo>
                <a:lnTo>
                  <a:pt x="4146" y="5171"/>
                </a:lnTo>
                <a:lnTo>
                  <a:pt x="4084" y="5204"/>
                </a:lnTo>
                <a:lnTo>
                  <a:pt x="4020" y="5236"/>
                </a:lnTo>
                <a:lnTo>
                  <a:pt x="3956" y="5266"/>
                </a:lnTo>
                <a:lnTo>
                  <a:pt x="3889" y="5296"/>
                </a:lnTo>
                <a:lnTo>
                  <a:pt x="3822" y="5325"/>
                </a:lnTo>
                <a:lnTo>
                  <a:pt x="3755" y="5351"/>
                </a:lnTo>
                <a:lnTo>
                  <a:pt x="3690" y="5375"/>
                </a:lnTo>
                <a:lnTo>
                  <a:pt x="3624" y="5397"/>
                </a:lnTo>
                <a:lnTo>
                  <a:pt x="3559" y="5417"/>
                </a:lnTo>
                <a:lnTo>
                  <a:pt x="3493" y="5437"/>
                </a:lnTo>
                <a:lnTo>
                  <a:pt x="3427" y="5454"/>
                </a:lnTo>
                <a:lnTo>
                  <a:pt x="3360" y="5470"/>
                </a:lnTo>
                <a:lnTo>
                  <a:pt x="3294" y="5483"/>
                </a:lnTo>
                <a:lnTo>
                  <a:pt x="3228" y="5496"/>
                </a:lnTo>
                <a:lnTo>
                  <a:pt x="3162" y="5507"/>
                </a:lnTo>
                <a:lnTo>
                  <a:pt x="3096" y="5516"/>
                </a:lnTo>
                <a:lnTo>
                  <a:pt x="3028" y="5523"/>
                </a:lnTo>
                <a:lnTo>
                  <a:pt x="2962" y="5529"/>
                </a:lnTo>
                <a:lnTo>
                  <a:pt x="2895" y="5534"/>
                </a:lnTo>
                <a:lnTo>
                  <a:pt x="2827" y="5536"/>
                </a:lnTo>
                <a:lnTo>
                  <a:pt x="2761" y="5537"/>
                </a:lnTo>
                <a:lnTo>
                  <a:pt x="2689" y="5536"/>
                </a:lnTo>
                <a:lnTo>
                  <a:pt x="2620" y="5534"/>
                </a:lnTo>
                <a:lnTo>
                  <a:pt x="2550" y="5529"/>
                </a:lnTo>
                <a:lnTo>
                  <a:pt x="2480" y="5523"/>
                </a:lnTo>
                <a:lnTo>
                  <a:pt x="2412" y="5516"/>
                </a:lnTo>
                <a:lnTo>
                  <a:pt x="2345" y="5508"/>
                </a:lnTo>
                <a:lnTo>
                  <a:pt x="2277" y="5498"/>
                </a:lnTo>
                <a:lnTo>
                  <a:pt x="2211" y="5486"/>
                </a:lnTo>
                <a:lnTo>
                  <a:pt x="2145" y="5472"/>
                </a:lnTo>
                <a:lnTo>
                  <a:pt x="2080" y="5457"/>
                </a:lnTo>
                <a:lnTo>
                  <a:pt x="2016" y="5441"/>
                </a:lnTo>
                <a:lnTo>
                  <a:pt x="1952" y="5423"/>
                </a:lnTo>
                <a:lnTo>
                  <a:pt x="1888" y="5402"/>
                </a:lnTo>
                <a:lnTo>
                  <a:pt x="1825" y="5381"/>
                </a:lnTo>
                <a:lnTo>
                  <a:pt x="1764" y="5358"/>
                </a:lnTo>
                <a:lnTo>
                  <a:pt x="1702" y="5334"/>
                </a:lnTo>
                <a:lnTo>
                  <a:pt x="1641" y="5308"/>
                </a:lnTo>
                <a:lnTo>
                  <a:pt x="1582" y="5280"/>
                </a:lnTo>
                <a:lnTo>
                  <a:pt x="1523" y="5250"/>
                </a:lnTo>
                <a:lnTo>
                  <a:pt x="1463" y="5220"/>
                </a:lnTo>
                <a:lnTo>
                  <a:pt x="1405" y="5187"/>
                </a:lnTo>
                <a:lnTo>
                  <a:pt x="1348" y="5152"/>
                </a:lnTo>
                <a:lnTo>
                  <a:pt x="1291" y="5117"/>
                </a:lnTo>
                <a:lnTo>
                  <a:pt x="1235" y="5080"/>
                </a:lnTo>
                <a:lnTo>
                  <a:pt x="1180" y="5042"/>
                </a:lnTo>
                <a:lnTo>
                  <a:pt x="1125" y="5001"/>
                </a:lnTo>
                <a:lnTo>
                  <a:pt x="1071" y="4958"/>
                </a:lnTo>
                <a:lnTo>
                  <a:pt x="1017" y="4915"/>
                </a:lnTo>
                <a:lnTo>
                  <a:pt x="965" y="4870"/>
                </a:lnTo>
                <a:lnTo>
                  <a:pt x="912" y="4824"/>
                </a:lnTo>
                <a:lnTo>
                  <a:pt x="861" y="4775"/>
                </a:lnTo>
                <a:lnTo>
                  <a:pt x="809" y="4724"/>
                </a:lnTo>
                <a:lnTo>
                  <a:pt x="760" y="4674"/>
                </a:lnTo>
                <a:lnTo>
                  <a:pt x="711" y="4622"/>
                </a:lnTo>
                <a:lnTo>
                  <a:pt x="665" y="4569"/>
                </a:lnTo>
                <a:lnTo>
                  <a:pt x="620" y="4517"/>
                </a:lnTo>
                <a:lnTo>
                  <a:pt x="576" y="4463"/>
                </a:lnTo>
                <a:lnTo>
                  <a:pt x="534" y="4408"/>
                </a:lnTo>
                <a:lnTo>
                  <a:pt x="494" y="4353"/>
                </a:lnTo>
                <a:lnTo>
                  <a:pt x="455" y="4297"/>
                </a:lnTo>
                <a:lnTo>
                  <a:pt x="418" y="4242"/>
                </a:lnTo>
                <a:lnTo>
                  <a:pt x="382" y="4184"/>
                </a:lnTo>
                <a:lnTo>
                  <a:pt x="348" y="4127"/>
                </a:lnTo>
                <a:lnTo>
                  <a:pt x="316" y="4069"/>
                </a:lnTo>
                <a:lnTo>
                  <a:pt x="285" y="4010"/>
                </a:lnTo>
                <a:lnTo>
                  <a:pt x="256" y="3950"/>
                </a:lnTo>
                <a:lnTo>
                  <a:pt x="228" y="3890"/>
                </a:lnTo>
                <a:lnTo>
                  <a:pt x="202" y="3829"/>
                </a:lnTo>
                <a:lnTo>
                  <a:pt x="178" y="3768"/>
                </a:lnTo>
                <a:lnTo>
                  <a:pt x="155" y="3706"/>
                </a:lnTo>
                <a:lnTo>
                  <a:pt x="134" y="3643"/>
                </a:lnTo>
                <a:lnTo>
                  <a:pt x="114" y="3580"/>
                </a:lnTo>
                <a:lnTo>
                  <a:pt x="96" y="3516"/>
                </a:lnTo>
                <a:lnTo>
                  <a:pt x="79" y="3452"/>
                </a:lnTo>
                <a:lnTo>
                  <a:pt x="64" y="3386"/>
                </a:lnTo>
                <a:lnTo>
                  <a:pt x="50" y="3320"/>
                </a:lnTo>
                <a:lnTo>
                  <a:pt x="39" y="3253"/>
                </a:lnTo>
                <a:lnTo>
                  <a:pt x="29" y="3186"/>
                </a:lnTo>
                <a:lnTo>
                  <a:pt x="19" y="3118"/>
                </a:lnTo>
                <a:lnTo>
                  <a:pt x="13" y="3050"/>
                </a:lnTo>
                <a:lnTo>
                  <a:pt x="7" y="2980"/>
                </a:lnTo>
                <a:lnTo>
                  <a:pt x="3" y="2911"/>
                </a:lnTo>
                <a:lnTo>
                  <a:pt x="0" y="2840"/>
                </a:lnTo>
                <a:lnTo>
                  <a:pt x="0" y="2769"/>
                </a:lnTo>
                <a:lnTo>
                  <a:pt x="0" y="2697"/>
                </a:lnTo>
                <a:lnTo>
                  <a:pt x="3" y="2627"/>
                </a:lnTo>
                <a:lnTo>
                  <a:pt x="7" y="2557"/>
                </a:lnTo>
                <a:lnTo>
                  <a:pt x="13" y="2488"/>
                </a:lnTo>
                <a:lnTo>
                  <a:pt x="19" y="2419"/>
                </a:lnTo>
                <a:lnTo>
                  <a:pt x="29" y="2351"/>
                </a:lnTo>
                <a:lnTo>
                  <a:pt x="39" y="2284"/>
                </a:lnTo>
                <a:lnTo>
                  <a:pt x="50" y="2218"/>
                </a:lnTo>
                <a:lnTo>
                  <a:pt x="64" y="2152"/>
                </a:lnTo>
                <a:lnTo>
                  <a:pt x="79" y="2086"/>
                </a:lnTo>
                <a:lnTo>
                  <a:pt x="96" y="2022"/>
                </a:lnTo>
                <a:lnTo>
                  <a:pt x="113" y="1958"/>
                </a:lnTo>
                <a:lnTo>
                  <a:pt x="134" y="1894"/>
                </a:lnTo>
                <a:lnTo>
                  <a:pt x="154" y="1831"/>
                </a:lnTo>
                <a:lnTo>
                  <a:pt x="178" y="1769"/>
                </a:lnTo>
                <a:lnTo>
                  <a:pt x="202" y="1708"/>
                </a:lnTo>
                <a:lnTo>
                  <a:pt x="228" y="1647"/>
                </a:lnTo>
                <a:lnTo>
                  <a:pt x="256" y="1587"/>
                </a:lnTo>
                <a:lnTo>
                  <a:pt x="285" y="1527"/>
                </a:lnTo>
                <a:lnTo>
                  <a:pt x="316" y="1468"/>
                </a:lnTo>
                <a:lnTo>
                  <a:pt x="348" y="1410"/>
                </a:lnTo>
                <a:lnTo>
                  <a:pt x="382" y="1353"/>
                </a:lnTo>
                <a:lnTo>
                  <a:pt x="418" y="1296"/>
                </a:lnTo>
                <a:lnTo>
                  <a:pt x="455" y="1240"/>
                </a:lnTo>
                <a:lnTo>
                  <a:pt x="494" y="1184"/>
                </a:lnTo>
                <a:lnTo>
                  <a:pt x="534" y="1129"/>
                </a:lnTo>
                <a:lnTo>
                  <a:pt x="576" y="1074"/>
                </a:lnTo>
                <a:lnTo>
                  <a:pt x="620" y="1021"/>
                </a:lnTo>
                <a:lnTo>
                  <a:pt x="664" y="968"/>
                </a:lnTo>
                <a:lnTo>
                  <a:pt x="711" y="916"/>
                </a:lnTo>
                <a:lnTo>
                  <a:pt x="759" y="863"/>
                </a:lnTo>
                <a:lnTo>
                  <a:pt x="809" y="813"/>
                </a:lnTo>
                <a:lnTo>
                  <a:pt x="861" y="763"/>
                </a:lnTo>
                <a:lnTo>
                  <a:pt x="912" y="715"/>
                </a:lnTo>
                <a:lnTo>
                  <a:pt x="963" y="668"/>
                </a:lnTo>
                <a:lnTo>
                  <a:pt x="1017" y="622"/>
                </a:lnTo>
                <a:lnTo>
                  <a:pt x="1071" y="579"/>
                </a:lnTo>
                <a:lnTo>
                  <a:pt x="1124" y="537"/>
                </a:lnTo>
                <a:lnTo>
                  <a:pt x="1179" y="497"/>
                </a:lnTo>
                <a:lnTo>
                  <a:pt x="1235" y="457"/>
                </a:lnTo>
                <a:lnTo>
                  <a:pt x="1291" y="420"/>
                </a:lnTo>
                <a:lnTo>
                  <a:pt x="1348" y="385"/>
                </a:lnTo>
                <a:lnTo>
                  <a:pt x="1405" y="351"/>
                </a:lnTo>
                <a:lnTo>
                  <a:pt x="1463" y="318"/>
                </a:lnTo>
                <a:lnTo>
                  <a:pt x="1522" y="287"/>
                </a:lnTo>
                <a:lnTo>
                  <a:pt x="1581" y="257"/>
                </a:lnTo>
                <a:lnTo>
                  <a:pt x="1641" y="230"/>
                </a:lnTo>
                <a:lnTo>
                  <a:pt x="1702" y="203"/>
                </a:lnTo>
                <a:lnTo>
                  <a:pt x="1762" y="179"/>
                </a:lnTo>
                <a:lnTo>
                  <a:pt x="1825" y="155"/>
                </a:lnTo>
                <a:lnTo>
                  <a:pt x="1887" y="135"/>
                </a:lnTo>
                <a:lnTo>
                  <a:pt x="1951" y="114"/>
                </a:lnTo>
                <a:lnTo>
                  <a:pt x="2015" y="96"/>
                </a:lnTo>
                <a:lnTo>
                  <a:pt x="2079" y="80"/>
                </a:lnTo>
                <a:lnTo>
                  <a:pt x="2144" y="65"/>
                </a:lnTo>
                <a:lnTo>
                  <a:pt x="2210" y="52"/>
                </a:lnTo>
                <a:lnTo>
                  <a:pt x="2276" y="39"/>
                </a:lnTo>
                <a:lnTo>
                  <a:pt x="2343" y="29"/>
                </a:lnTo>
                <a:lnTo>
                  <a:pt x="2411" y="21"/>
                </a:lnTo>
                <a:lnTo>
                  <a:pt x="2479" y="13"/>
                </a:lnTo>
                <a:lnTo>
                  <a:pt x="2549" y="7"/>
                </a:lnTo>
                <a:lnTo>
                  <a:pt x="2619" y="4"/>
                </a:lnTo>
                <a:lnTo>
                  <a:pt x="2688" y="1"/>
                </a:lnTo>
                <a:lnTo>
                  <a:pt x="2760" y="0"/>
                </a:lnTo>
                <a:lnTo>
                  <a:pt x="2814" y="1"/>
                </a:lnTo>
                <a:lnTo>
                  <a:pt x="2868" y="3"/>
                </a:lnTo>
                <a:lnTo>
                  <a:pt x="2921" y="6"/>
                </a:lnTo>
                <a:lnTo>
                  <a:pt x="2975" y="11"/>
                </a:lnTo>
                <a:lnTo>
                  <a:pt x="3027" y="15"/>
                </a:lnTo>
                <a:lnTo>
                  <a:pt x="3079" y="22"/>
                </a:lnTo>
                <a:lnTo>
                  <a:pt x="3130" y="30"/>
                </a:lnTo>
                <a:lnTo>
                  <a:pt x="3181" y="39"/>
                </a:lnTo>
                <a:lnTo>
                  <a:pt x="3231" y="49"/>
                </a:lnTo>
                <a:lnTo>
                  <a:pt x="3282" y="61"/>
                </a:lnTo>
                <a:lnTo>
                  <a:pt x="3331" y="73"/>
                </a:lnTo>
                <a:lnTo>
                  <a:pt x="3380" y="88"/>
                </a:lnTo>
                <a:lnTo>
                  <a:pt x="3429" y="103"/>
                </a:lnTo>
                <a:lnTo>
                  <a:pt x="3477" y="119"/>
                </a:lnTo>
                <a:lnTo>
                  <a:pt x="3525" y="137"/>
                </a:lnTo>
                <a:lnTo>
                  <a:pt x="3572" y="155"/>
                </a:lnTo>
                <a:lnTo>
                  <a:pt x="3617" y="176"/>
                </a:lnTo>
                <a:lnTo>
                  <a:pt x="3664" y="197"/>
                </a:lnTo>
                <a:lnTo>
                  <a:pt x="3710" y="219"/>
                </a:lnTo>
                <a:lnTo>
                  <a:pt x="3754" y="243"/>
                </a:lnTo>
                <a:lnTo>
                  <a:pt x="3799" y="267"/>
                </a:lnTo>
                <a:lnTo>
                  <a:pt x="3842" y="294"/>
                </a:lnTo>
                <a:lnTo>
                  <a:pt x="3887" y="321"/>
                </a:lnTo>
                <a:lnTo>
                  <a:pt x="3929" y="350"/>
                </a:lnTo>
                <a:lnTo>
                  <a:pt x="3971" y="379"/>
                </a:lnTo>
                <a:lnTo>
                  <a:pt x="4013" y="410"/>
                </a:lnTo>
                <a:lnTo>
                  <a:pt x="4056" y="442"/>
                </a:lnTo>
                <a:lnTo>
                  <a:pt x="4097" y="475"/>
                </a:lnTo>
                <a:lnTo>
                  <a:pt x="4137" y="510"/>
                </a:lnTo>
                <a:lnTo>
                  <a:pt x="4177" y="546"/>
                </a:lnTo>
                <a:lnTo>
                  <a:pt x="4217" y="582"/>
                </a:lnTo>
                <a:lnTo>
                  <a:pt x="4255" y="621"/>
                </a:lnTo>
                <a:lnTo>
                  <a:pt x="4293" y="660"/>
                </a:lnTo>
                <a:lnTo>
                  <a:pt x="4331" y="700"/>
                </a:lnTo>
                <a:lnTo>
                  <a:pt x="4366" y="740"/>
                </a:lnTo>
                <a:lnTo>
                  <a:pt x="4400" y="780"/>
                </a:lnTo>
                <a:lnTo>
                  <a:pt x="4433" y="821"/>
                </a:lnTo>
                <a:lnTo>
                  <a:pt x="4465" y="863"/>
                </a:lnTo>
                <a:lnTo>
                  <a:pt x="4496" y="904"/>
                </a:lnTo>
                <a:lnTo>
                  <a:pt x="4526" y="948"/>
                </a:lnTo>
                <a:lnTo>
                  <a:pt x="4554" y="990"/>
                </a:lnTo>
                <a:lnTo>
                  <a:pt x="4582" y="1034"/>
                </a:lnTo>
                <a:lnTo>
                  <a:pt x="4608" y="1078"/>
                </a:lnTo>
                <a:lnTo>
                  <a:pt x="4633" y="1122"/>
                </a:lnTo>
                <a:lnTo>
                  <a:pt x="4657" y="1168"/>
                </a:lnTo>
                <a:lnTo>
                  <a:pt x="4679" y="1212"/>
                </a:lnTo>
                <a:lnTo>
                  <a:pt x="4701" y="1259"/>
                </a:lnTo>
                <a:lnTo>
                  <a:pt x="4720" y="1306"/>
                </a:lnTo>
                <a:lnTo>
                  <a:pt x="4739" y="1353"/>
                </a:lnTo>
                <a:lnTo>
                  <a:pt x="4756" y="1400"/>
                </a:lnTo>
                <a:lnTo>
                  <a:pt x="4772" y="1447"/>
                </a:lnTo>
                <a:lnTo>
                  <a:pt x="4788" y="1497"/>
                </a:lnTo>
                <a:lnTo>
                  <a:pt x="4802" y="1546"/>
                </a:lnTo>
                <a:lnTo>
                  <a:pt x="4815" y="1595"/>
                </a:lnTo>
                <a:lnTo>
                  <a:pt x="4826" y="1645"/>
                </a:lnTo>
                <a:lnTo>
                  <a:pt x="4836" y="1695"/>
                </a:lnTo>
                <a:lnTo>
                  <a:pt x="4845" y="1747"/>
                </a:lnTo>
                <a:lnTo>
                  <a:pt x="4853" y="1798"/>
                </a:lnTo>
                <a:lnTo>
                  <a:pt x="4860" y="1850"/>
                </a:lnTo>
                <a:lnTo>
                  <a:pt x="4866" y="1903"/>
                </a:lnTo>
                <a:lnTo>
                  <a:pt x="4869" y="1955"/>
                </a:lnTo>
                <a:lnTo>
                  <a:pt x="4873" y="2009"/>
                </a:lnTo>
                <a:lnTo>
                  <a:pt x="4875" y="2064"/>
                </a:lnTo>
                <a:lnTo>
                  <a:pt x="4875" y="2117"/>
                </a:lnTo>
                <a:close/>
                <a:moveTo>
                  <a:pt x="3677" y="2763"/>
                </a:moveTo>
                <a:lnTo>
                  <a:pt x="3677" y="2763"/>
                </a:lnTo>
                <a:lnTo>
                  <a:pt x="3676" y="2717"/>
                </a:lnTo>
                <a:lnTo>
                  <a:pt x="3673" y="2670"/>
                </a:lnTo>
                <a:lnTo>
                  <a:pt x="3668" y="2624"/>
                </a:lnTo>
                <a:lnTo>
                  <a:pt x="3661" y="2580"/>
                </a:lnTo>
                <a:lnTo>
                  <a:pt x="3650" y="2536"/>
                </a:lnTo>
                <a:lnTo>
                  <a:pt x="3639" y="2493"/>
                </a:lnTo>
                <a:lnTo>
                  <a:pt x="3625" y="2451"/>
                </a:lnTo>
                <a:lnTo>
                  <a:pt x="3609" y="2410"/>
                </a:lnTo>
                <a:lnTo>
                  <a:pt x="3591" y="2370"/>
                </a:lnTo>
                <a:lnTo>
                  <a:pt x="3572" y="2330"/>
                </a:lnTo>
                <a:lnTo>
                  <a:pt x="3549" y="2291"/>
                </a:lnTo>
                <a:lnTo>
                  <a:pt x="3525" y="2253"/>
                </a:lnTo>
                <a:lnTo>
                  <a:pt x="3499" y="2217"/>
                </a:lnTo>
                <a:lnTo>
                  <a:pt x="3470" y="2180"/>
                </a:lnTo>
                <a:lnTo>
                  <a:pt x="3439" y="2145"/>
                </a:lnTo>
                <a:lnTo>
                  <a:pt x="3406" y="2111"/>
                </a:lnTo>
                <a:lnTo>
                  <a:pt x="3372" y="2078"/>
                </a:lnTo>
                <a:lnTo>
                  <a:pt x="3338" y="2047"/>
                </a:lnTo>
                <a:lnTo>
                  <a:pt x="3301" y="2018"/>
                </a:lnTo>
                <a:lnTo>
                  <a:pt x="3265" y="1992"/>
                </a:lnTo>
                <a:lnTo>
                  <a:pt x="3227" y="1968"/>
                </a:lnTo>
                <a:lnTo>
                  <a:pt x="3189" y="1945"/>
                </a:lnTo>
                <a:lnTo>
                  <a:pt x="3149" y="1925"/>
                </a:lnTo>
                <a:lnTo>
                  <a:pt x="3109" y="1907"/>
                </a:lnTo>
                <a:lnTo>
                  <a:pt x="3068" y="1891"/>
                </a:lnTo>
                <a:lnTo>
                  <a:pt x="3026" y="1878"/>
                </a:lnTo>
                <a:lnTo>
                  <a:pt x="2984" y="1865"/>
                </a:lnTo>
                <a:lnTo>
                  <a:pt x="2940" y="1856"/>
                </a:lnTo>
                <a:lnTo>
                  <a:pt x="2896" y="1848"/>
                </a:lnTo>
                <a:lnTo>
                  <a:pt x="2850" y="1844"/>
                </a:lnTo>
                <a:lnTo>
                  <a:pt x="2805" y="1840"/>
                </a:lnTo>
                <a:lnTo>
                  <a:pt x="2758" y="1839"/>
                </a:lnTo>
                <a:lnTo>
                  <a:pt x="2711" y="1840"/>
                </a:lnTo>
                <a:lnTo>
                  <a:pt x="2665" y="1844"/>
                </a:lnTo>
                <a:lnTo>
                  <a:pt x="2620" y="1848"/>
                </a:lnTo>
                <a:lnTo>
                  <a:pt x="2575" y="1856"/>
                </a:lnTo>
                <a:lnTo>
                  <a:pt x="2532" y="1865"/>
                </a:lnTo>
                <a:lnTo>
                  <a:pt x="2488" y="1878"/>
                </a:lnTo>
                <a:lnTo>
                  <a:pt x="2447" y="1891"/>
                </a:lnTo>
                <a:lnTo>
                  <a:pt x="2406" y="1907"/>
                </a:lnTo>
                <a:lnTo>
                  <a:pt x="2366" y="1925"/>
                </a:lnTo>
                <a:lnTo>
                  <a:pt x="2326" y="1945"/>
                </a:lnTo>
                <a:lnTo>
                  <a:pt x="2289" y="1968"/>
                </a:lnTo>
                <a:lnTo>
                  <a:pt x="2251" y="1992"/>
                </a:lnTo>
                <a:lnTo>
                  <a:pt x="2213" y="2018"/>
                </a:lnTo>
                <a:lnTo>
                  <a:pt x="2178" y="2047"/>
                </a:lnTo>
                <a:lnTo>
                  <a:pt x="2143" y="2078"/>
                </a:lnTo>
                <a:lnTo>
                  <a:pt x="2108" y="2111"/>
                </a:lnTo>
                <a:lnTo>
                  <a:pt x="2076" y="2145"/>
                </a:lnTo>
                <a:lnTo>
                  <a:pt x="2045" y="2180"/>
                </a:lnTo>
                <a:lnTo>
                  <a:pt x="2017" y="2217"/>
                </a:lnTo>
                <a:lnTo>
                  <a:pt x="1991" y="2253"/>
                </a:lnTo>
                <a:lnTo>
                  <a:pt x="1966" y="2291"/>
                </a:lnTo>
                <a:lnTo>
                  <a:pt x="1944" y="2330"/>
                </a:lnTo>
                <a:lnTo>
                  <a:pt x="1923" y="2370"/>
                </a:lnTo>
                <a:lnTo>
                  <a:pt x="1906" y="2410"/>
                </a:lnTo>
                <a:lnTo>
                  <a:pt x="1890" y="2451"/>
                </a:lnTo>
                <a:lnTo>
                  <a:pt x="1877" y="2493"/>
                </a:lnTo>
                <a:lnTo>
                  <a:pt x="1865" y="2536"/>
                </a:lnTo>
                <a:lnTo>
                  <a:pt x="1855" y="2580"/>
                </a:lnTo>
                <a:lnTo>
                  <a:pt x="1848" y="2624"/>
                </a:lnTo>
                <a:lnTo>
                  <a:pt x="1842" y="2670"/>
                </a:lnTo>
                <a:lnTo>
                  <a:pt x="1840" y="2717"/>
                </a:lnTo>
                <a:lnTo>
                  <a:pt x="1839" y="2763"/>
                </a:lnTo>
                <a:lnTo>
                  <a:pt x="1840" y="2811"/>
                </a:lnTo>
                <a:lnTo>
                  <a:pt x="1842" y="2858"/>
                </a:lnTo>
                <a:lnTo>
                  <a:pt x="1848" y="2904"/>
                </a:lnTo>
                <a:lnTo>
                  <a:pt x="1855" y="2948"/>
                </a:lnTo>
                <a:lnTo>
                  <a:pt x="1865" y="2993"/>
                </a:lnTo>
                <a:lnTo>
                  <a:pt x="1877" y="3036"/>
                </a:lnTo>
                <a:lnTo>
                  <a:pt x="1890" y="3078"/>
                </a:lnTo>
                <a:lnTo>
                  <a:pt x="1906" y="3120"/>
                </a:lnTo>
                <a:lnTo>
                  <a:pt x="1923" y="3160"/>
                </a:lnTo>
                <a:lnTo>
                  <a:pt x="1944" y="3199"/>
                </a:lnTo>
                <a:lnTo>
                  <a:pt x="1966" y="3238"/>
                </a:lnTo>
                <a:lnTo>
                  <a:pt x="1991" y="3276"/>
                </a:lnTo>
                <a:lnTo>
                  <a:pt x="2017" y="3312"/>
                </a:lnTo>
                <a:lnTo>
                  <a:pt x="2045" y="3349"/>
                </a:lnTo>
                <a:lnTo>
                  <a:pt x="2076" y="3383"/>
                </a:lnTo>
                <a:lnTo>
                  <a:pt x="2108" y="3417"/>
                </a:lnTo>
                <a:lnTo>
                  <a:pt x="2143" y="3451"/>
                </a:lnTo>
                <a:lnTo>
                  <a:pt x="2178" y="3481"/>
                </a:lnTo>
                <a:lnTo>
                  <a:pt x="2214" y="3510"/>
                </a:lnTo>
                <a:lnTo>
                  <a:pt x="2251" y="3536"/>
                </a:lnTo>
                <a:lnTo>
                  <a:pt x="2289" y="3560"/>
                </a:lnTo>
                <a:lnTo>
                  <a:pt x="2327" y="3582"/>
                </a:lnTo>
                <a:lnTo>
                  <a:pt x="2366" y="3602"/>
                </a:lnTo>
                <a:lnTo>
                  <a:pt x="2407" y="3621"/>
                </a:lnTo>
                <a:lnTo>
                  <a:pt x="2448" y="3637"/>
                </a:lnTo>
                <a:lnTo>
                  <a:pt x="2491" y="3650"/>
                </a:lnTo>
                <a:lnTo>
                  <a:pt x="2533" y="3662"/>
                </a:lnTo>
                <a:lnTo>
                  <a:pt x="2577" y="3671"/>
                </a:lnTo>
                <a:lnTo>
                  <a:pt x="2622" y="3678"/>
                </a:lnTo>
                <a:lnTo>
                  <a:pt x="2668" y="3683"/>
                </a:lnTo>
                <a:lnTo>
                  <a:pt x="2714" y="3687"/>
                </a:lnTo>
                <a:lnTo>
                  <a:pt x="2761" y="3688"/>
                </a:lnTo>
                <a:lnTo>
                  <a:pt x="2808" y="3687"/>
                </a:lnTo>
                <a:lnTo>
                  <a:pt x="2855" y="3683"/>
                </a:lnTo>
                <a:lnTo>
                  <a:pt x="2899" y="3678"/>
                </a:lnTo>
                <a:lnTo>
                  <a:pt x="2944" y="3671"/>
                </a:lnTo>
                <a:lnTo>
                  <a:pt x="2987" y="3662"/>
                </a:lnTo>
                <a:lnTo>
                  <a:pt x="3029" y="3649"/>
                </a:lnTo>
                <a:lnTo>
                  <a:pt x="3072" y="3635"/>
                </a:lnTo>
                <a:lnTo>
                  <a:pt x="3113" y="3619"/>
                </a:lnTo>
                <a:lnTo>
                  <a:pt x="3153" y="3601"/>
                </a:lnTo>
                <a:lnTo>
                  <a:pt x="3192" y="3582"/>
                </a:lnTo>
                <a:lnTo>
                  <a:pt x="3230" y="3559"/>
                </a:lnTo>
                <a:lnTo>
                  <a:pt x="3268" y="3535"/>
                </a:lnTo>
                <a:lnTo>
                  <a:pt x="3305" y="3509"/>
                </a:lnTo>
                <a:lnTo>
                  <a:pt x="3340" y="3480"/>
                </a:lnTo>
                <a:lnTo>
                  <a:pt x="3375" y="3449"/>
                </a:lnTo>
                <a:lnTo>
                  <a:pt x="3408" y="3416"/>
                </a:lnTo>
                <a:lnTo>
                  <a:pt x="3442" y="3382"/>
                </a:lnTo>
                <a:lnTo>
                  <a:pt x="3471" y="3347"/>
                </a:lnTo>
                <a:lnTo>
                  <a:pt x="3500" y="3310"/>
                </a:lnTo>
                <a:lnTo>
                  <a:pt x="3526" y="3274"/>
                </a:lnTo>
                <a:lnTo>
                  <a:pt x="3550" y="3236"/>
                </a:lnTo>
                <a:lnTo>
                  <a:pt x="3572" y="3197"/>
                </a:lnTo>
                <a:lnTo>
                  <a:pt x="3592" y="3157"/>
                </a:lnTo>
                <a:lnTo>
                  <a:pt x="3610" y="3117"/>
                </a:lnTo>
                <a:lnTo>
                  <a:pt x="3625" y="3076"/>
                </a:lnTo>
                <a:lnTo>
                  <a:pt x="3639" y="3034"/>
                </a:lnTo>
                <a:lnTo>
                  <a:pt x="3650" y="2991"/>
                </a:lnTo>
                <a:lnTo>
                  <a:pt x="3661" y="2947"/>
                </a:lnTo>
                <a:lnTo>
                  <a:pt x="3668" y="2903"/>
                </a:lnTo>
                <a:lnTo>
                  <a:pt x="3673" y="2857"/>
                </a:lnTo>
                <a:lnTo>
                  <a:pt x="3676" y="2810"/>
                </a:lnTo>
                <a:lnTo>
                  <a:pt x="3677" y="2763"/>
                </a:lnTo>
                <a:close/>
              </a:path>
            </a:pathLst>
          </a:custGeom>
          <a:solidFill>
            <a:srgbClr val="FFFFFF"/>
          </a:solidFill>
          <a:ln>
            <a:noFill/>
          </a:ln>
        </p:spPr>
        <p:txBody>
          <a:bodyPr anchor="ctr" anchorCtr="1">
            <a:normAutofit fontScale="60000" lnSpcReduction="20000"/>
          </a:bodyPr>
          <a:p>
            <a:endParaRPr lang="zh-CN" altLang="en-US">
              <a:sym typeface="Arial" panose="020B0604020202020204" pitchFamily="34" charset="0"/>
            </a:endParaRPr>
          </a:p>
        </p:txBody>
      </p:sp>
      <p:sp>
        <p:nvSpPr>
          <p:cNvPr id="88" name="文本框 87"/>
          <p:cNvSpPr txBox="1"/>
          <p:nvPr>
            <p:custDataLst>
              <p:tags r:id="rId15"/>
            </p:custDataLst>
          </p:nvPr>
        </p:nvSpPr>
        <p:spPr>
          <a:xfrm>
            <a:off x="6509461" y="5348226"/>
            <a:ext cx="1208499" cy="369274"/>
          </a:xfrm>
          <a:prstGeom prst="rect">
            <a:avLst/>
          </a:prstGeom>
          <a:noFill/>
        </p:spPr>
        <p:txBody>
          <a:bodyPr wrap="square" rtlCol="0">
            <a:normAutofit/>
          </a:bodyPr>
          <a:p>
            <a:pPr algn="ctr"/>
            <a:r>
              <a:rPr lang="zh-CN" altLang="en-US">
                <a:solidFill>
                  <a:srgbClr val="48D0B9"/>
                </a:solidFill>
                <a:latin typeface="Arial" panose="020B0604020202020204" pitchFamily="34" charset="0"/>
                <a:ea typeface="宋体" panose="02010600030101010101" pitchFamily="2" charset="-122"/>
                <a:cs typeface="+mn-ea"/>
                <a:sym typeface="Arial" panose="020B0604020202020204" pitchFamily="34" charset="0"/>
              </a:rPr>
              <a:t>中文书刊</a:t>
            </a:r>
            <a:endParaRPr lang="zh-CN" altLang="en-US">
              <a:solidFill>
                <a:srgbClr val="48D0B9"/>
              </a:solidFill>
              <a:latin typeface="Arial" panose="020B0604020202020204" pitchFamily="34" charset="0"/>
              <a:ea typeface="宋体" panose="02010600030101010101" pitchFamily="2" charset="-122"/>
              <a:cs typeface="+mn-ea"/>
              <a:sym typeface="Arial" panose="020B0604020202020204" pitchFamily="34" charset="0"/>
            </a:endParaRPr>
          </a:p>
        </p:txBody>
      </p:sp>
      <p:sp>
        <p:nvSpPr>
          <p:cNvPr id="89" name="立方体 88"/>
          <p:cNvSpPr/>
          <p:nvPr>
            <p:custDataLst>
              <p:tags r:id="rId16"/>
            </p:custDataLst>
          </p:nvPr>
        </p:nvSpPr>
        <p:spPr>
          <a:xfrm rot="21091489" flipH="1">
            <a:off x="7935755" y="4086395"/>
            <a:ext cx="1668383" cy="679577"/>
          </a:xfrm>
          <a:prstGeom prst="cube">
            <a:avLst>
              <a:gd name="adj" fmla="val 80345"/>
            </a:avLst>
          </a:prstGeom>
          <a:solidFill>
            <a:srgbClr val="2DBCEF"/>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cxnSp>
        <p:nvCxnSpPr>
          <p:cNvPr id="90" name="直接连接符 89"/>
          <p:cNvCxnSpPr/>
          <p:nvPr>
            <p:custDataLst>
              <p:tags r:id="rId17"/>
            </p:custDataLst>
          </p:nvPr>
        </p:nvCxnSpPr>
        <p:spPr>
          <a:xfrm>
            <a:off x="8729480" y="3625490"/>
            <a:ext cx="0" cy="683341"/>
          </a:xfrm>
          <a:prstGeom prst="line">
            <a:avLst/>
          </a:prstGeom>
          <a:noFill/>
          <a:ln w="6350" cap="flat" cmpd="sng" algn="ctr">
            <a:solidFill>
              <a:srgbClr val="2DBCEF">
                <a:lumMod val="60000"/>
                <a:lumOff val="40000"/>
              </a:srgbClr>
            </a:solidFill>
            <a:prstDash val="solid"/>
            <a:miter lim="800000"/>
            <a:headEnd type="none"/>
            <a:tailEnd type="oval"/>
          </a:ln>
          <a:effectLst/>
        </p:spPr>
      </p:cxnSp>
      <p:sp>
        <p:nvSpPr>
          <p:cNvPr id="91" name="椭圆 90"/>
          <p:cNvSpPr/>
          <p:nvPr>
            <p:custDataLst>
              <p:tags r:id="rId18"/>
            </p:custDataLst>
          </p:nvPr>
        </p:nvSpPr>
        <p:spPr>
          <a:xfrm>
            <a:off x="8521233" y="3345024"/>
            <a:ext cx="416495" cy="416495"/>
          </a:xfrm>
          <a:prstGeom prst="ellipse">
            <a:avLst/>
          </a:prstGeom>
          <a:solidFill>
            <a:srgbClr val="2DBCEF"/>
          </a:solidFill>
          <a:ln w="12700" cap="flat" cmpd="sng" algn="ctr">
            <a:noFill/>
            <a:prstDash val="solid"/>
            <a:miter lim="800000"/>
          </a:ln>
          <a:effectLst/>
        </p:spPr>
        <p:txBody>
          <a:bodyPr rtlCol="0" anchor="ctr">
            <a:normAutofit fontScale="75000" lnSpcReduction="20000"/>
          </a:bodyPr>
          <a:p>
            <a:pPr algn="ctr"/>
            <a:endParaRPr lang="zh-CN" altLang="en-US">
              <a:sym typeface="Arial" panose="020B0604020202020204" pitchFamily="34" charset="0"/>
            </a:endParaRPr>
          </a:p>
        </p:txBody>
      </p:sp>
      <p:sp>
        <p:nvSpPr>
          <p:cNvPr id="92" name="KSO_Shape"/>
          <p:cNvSpPr/>
          <p:nvPr>
            <p:custDataLst>
              <p:tags r:id="rId19"/>
            </p:custDataLst>
          </p:nvPr>
        </p:nvSpPr>
        <p:spPr bwMode="auto">
          <a:xfrm>
            <a:off x="8625485" y="3436688"/>
            <a:ext cx="207991" cy="222848"/>
          </a:xfrm>
          <a:custGeom>
            <a:avLst/>
            <a:gdLst>
              <a:gd name="T0" fmla="*/ 290686076 w 10453"/>
              <a:gd name="T1" fmla="*/ 290702762 h 11199"/>
              <a:gd name="T2" fmla="*/ 290686076 w 10453"/>
              <a:gd name="T3" fmla="*/ 290702762 h 11199"/>
              <a:gd name="T4" fmla="*/ 290686076 w 10453"/>
              <a:gd name="T5" fmla="*/ 290702762 h 11199"/>
              <a:gd name="T6" fmla="*/ 290686076 w 10453"/>
              <a:gd name="T7" fmla="*/ 290702762 h 11199"/>
              <a:gd name="T8" fmla="*/ 290686076 w 10453"/>
              <a:gd name="T9" fmla="*/ 290702762 h 11199"/>
              <a:gd name="T10" fmla="*/ 290686076 w 10453"/>
              <a:gd name="T11" fmla="*/ 290702762 h 11199"/>
              <a:gd name="T12" fmla="*/ 290686076 w 10453"/>
              <a:gd name="T13" fmla="*/ 290702762 h 11199"/>
              <a:gd name="T14" fmla="*/ 290686076 w 10453"/>
              <a:gd name="T15" fmla="*/ 290702762 h 11199"/>
              <a:gd name="T16" fmla="*/ 290686076 w 10453"/>
              <a:gd name="T17" fmla="*/ 290702762 h 11199"/>
              <a:gd name="T18" fmla="*/ 290686076 w 10453"/>
              <a:gd name="T19" fmla="*/ 290702762 h 11199"/>
              <a:gd name="T20" fmla="*/ 290686076 w 10453"/>
              <a:gd name="T21" fmla="*/ 290702762 h 11199"/>
              <a:gd name="T22" fmla="*/ 290686076 w 10453"/>
              <a:gd name="T23" fmla="*/ 290702762 h 11199"/>
              <a:gd name="T24" fmla="*/ 290686076 w 10453"/>
              <a:gd name="T25" fmla="*/ 290702762 h 11199"/>
              <a:gd name="T26" fmla="*/ 290686076 w 10453"/>
              <a:gd name="T27" fmla="*/ 290702762 h 11199"/>
              <a:gd name="T28" fmla="*/ 290686076 w 10453"/>
              <a:gd name="T29" fmla="*/ 290702762 h 11199"/>
              <a:gd name="T30" fmla="*/ 290686076 w 10453"/>
              <a:gd name="T31" fmla="*/ 290702762 h 11199"/>
              <a:gd name="T32" fmla="*/ 290686076 w 10453"/>
              <a:gd name="T33" fmla="*/ 290702762 h 11199"/>
              <a:gd name="T34" fmla="*/ 290686076 w 10453"/>
              <a:gd name="T35" fmla="*/ 290702762 h 11199"/>
              <a:gd name="T36" fmla="*/ 290686076 w 10453"/>
              <a:gd name="T37" fmla="*/ 290702762 h 11199"/>
              <a:gd name="T38" fmla="*/ 290686076 w 10453"/>
              <a:gd name="T39" fmla="*/ 290702762 h 11199"/>
              <a:gd name="T40" fmla="*/ 290686076 w 10453"/>
              <a:gd name="T41" fmla="*/ 290702762 h 11199"/>
              <a:gd name="T42" fmla="*/ 290686076 w 10453"/>
              <a:gd name="T43" fmla="*/ 290702762 h 11199"/>
              <a:gd name="T44" fmla="*/ 290686076 w 10453"/>
              <a:gd name="T45" fmla="*/ 290702762 h 11199"/>
              <a:gd name="T46" fmla="*/ 290686076 w 10453"/>
              <a:gd name="T47" fmla="*/ 290702762 h 11199"/>
              <a:gd name="T48" fmla="*/ 290686076 w 10453"/>
              <a:gd name="T49" fmla="*/ 290702762 h 11199"/>
              <a:gd name="T50" fmla="*/ 290686076 w 10453"/>
              <a:gd name="T51" fmla="*/ 290702762 h 11199"/>
              <a:gd name="T52" fmla="*/ 290686076 w 10453"/>
              <a:gd name="T53" fmla="*/ 290702762 h 11199"/>
              <a:gd name="T54" fmla="*/ 290686076 w 10453"/>
              <a:gd name="T55" fmla="*/ 290702762 h 11199"/>
              <a:gd name="T56" fmla="*/ 290686076 w 10453"/>
              <a:gd name="T57" fmla="*/ 290702762 h 11199"/>
              <a:gd name="T58" fmla="*/ 290686076 w 10453"/>
              <a:gd name="T59" fmla="*/ 290702762 h 11199"/>
              <a:gd name="T60" fmla="*/ 290686076 w 10453"/>
              <a:gd name="T61" fmla="*/ 290702762 h 11199"/>
              <a:gd name="T62" fmla="*/ 290686076 w 10453"/>
              <a:gd name="T63" fmla="*/ 290702762 h 11199"/>
              <a:gd name="T64" fmla="*/ 290686076 w 10453"/>
              <a:gd name="T65" fmla="*/ 290702762 h 11199"/>
              <a:gd name="T66" fmla="*/ 290686076 w 10453"/>
              <a:gd name="T67" fmla="*/ 290702762 h 11199"/>
              <a:gd name="T68" fmla="*/ 290686076 w 10453"/>
              <a:gd name="T69" fmla="*/ 290702762 h 11199"/>
              <a:gd name="T70" fmla="*/ 290686076 w 10453"/>
              <a:gd name="T71" fmla="*/ 290702762 h 11199"/>
              <a:gd name="T72" fmla="*/ 290686076 w 10453"/>
              <a:gd name="T73" fmla="*/ 290702762 h 11199"/>
              <a:gd name="T74" fmla="*/ 290686076 w 10453"/>
              <a:gd name="T75" fmla="*/ 290702762 h 11199"/>
              <a:gd name="T76" fmla="*/ 290686076 w 10453"/>
              <a:gd name="T77" fmla="*/ 290702762 h 11199"/>
              <a:gd name="T78" fmla="*/ 290686076 w 10453"/>
              <a:gd name="T79" fmla="*/ 290702762 h 11199"/>
              <a:gd name="T80" fmla="*/ 290686076 w 10453"/>
              <a:gd name="T81" fmla="*/ 290702762 h 11199"/>
              <a:gd name="T82" fmla="*/ 290686076 w 10453"/>
              <a:gd name="T83" fmla="*/ 290702762 h 11199"/>
              <a:gd name="T84" fmla="*/ 290686076 w 10453"/>
              <a:gd name="T85" fmla="*/ 290702762 h 11199"/>
              <a:gd name="T86" fmla="*/ 290686076 w 10453"/>
              <a:gd name="T87" fmla="*/ 290702762 h 11199"/>
              <a:gd name="T88" fmla="*/ 290686076 w 10453"/>
              <a:gd name="T89" fmla="*/ 290702762 h 11199"/>
              <a:gd name="T90" fmla="*/ 290686076 w 10453"/>
              <a:gd name="T91" fmla="*/ 290702762 h 11199"/>
              <a:gd name="T92" fmla="*/ 290686076 w 10453"/>
              <a:gd name="T93" fmla="*/ 290702762 h 11199"/>
              <a:gd name="T94" fmla="*/ 290686076 w 10453"/>
              <a:gd name="T95" fmla="*/ 290702762 h 11199"/>
              <a:gd name="T96" fmla="*/ 290686076 w 10453"/>
              <a:gd name="T97" fmla="*/ 290702762 h 11199"/>
              <a:gd name="T98" fmla="*/ 290686076 w 10453"/>
              <a:gd name="T99" fmla="*/ 290702762 h 11199"/>
              <a:gd name="T100" fmla="*/ 290686076 w 10453"/>
              <a:gd name="T101" fmla="*/ 290702762 h 11199"/>
              <a:gd name="T102" fmla="*/ 290686076 w 10453"/>
              <a:gd name="T103" fmla="*/ 290702762 h 11199"/>
              <a:gd name="T104" fmla="*/ 290686076 w 10453"/>
              <a:gd name="T105" fmla="*/ 290702762 h 11199"/>
              <a:gd name="T106" fmla="*/ 290686076 w 10453"/>
              <a:gd name="T107" fmla="*/ 290702762 h 11199"/>
              <a:gd name="T108" fmla="*/ 290686076 w 10453"/>
              <a:gd name="T109" fmla="*/ 290702762 h 11199"/>
              <a:gd name="T110" fmla="*/ 290686076 w 10453"/>
              <a:gd name="T111" fmla="*/ 290702762 h 111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453" h="11199">
                <a:moveTo>
                  <a:pt x="1185" y="5973"/>
                </a:moveTo>
                <a:lnTo>
                  <a:pt x="219" y="6939"/>
                </a:lnTo>
                <a:lnTo>
                  <a:pt x="193" y="6966"/>
                </a:lnTo>
                <a:lnTo>
                  <a:pt x="168" y="6994"/>
                </a:lnTo>
                <a:lnTo>
                  <a:pt x="144" y="7025"/>
                </a:lnTo>
                <a:lnTo>
                  <a:pt x="123" y="7055"/>
                </a:lnTo>
                <a:lnTo>
                  <a:pt x="104" y="7087"/>
                </a:lnTo>
                <a:lnTo>
                  <a:pt x="85" y="7119"/>
                </a:lnTo>
                <a:lnTo>
                  <a:pt x="70" y="7152"/>
                </a:lnTo>
                <a:lnTo>
                  <a:pt x="54" y="7185"/>
                </a:lnTo>
                <a:lnTo>
                  <a:pt x="42" y="7219"/>
                </a:lnTo>
                <a:lnTo>
                  <a:pt x="31" y="7254"/>
                </a:lnTo>
                <a:lnTo>
                  <a:pt x="21" y="7288"/>
                </a:lnTo>
                <a:lnTo>
                  <a:pt x="14" y="7323"/>
                </a:lnTo>
                <a:lnTo>
                  <a:pt x="8" y="7359"/>
                </a:lnTo>
                <a:lnTo>
                  <a:pt x="3" y="7394"/>
                </a:lnTo>
                <a:lnTo>
                  <a:pt x="1" y="7430"/>
                </a:lnTo>
                <a:lnTo>
                  <a:pt x="0" y="7467"/>
                </a:lnTo>
                <a:lnTo>
                  <a:pt x="1" y="7502"/>
                </a:lnTo>
                <a:lnTo>
                  <a:pt x="3" y="7538"/>
                </a:lnTo>
                <a:lnTo>
                  <a:pt x="8" y="7573"/>
                </a:lnTo>
                <a:lnTo>
                  <a:pt x="14" y="7609"/>
                </a:lnTo>
                <a:lnTo>
                  <a:pt x="21" y="7644"/>
                </a:lnTo>
                <a:lnTo>
                  <a:pt x="31" y="7678"/>
                </a:lnTo>
                <a:lnTo>
                  <a:pt x="42" y="7713"/>
                </a:lnTo>
                <a:lnTo>
                  <a:pt x="54" y="7747"/>
                </a:lnTo>
                <a:lnTo>
                  <a:pt x="70" y="7780"/>
                </a:lnTo>
                <a:lnTo>
                  <a:pt x="85" y="7813"/>
                </a:lnTo>
                <a:lnTo>
                  <a:pt x="104" y="7845"/>
                </a:lnTo>
                <a:lnTo>
                  <a:pt x="123" y="7877"/>
                </a:lnTo>
                <a:lnTo>
                  <a:pt x="144" y="7907"/>
                </a:lnTo>
                <a:lnTo>
                  <a:pt x="168" y="7938"/>
                </a:lnTo>
                <a:lnTo>
                  <a:pt x="193" y="7966"/>
                </a:lnTo>
                <a:lnTo>
                  <a:pt x="219" y="7994"/>
                </a:lnTo>
                <a:lnTo>
                  <a:pt x="1712" y="9487"/>
                </a:lnTo>
                <a:lnTo>
                  <a:pt x="3205" y="10980"/>
                </a:lnTo>
                <a:lnTo>
                  <a:pt x="3233" y="11006"/>
                </a:lnTo>
                <a:lnTo>
                  <a:pt x="3262" y="11031"/>
                </a:lnTo>
                <a:lnTo>
                  <a:pt x="3291" y="11055"/>
                </a:lnTo>
                <a:lnTo>
                  <a:pt x="3322" y="11076"/>
                </a:lnTo>
                <a:lnTo>
                  <a:pt x="3354" y="11095"/>
                </a:lnTo>
                <a:lnTo>
                  <a:pt x="3386" y="11113"/>
                </a:lnTo>
                <a:lnTo>
                  <a:pt x="3419" y="11129"/>
                </a:lnTo>
                <a:lnTo>
                  <a:pt x="3452" y="11143"/>
                </a:lnTo>
                <a:lnTo>
                  <a:pt x="3487" y="11156"/>
                </a:lnTo>
                <a:lnTo>
                  <a:pt x="3521" y="11168"/>
                </a:lnTo>
                <a:lnTo>
                  <a:pt x="3555" y="11178"/>
                </a:lnTo>
                <a:lnTo>
                  <a:pt x="3591" y="11185"/>
                </a:lnTo>
                <a:lnTo>
                  <a:pt x="3626" y="11191"/>
                </a:lnTo>
                <a:lnTo>
                  <a:pt x="3662" y="11195"/>
                </a:lnTo>
                <a:lnTo>
                  <a:pt x="3697" y="11198"/>
                </a:lnTo>
                <a:lnTo>
                  <a:pt x="3733" y="11199"/>
                </a:lnTo>
                <a:lnTo>
                  <a:pt x="3769" y="11198"/>
                </a:lnTo>
                <a:lnTo>
                  <a:pt x="3805" y="11195"/>
                </a:lnTo>
                <a:lnTo>
                  <a:pt x="3840" y="11191"/>
                </a:lnTo>
                <a:lnTo>
                  <a:pt x="3876" y="11185"/>
                </a:lnTo>
                <a:lnTo>
                  <a:pt x="3911" y="11178"/>
                </a:lnTo>
                <a:lnTo>
                  <a:pt x="3946" y="11168"/>
                </a:lnTo>
                <a:lnTo>
                  <a:pt x="3980" y="11156"/>
                </a:lnTo>
                <a:lnTo>
                  <a:pt x="4014" y="11143"/>
                </a:lnTo>
                <a:lnTo>
                  <a:pt x="4048" y="11129"/>
                </a:lnTo>
                <a:lnTo>
                  <a:pt x="4081" y="11113"/>
                </a:lnTo>
                <a:lnTo>
                  <a:pt x="4113" y="11095"/>
                </a:lnTo>
                <a:lnTo>
                  <a:pt x="4143" y="11076"/>
                </a:lnTo>
                <a:lnTo>
                  <a:pt x="4174" y="11055"/>
                </a:lnTo>
                <a:lnTo>
                  <a:pt x="4204" y="11031"/>
                </a:lnTo>
                <a:lnTo>
                  <a:pt x="4233" y="11006"/>
                </a:lnTo>
                <a:lnTo>
                  <a:pt x="4261" y="10980"/>
                </a:lnTo>
                <a:lnTo>
                  <a:pt x="4288" y="10952"/>
                </a:lnTo>
                <a:lnTo>
                  <a:pt x="4313" y="10923"/>
                </a:lnTo>
                <a:lnTo>
                  <a:pt x="4335" y="10894"/>
                </a:lnTo>
                <a:lnTo>
                  <a:pt x="4356" y="10863"/>
                </a:lnTo>
                <a:lnTo>
                  <a:pt x="4377" y="10831"/>
                </a:lnTo>
                <a:lnTo>
                  <a:pt x="4394" y="10799"/>
                </a:lnTo>
                <a:lnTo>
                  <a:pt x="4411" y="10766"/>
                </a:lnTo>
                <a:lnTo>
                  <a:pt x="4425" y="10733"/>
                </a:lnTo>
                <a:lnTo>
                  <a:pt x="4438" y="10698"/>
                </a:lnTo>
                <a:lnTo>
                  <a:pt x="4449" y="10664"/>
                </a:lnTo>
                <a:lnTo>
                  <a:pt x="4458" y="10630"/>
                </a:lnTo>
                <a:lnTo>
                  <a:pt x="4467" y="10594"/>
                </a:lnTo>
                <a:lnTo>
                  <a:pt x="4472" y="10559"/>
                </a:lnTo>
                <a:lnTo>
                  <a:pt x="4476" y="10523"/>
                </a:lnTo>
                <a:lnTo>
                  <a:pt x="4478" y="10488"/>
                </a:lnTo>
                <a:lnTo>
                  <a:pt x="4480" y="10452"/>
                </a:lnTo>
                <a:lnTo>
                  <a:pt x="4480" y="10046"/>
                </a:lnTo>
                <a:lnTo>
                  <a:pt x="4480" y="9133"/>
                </a:lnTo>
                <a:lnTo>
                  <a:pt x="4480" y="8959"/>
                </a:lnTo>
                <a:lnTo>
                  <a:pt x="9706" y="8959"/>
                </a:lnTo>
                <a:lnTo>
                  <a:pt x="9744" y="8958"/>
                </a:lnTo>
                <a:lnTo>
                  <a:pt x="9782" y="8955"/>
                </a:lnTo>
                <a:lnTo>
                  <a:pt x="9820" y="8951"/>
                </a:lnTo>
                <a:lnTo>
                  <a:pt x="9856" y="8943"/>
                </a:lnTo>
                <a:lnTo>
                  <a:pt x="9892" y="8935"/>
                </a:lnTo>
                <a:lnTo>
                  <a:pt x="9927" y="8926"/>
                </a:lnTo>
                <a:lnTo>
                  <a:pt x="9963" y="8914"/>
                </a:lnTo>
                <a:lnTo>
                  <a:pt x="9996" y="8901"/>
                </a:lnTo>
                <a:lnTo>
                  <a:pt x="10029" y="8885"/>
                </a:lnTo>
                <a:lnTo>
                  <a:pt x="10061" y="8869"/>
                </a:lnTo>
                <a:lnTo>
                  <a:pt x="10093" y="8851"/>
                </a:lnTo>
                <a:lnTo>
                  <a:pt x="10123" y="8831"/>
                </a:lnTo>
                <a:lnTo>
                  <a:pt x="10152" y="8811"/>
                </a:lnTo>
                <a:lnTo>
                  <a:pt x="10181" y="8788"/>
                </a:lnTo>
                <a:lnTo>
                  <a:pt x="10208" y="8765"/>
                </a:lnTo>
                <a:lnTo>
                  <a:pt x="10234" y="8740"/>
                </a:lnTo>
                <a:lnTo>
                  <a:pt x="10259" y="8714"/>
                </a:lnTo>
                <a:lnTo>
                  <a:pt x="10282" y="8688"/>
                </a:lnTo>
                <a:lnTo>
                  <a:pt x="10304" y="8659"/>
                </a:lnTo>
                <a:lnTo>
                  <a:pt x="10325" y="8630"/>
                </a:lnTo>
                <a:lnTo>
                  <a:pt x="10344" y="8599"/>
                </a:lnTo>
                <a:lnTo>
                  <a:pt x="10362" y="8568"/>
                </a:lnTo>
                <a:lnTo>
                  <a:pt x="10378" y="8536"/>
                </a:lnTo>
                <a:lnTo>
                  <a:pt x="10394" y="8503"/>
                </a:lnTo>
                <a:lnTo>
                  <a:pt x="10407" y="8469"/>
                </a:lnTo>
                <a:lnTo>
                  <a:pt x="10419" y="8435"/>
                </a:lnTo>
                <a:lnTo>
                  <a:pt x="10429" y="8399"/>
                </a:lnTo>
                <a:lnTo>
                  <a:pt x="10437" y="8362"/>
                </a:lnTo>
                <a:lnTo>
                  <a:pt x="10443" y="8326"/>
                </a:lnTo>
                <a:lnTo>
                  <a:pt x="10448" y="8289"/>
                </a:lnTo>
                <a:lnTo>
                  <a:pt x="10452" y="8251"/>
                </a:lnTo>
                <a:lnTo>
                  <a:pt x="10453" y="8212"/>
                </a:lnTo>
                <a:lnTo>
                  <a:pt x="10453" y="6720"/>
                </a:lnTo>
                <a:lnTo>
                  <a:pt x="10452" y="6681"/>
                </a:lnTo>
                <a:lnTo>
                  <a:pt x="10448" y="6643"/>
                </a:lnTo>
                <a:lnTo>
                  <a:pt x="10443" y="6606"/>
                </a:lnTo>
                <a:lnTo>
                  <a:pt x="10437" y="6570"/>
                </a:lnTo>
                <a:lnTo>
                  <a:pt x="10429" y="6533"/>
                </a:lnTo>
                <a:lnTo>
                  <a:pt x="10419" y="6497"/>
                </a:lnTo>
                <a:lnTo>
                  <a:pt x="10407" y="6463"/>
                </a:lnTo>
                <a:lnTo>
                  <a:pt x="10394" y="6429"/>
                </a:lnTo>
                <a:lnTo>
                  <a:pt x="10378" y="6396"/>
                </a:lnTo>
                <a:lnTo>
                  <a:pt x="10362" y="6364"/>
                </a:lnTo>
                <a:lnTo>
                  <a:pt x="10344" y="6333"/>
                </a:lnTo>
                <a:lnTo>
                  <a:pt x="10325" y="6302"/>
                </a:lnTo>
                <a:lnTo>
                  <a:pt x="10304" y="6273"/>
                </a:lnTo>
                <a:lnTo>
                  <a:pt x="10282" y="6244"/>
                </a:lnTo>
                <a:lnTo>
                  <a:pt x="10259" y="6218"/>
                </a:lnTo>
                <a:lnTo>
                  <a:pt x="10234" y="6192"/>
                </a:lnTo>
                <a:lnTo>
                  <a:pt x="10208" y="6167"/>
                </a:lnTo>
                <a:lnTo>
                  <a:pt x="10181" y="6144"/>
                </a:lnTo>
                <a:lnTo>
                  <a:pt x="10152" y="6121"/>
                </a:lnTo>
                <a:lnTo>
                  <a:pt x="10123" y="6101"/>
                </a:lnTo>
                <a:lnTo>
                  <a:pt x="10093" y="6081"/>
                </a:lnTo>
                <a:lnTo>
                  <a:pt x="10061" y="6063"/>
                </a:lnTo>
                <a:lnTo>
                  <a:pt x="10029" y="6046"/>
                </a:lnTo>
                <a:lnTo>
                  <a:pt x="9996" y="6031"/>
                </a:lnTo>
                <a:lnTo>
                  <a:pt x="9963" y="6018"/>
                </a:lnTo>
                <a:lnTo>
                  <a:pt x="9927" y="6006"/>
                </a:lnTo>
                <a:lnTo>
                  <a:pt x="9892" y="5997"/>
                </a:lnTo>
                <a:lnTo>
                  <a:pt x="9856" y="5988"/>
                </a:lnTo>
                <a:lnTo>
                  <a:pt x="9820" y="5981"/>
                </a:lnTo>
                <a:lnTo>
                  <a:pt x="9782" y="5977"/>
                </a:lnTo>
                <a:lnTo>
                  <a:pt x="9744" y="5974"/>
                </a:lnTo>
                <a:lnTo>
                  <a:pt x="9706" y="5973"/>
                </a:lnTo>
                <a:lnTo>
                  <a:pt x="9578" y="5973"/>
                </a:lnTo>
                <a:lnTo>
                  <a:pt x="8831" y="6720"/>
                </a:lnTo>
                <a:lnTo>
                  <a:pt x="9706" y="6720"/>
                </a:lnTo>
                <a:lnTo>
                  <a:pt x="9706" y="8212"/>
                </a:lnTo>
                <a:lnTo>
                  <a:pt x="3733" y="8212"/>
                </a:lnTo>
                <a:lnTo>
                  <a:pt x="3733" y="10046"/>
                </a:lnTo>
                <a:lnTo>
                  <a:pt x="3733" y="10452"/>
                </a:lnTo>
                <a:lnTo>
                  <a:pt x="747" y="7467"/>
                </a:lnTo>
                <a:lnTo>
                  <a:pt x="2240" y="5973"/>
                </a:lnTo>
                <a:lnTo>
                  <a:pt x="1185" y="5973"/>
                </a:lnTo>
                <a:close/>
                <a:moveTo>
                  <a:pt x="7248" y="219"/>
                </a:moveTo>
                <a:lnTo>
                  <a:pt x="8740" y="1713"/>
                </a:lnTo>
                <a:lnTo>
                  <a:pt x="10234" y="3205"/>
                </a:lnTo>
                <a:lnTo>
                  <a:pt x="10260" y="3234"/>
                </a:lnTo>
                <a:lnTo>
                  <a:pt x="10285" y="3262"/>
                </a:lnTo>
                <a:lnTo>
                  <a:pt x="10308" y="3292"/>
                </a:lnTo>
                <a:lnTo>
                  <a:pt x="10330" y="3322"/>
                </a:lnTo>
                <a:lnTo>
                  <a:pt x="10349" y="3354"/>
                </a:lnTo>
                <a:lnTo>
                  <a:pt x="10368" y="3386"/>
                </a:lnTo>
                <a:lnTo>
                  <a:pt x="10383" y="3419"/>
                </a:lnTo>
                <a:lnTo>
                  <a:pt x="10397" y="3452"/>
                </a:lnTo>
                <a:lnTo>
                  <a:pt x="10410" y="3487"/>
                </a:lnTo>
                <a:lnTo>
                  <a:pt x="10422" y="3521"/>
                </a:lnTo>
                <a:lnTo>
                  <a:pt x="10432" y="3555"/>
                </a:lnTo>
                <a:lnTo>
                  <a:pt x="10439" y="3591"/>
                </a:lnTo>
                <a:lnTo>
                  <a:pt x="10445" y="3626"/>
                </a:lnTo>
                <a:lnTo>
                  <a:pt x="10449" y="3662"/>
                </a:lnTo>
                <a:lnTo>
                  <a:pt x="10452" y="3697"/>
                </a:lnTo>
                <a:lnTo>
                  <a:pt x="10453" y="3733"/>
                </a:lnTo>
                <a:lnTo>
                  <a:pt x="10452" y="3770"/>
                </a:lnTo>
                <a:lnTo>
                  <a:pt x="10449" y="3805"/>
                </a:lnTo>
                <a:lnTo>
                  <a:pt x="10445" y="3841"/>
                </a:lnTo>
                <a:lnTo>
                  <a:pt x="10439" y="3876"/>
                </a:lnTo>
                <a:lnTo>
                  <a:pt x="10432" y="3912"/>
                </a:lnTo>
                <a:lnTo>
                  <a:pt x="10422" y="3946"/>
                </a:lnTo>
                <a:lnTo>
                  <a:pt x="10410" y="3980"/>
                </a:lnTo>
                <a:lnTo>
                  <a:pt x="10397" y="4015"/>
                </a:lnTo>
                <a:lnTo>
                  <a:pt x="10383" y="4048"/>
                </a:lnTo>
                <a:lnTo>
                  <a:pt x="10368" y="4081"/>
                </a:lnTo>
                <a:lnTo>
                  <a:pt x="10349" y="4113"/>
                </a:lnTo>
                <a:lnTo>
                  <a:pt x="10330" y="4145"/>
                </a:lnTo>
                <a:lnTo>
                  <a:pt x="10308" y="4174"/>
                </a:lnTo>
                <a:lnTo>
                  <a:pt x="10285" y="4205"/>
                </a:lnTo>
                <a:lnTo>
                  <a:pt x="10260" y="4234"/>
                </a:lnTo>
                <a:lnTo>
                  <a:pt x="10234" y="4261"/>
                </a:lnTo>
                <a:lnTo>
                  <a:pt x="8740" y="5754"/>
                </a:lnTo>
                <a:lnTo>
                  <a:pt x="7248" y="7248"/>
                </a:lnTo>
                <a:lnTo>
                  <a:pt x="7219" y="7274"/>
                </a:lnTo>
                <a:lnTo>
                  <a:pt x="7191" y="7299"/>
                </a:lnTo>
                <a:lnTo>
                  <a:pt x="7161" y="7321"/>
                </a:lnTo>
                <a:lnTo>
                  <a:pt x="7131" y="7343"/>
                </a:lnTo>
                <a:lnTo>
                  <a:pt x="7099" y="7362"/>
                </a:lnTo>
                <a:lnTo>
                  <a:pt x="7067" y="7380"/>
                </a:lnTo>
                <a:lnTo>
                  <a:pt x="7034" y="7397"/>
                </a:lnTo>
                <a:lnTo>
                  <a:pt x="7000" y="7411"/>
                </a:lnTo>
                <a:lnTo>
                  <a:pt x="6966" y="7424"/>
                </a:lnTo>
                <a:lnTo>
                  <a:pt x="6932" y="7435"/>
                </a:lnTo>
                <a:lnTo>
                  <a:pt x="6897" y="7444"/>
                </a:lnTo>
                <a:lnTo>
                  <a:pt x="6862" y="7452"/>
                </a:lnTo>
                <a:lnTo>
                  <a:pt x="6826" y="7458"/>
                </a:lnTo>
                <a:lnTo>
                  <a:pt x="6791" y="7463"/>
                </a:lnTo>
                <a:lnTo>
                  <a:pt x="6755" y="7465"/>
                </a:lnTo>
                <a:lnTo>
                  <a:pt x="6720" y="7465"/>
                </a:lnTo>
                <a:lnTo>
                  <a:pt x="6683" y="7465"/>
                </a:lnTo>
                <a:lnTo>
                  <a:pt x="6648" y="7463"/>
                </a:lnTo>
                <a:lnTo>
                  <a:pt x="6612" y="7458"/>
                </a:lnTo>
                <a:lnTo>
                  <a:pt x="6577" y="7452"/>
                </a:lnTo>
                <a:lnTo>
                  <a:pt x="6541" y="7444"/>
                </a:lnTo>
                <a:lnTo>
                  <a:pt x="6507" y="7435"/>
                </a:lnTo>
                <a:lnTo>
                  <a:pt x="6473" y="7424"/>
                </a:lnTo>
                <a:lnTo>
                  <a:pt x="6438" y="7411"/>
                </a:lnTo>
                <a:lnTo>
                  <a:pt x="6405" y="7397"/>
                </a:lnTo>
                <a:lnTo>
                  <a:pt x="6372" y="7380"/>
                </a:lnTo>
                <a:lnTo>
                  <a:pt x="6340" y="7362"/>
                </a:lnTo>
                <a:lnTo>
                  <a:pt x="6309" y="7343"/>
                </a:lnTo>
                <a:lnTo>
                  <a:pt x="6279" y="7321"/>
                </a:lnTo>
                <a:lnTo>
                  <a:pt x="6248" y="7299"/>
                </a:lnTo>
                <a:lnTo>
                  <a:pt x="6219" y="7274"/>
                </a:lnTo>
                <a:lnTo>
                  <a:pt x="6192" y="7248"/>
                </a:lnTo>
                <a:lnTo>
                  <a:pt x="6165" y="7219"/>
                </a:lnTo>
                <a:lnTo>
                  <a:pt x="6140" y="7191"/>
                </a:lnTo>
                <a:lnTo>
                  <a:pt x="6118" y="7161"/>
                </a:lnTo>
                <a:lnTo>
                  <a:pt x="6096" y="7130"/>
                </a:lnTo>
                <a:lnTo>
                  <a:pt x="6076" y="7099"/>
                </a:lnTo>
                <a:lnTo>
                  <a:pt x="6058" y="7067"/>
                </a:lnTo>
                <a:lnTo>
                  <a:pt x="6042" y="7033"/>
                </a:lnTo>
                <a:lnTo>
                  <a:pt x="6028" y="7000"/>
                </a:lnTo>
                <a:lnTo>
                  <a:pt x="6015" y="6966"/>
                </a:lnTo>
                <a:lnTo>
                  <a:pt x="6004" y="6932"/>
                </a:lnTo>
                <a:lnTo>
                  <a:pt x="5994" y="6897"/>
                </a:lnTo>
                <a:lnTo>
                  <a:pt x="5986" y="6862"/>
                </a:lnTo>
                <a:lnTo>
                  <a:pt x="5980" y="6826"/>
                </a:lnTo>
                <a:lnTo>
                  <a:pt x="5977" y="6791"/>
                </a:lnTo>
                <a:lnTo>
                  <a:pt x="5974" y="6755"/>
                </a:lnTo>
                <a:lnTo>
                  <a:pt x="5973" y="6720"/>
                </a:lnTo>
                <a:lnTo>
                  <a:pt x="5973" y="6314"/>
                </a:lnTo>
                <a:lnTo>
                  <a:pt x="5973" y="5400"/>
                </a:lnTo>
                <a:lnTo>
                  <a:pt x="5973" y="5226"/>
                </a:lnTo>
                <a:lnTo>
                  <a:pt x="747" y="5226"/>
                </a:lnTo>
                <a:lnTo>
                  <a:pt x="709" y="5225"/>
                </a:lnTo>
                <a:lnTo>
                  <a:pt x="671" y="5223"/>
                </a:lnTo>
                <a:lnTo>
                  <a:pt x="633" y="5218"/>
                </a:lnTo>
                <a:lnTo>
                  <a:pt x="596" y="5211"/>
                </a:lnTo>
                <a:lnTo>
                  <a:pt x="560" y="5203"/>
                </a:lnTo>
                <a:lnTo>
                  <a:pt x="525" y="5193"/>
                </a:lnTo>
                <a:lnTo>
                  <a:pt x="490" y="5181"/>
                </a:lnTo>
                <a:lnTo>
                  <a:pt x="457" y="5168"/>
                </a:lnTo>
                <a:lnTo>
                  <a:pt x="424" y="5153"/>
                </a:lnTo>
                <a:lnTo>
                  <a:pt x="390" y="5136"/>
                </a:lnTo>
                <a:lnTo>
                  <a:pt x="360" y="5119"/>
                </a:lnTo>
                <a:lnTo>
                  <a:pt x="329" y="5099"/>
                </a:lnTo>
                <a:lnTo>
                  <a:pt x="300" y="5078"/>
                </a:lnTo>
                <a:lnTo>
                  <a:pt x="272" y="5056"/>
                </a:lnTo>
                <a:lnTo>
                  <a:pt x="245" y="5032"/>
                </a:lnTo>
                <a:lnTo>
                  <a:pt x="219" y="5007"/>
                </a:lnTo>
                <a:lnTo>
                  <a:pt x="194" y="4981"/>
                </a:lnTo>
                <a:lnTo>
                  <a:pt x="170" y="4955"/>
                </a:lnTo>
                <a:lnTo>
                  <a:pt x="149" y="4927"/>
                </a:lnTo>
                <a:lnTo>
                  <a:pt x="128" y="4897"/>
                </a:lnTo>
                <a:lnTo>
                  <a:pt x="109" y="4867"/>
                </a:lnTo>
                <a:lnTo>
                  <a:pt x="90" y="4836"/>
                </a:lnTo>
                <a:lnTo>
                  <a:pt x="74" y="4804"/>
                </a:lnTo>
                <a:lnTo>
                  <a:pt x="59" y="4771"/>
                </a:lnTo>
                <a:lnTo>
                  <a:pt x="46" y="4736"/>
                </a:lnTo>
                <a:lnTo>
                  <a:pt x="34" y="4702"/>
                </a:lnTo>
                <a:lnTo>
                  <a:pt x="24" y="4667"/>
                </a:lnTo>
                <a:lnTo>
                  <a:pt x="15" y="4630"/>
                </a:lnTo>
                <a:lnTo>
                  <a:pt x="9" y="4593"/>
                </a:lnTo>
                <a:lnTo>
                  <a:pt x="5" y="4557"/>
                </a:lnTo>
                <a:lnTo>
                  <a:pt x="1" y="4519"/>
                </a:lnTo>
                <a:lnTo>
                  <a:pt x="0" y="4480"/>
                </a:lnTo>
                <a:lnTo>
                  <a:pt x="0" y="2987"/>
                </a:lnTo>
                <a:lnTo>
                  <a:pt x="1" y="2948"/>
                </a:lnTo>
                <a:lnTo>
                  <a:pt x="5" y="2910"/>
                </a:lnTo>
                <a:lnTo>
                  <a:pt x="9" y="2874"/>
                </a:lnTo>
                <a:lnTo>
                  <a:pt x="15" y="2837"/>
                </a:lnTo>
                <a:lnTo>
                  <a:pt x="24" y="2800"/>
                </a:lnTo>
                <a:lnTo>
                  <a:pt x="34" y="2765"/>
                </a:lnTo>
                <a:lnTo>
                  <a:pt x="46" y="2731"/>
                </a:lnTo>
                <a:lnTo>
                  <a:pt x="59" y="2696"/>
                </a:lnTo>
                <a:lnTo>
                  <a:pt x="74" y="2663"/>
                </a:lnTo>
                <a:lnTo>
                  <a:pt x="90" y="2631"/>
                </a:lnTo>
                <a:lnTo>
                  <a:pt x="109" y="2600"/>
                </a:lnTo>
                <a:lnTo>
                  <a:pt x="128" y="2570"/>
                </a:lnTo>
                <a:lnTo>
                  <a:pt x="149" y="2540"/>
                </a:lnTo>
                <a:lnTo>
                  <a:pt x="170" y="2512"/>
                </a:lnTo>
                <a:lnTo>
                  <a:pt x="194" y="2486"/>
                </a:lnTo>
                <a:lnTo>
                  <a:pt x="219" y="2460"/>
                </a:lnTo>
                <a:lnTo>
                  <a:pt x="245" y="2435"/>
                </a:lnTo>
                <a:lnTo>
                  <a:pt x="272" y="2411"/>
                </a:lnTo>
                <a:lnTo>
                  <a:pt x="300" y="2389"/>
                </a:lnTo>
                <a:lnTo>
                  <a:pt x="329" y="2368"/>
                </a:lnTo>
                <a:lnTo>
                  <a:pt x="360" y="2348"/>
                </a:lnTo>
                <a:lnTo>
                  <a:pt x="390" y="2331"/>
                </a:lnTo>
                <a:lnTo>
                  <a:pt x="424" y="2314"/>
                </a:lnTo>
                <a:lnTo>
                  <a:pt x="457" y="2299"/>
                </a:lnTo>
                <a:lnTo>
                  <a:pt x="490" y="2286"/>
                </a:lnTo>
                <a:lnTo>
                  <a:pt x="525" y="2274"/>
                </a:lnTo>
                <a:lnTo>
                  <a:pt x="560" y="2264"/>
                </a:lnTo>
                <a:lnTo>
                  <a:pt x="596" y="2256"/>
                </a:lnTo>
                <a:lnTo>
                  <a:pt x="633" y="2249"/>
                </a:lnTo>
                <a:lnTo>
                  <a:pt x="671" y="2244"/>
                </a:lnTo>
                <a:lnTo>
                  <a:pt x="709" y="2242"/>
                </a:lnTo>
                <a:lnTo>
                  <a:pt x="747" y="2241"/>
                </a:lnTo>
                <a:lnTo>
                  <a:pt x="5973" y="2241"/>
                </a:lnTo>
                <a:lnTo>
                  <a:pt x="5973" y="2067"/>
                </a:lnTo>
                <a:lnTo>
                  <a:pt x="5973" y="1153"/>
                </a:lnTo>
                <a:lnTo>
                  <a:pt x="5973" y="747"/>
                </a:lnTo>
                <a:lnTo>
                  <a:pt x="5974" y="712"/>
                </a:lnTo>
                <a:lnTo>
                  <a:pt x="5977" y="676"/>
                </a:lnTo>
                <a:lnTo>
                  <a:pt x="5980" y="641"/>
                </a:lnTo>
                <a:lnTo>
                  <a:pt x="5986" y="605"/>
                </a:lnTo>
                <a:lnTo>
                  <a:pt x="5994" y="570"/>
                </a:lnTo>
                <a:lnTo>
                  <a:pt x="6004" y="535"/>
                </a:lnTo>
                <a:lnTo>
                  <a:pt x="6015" y="500"/>
                </a:lnTo>
                <a:lnTo>
                  <a:pt x="6028" y="467"/>
                </a:lnTo>
                <a:lnTo>
                  <a:pt x="6042" y="434"/>
                </a:lnTo>
                <a:lnTo>
                  <a:pt x="6058" y="400"/>
                </a:lnTo>
                <a:lnTo>
                  <a:pt x="6076" y="369"/>
                </a:lnTo>
                <a:lnTo>
                  <a:pt x="6096" y="337"/>
                </a:lnTo>
                <a:lnTo>
                  <a:pt x="6118" y="306"/>
                </a:lnTo>
                <a:lnTo>
                  <a:pt x="6140" y="276"/>
                </a:lnTo>
                <a:lnTo>
                  <a:pt x="6165" y="248"/>
                </a:lnTo>
                <a:lnTo>
                  <a:pt x="6192" y="219"/>
                </a:lnTo>
                <a:lnTo>
                  <a:pt x="6219" y="193"/>
                </a:lnTo>
                <a:lnTo>
                  <a:pt x="6248" y="169"/>
                </a:lnTo>
                <a:lnTo>
                  <a:pt x="6279" y="145"/>
                </a:lnTo>
                <a:lnTo>
                  <a:pt x="6309" y="124"/>
                </a:lnTo>
                <a:lnTo>
                  <a:pt x="6340" y="105"/>
                </a:lnTo>
                <a:lnTo>
                  <a:pt x="6372" y="87"/>
                </a:lnTo>
                <a:lnTo>
                  <a:pt x="6405" y="70"/>
                </a:lnTo>
                <a:lnTo>
                  <a:pt x="6438" y="56"/>
                </a:lnTo>
                <a:lnTo>
                  <a:pt x="6473" y="43"/>
                </a:lnTo>
                <a:lnTo>
                  <a:pt x="6507" y="31"/>
                </a:lnTo>
                <a:lnTo>
                  <a:pt x="6541" y="22"/>
                </a:lnTo>
                <a:lnTo>
                  <a:pt x="6577" y="15"/>
                </a:lnTo>
                <a:lnTo>
                  <a:pt x="6612" y="9"/>
                </a:lnTo>
                <a:lnTo>
                  <a:pt x="6648" y="4"/>
                </a:lnTo>
                <a:lnTo>
                  <a:pt x="6683" y="2"/>
                </a:lnTo>
                <a:lnTo>
                  <a:pt x="6720" y="0"/>
                </a:lnTo>
                <a:lnTo>
                  <a:pt x="6755" y="2"/>
                </a:lnTo>
                <a:lnTo>
                  <a:pt x="6791" y="4"/>
                </a:lnTo>
                <a:lnTo>
                  <a:pt x="6826" y="9"/>
                </a:lnTo>
                <a:lnTo>
                  <a:pt x="6862" y="15"/>
                </a:lnTo>
                <a:lnTo>
                  <a:pt x="6897" y="22"/>
                </a:lnTo>
                <a:lnTo>
                  <a:pt x="6932" y="31"/>
                </a:lnTo>
                <a:lnTo>
                  <a:pt x="6966" y="43"/>
                </a:lnTo>
                <a:lnTo>
                  <a:pt x="7000" y="56"/>
                </a:lnTo>
                <a:lnTo>
                  <a:pt x="7034" y="70"/>
                </a:lnTo>
                <a:lnTo>
                  <a:pt x="7067" y="87"/>
                </a:lnTo>
                <a:lnTo>
                  <a:pt x="7099" y="105"/>
                </a:lnTo>
                <a:lnTo>
                  <a:pt x="7131" y="124"/>
                </a:lnTo>
                <a:lnTo>
                  <a:pt x="7161" y="145"/>
                </a:lnTo>
                <a:lnTo>
                  <a:pt x="7191" y="169"/>
                </a:lnTo>
                <a:lnTo>
                  <a:pt x="7219" y="193"/>
                </a:lnTo>
                <a:lnTo>
                  <a:pt x="7248" y="219"/>
                </a:lnTo>
                <a:close/>
                <a:moveTo>
                  <a:pt x="5226" y="5973"/>
                </a:moveTo>
                <a:lnTo>
                  <a:pt x="4480" y="5973"/>
                </a:lnTo>
                <a:lnTo>
                  <a:pt x="3733" y="5973"/>
                </a:lnTo>
                <a:lnTo>
                  <a:pt x="3733" y="6720"/>
                </a:lnTo>
                <a:lnTo>
                  <a:pt x="5226" y="6720"/>
                </a:lnTo>
                <a:lnTo>
                  <a:pt x="5226" y="5973"/>
                </a:lnTo>
                <a:close/>
              </a:path>
            </a:pathLst>
          </a:custGeom>
          <a:solidFill>
            <a:srgbClr val="FFFFFF"/>
          </a:solidFill>
          <a:ln>
            <a:noFill/>
          </a:ln>
        </p:spPr>
        <p:txBody>
          <a:bodyPr anchor="ctr">
            <a:normAutofit fontScale="45000" lnSpcReduction="20000"/>
          </a:bodyPr>
          <a:p>
            <a:endParaRPr lang="zh-CN" altLang="en-US">
              <a:sym typeface="Arial" panose="020B0604020202020204" pitchFamily="34" charset="0"/>
            </a:endParaRPr>
          </a:p>
        </p:txBody>
      </p:sp>
      <p:sp>
        <p:nvSpPr>
          <p:cNvPr id="94" name="文本框 93"/>
          <p:cNvSpPr txBox="1"/>
          <p:nvPr>
            <p:custDataLst>
              <p:tags r:id="rId20"/>
            </p:custDataLst>
          </p:nvPr>
        </p:nvSpPr>
        <p:spPr>
          <a:xfrm>
            <a:off x="8312409" y="4862075"/>
            <a:ext cx="1208499" cy="369274"/>
          </a:xfrm>
          <a:prstGeom prst="rect">
            <a:avLst/>
          </a:prstGeom>
          <a:noFill/>
        </p:spPr>
        <p:txBody>
          <a:bodyPr wrap="square" rtlCol="0">
            <a:normAutofit fontScale="70000"/>
          </a:bodyPr>
          <a:p>
            <a:pPr algn="ctr"/>
            <a:r>
              <a:rPr lang="zh-CN" altLang="en-US">
                <a:solidFill>
                  <a:srgbClr val="2DBCEF"/>
                </a:solidFill>
                <a:latin typeface="Arial" panose="020B0604020202020204" pitchFamily="34" charset="0"/>
                <a:ea typeface="宋体" panose="02010600030101010101" pitchFamily="2" charset="-122"/>
                <a:cs typeface="+mn-ea"/>
                <a:sym typeface="Arial" panose="020B0604020202020204" pitchFamily="34" charset="0"/>
              </a:rPr>
              <a:t>外文学位论文</a:t>
            </a:r>
            <a:endParaRPr lang="zh-CN" altLang="en-US">
              <a:solidFill>
                <a:srgbClr val="2DBCEF"/>
              </a:solidFill>
              <a:latin typeface="Arial" panose="020B0604020202020204" pitchFamily="34" charset="0"/>
              <a:ea typeface="宋体" panose="02010600030101010101" pitchFamily="2" charset="-122"/>
              <a:cs typeface="+mn-ea"/>
              <a:sym typeface="Arial" panose="020B0604020202020204" pitchFamily="34" charset="0"/>
            </a:endParaRPr>
          </a:p>
        </p:txBody>
      </p:sp>
      <p:sp>
        <p:nvSpPr>
          <p:cNvPr id="95" name="立方体 94"/>
          <p:cNvSpPr/>
          <p:nvPr>
            <p:custDataLst>
              <p:tags r:id="rId21"/>
            </p:custDataLst>
          </p:nvPr>
        </p:nvSpPr>
        <p:spPr>
          <a:xfrm rot="21091489" flipH="1">
            <a:off x="9720233" y="3596513"/>
            <a:ext cx="1668383" cy="679577"/>
          </a:xfrm>
          <a:prstGeom prst="cube">
            <a:avLst>
              <a:gd name="adj" fmla="val 80345"/>
            </a:avLst>
          </a:prstGeom>
          <a:solidFill>
            <a:srgbClr val="6D82D1"/>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cxnSp>
        <p:nvCxnSpPr>
          <p:cNvPr id="96" name="直接连接符 95"/>
          <p:cNvCxnSpPr/>
          <p:nvPr>
            <p:custDataLst>
              <p:tags r:id="rId22"/>
            </p:custDataLst>
          </p:nvPr>
        </p:nvCxnSpPr>
        <p:spPr>
          <a:xfrm>
            <a:off x="10517013" y="3135608"/>
            <a:ext cx="0" cy="683341"/>
          </a:xfrm>
          <a:prstGeom prst="line">
            <a:avLst/>
          </a:prstGeom>
          <a:noFill/>
          <a:ln w="6350" cap="flat" cmpd="sng" algn="ctr">
            <a:solidFill>
              <a:srgbClr val="6D82D1">
                <a:lumMod val="60000"/>
                <a:lumOff val="40000"/>
              </a:srgbClr>
            </a:solidFill>
            <a:prstDash val="solid"/>
            <a:miter lim="800000"/>
            <a:headEnd type="none"/>
            <a:tailEnd type="oval"/>
          </a:ln>
          <a:effectLst/>
        </p:spPr>
      </p:cxnSp>
      <p:sp>
        <p:nvSpPr>
          <p:cNvPr id="97" name="椭圆 96"/>
          <p:cNvSpPr/>
          <p:nvPr>
            <p:custDataLst>
              <p:tags r:id="rId23"/>
            </p:custDataLst>
          </p:nvPr>
        </p:nvSpPr>
        <p:spPr>
          <a:xfrm>
            <a:off x="10308766" y="2865278"/>
            <a:ext cx="416495" cy="416495"/>
          </a:xfrm>
          <a:prstGeom prst="ellipse">
            <a:avLst/>
          </a:prstGeom>
          <a:solidFill>
            <a:srgbClr val="6D82D1"/>
          </a:solidFill>
          <a:ln w="12700" cap="flat" cmpd="sng" algn="ctr">
            <a:noFill/>
            <a:prstDash val="solid"/>
            <a:miter lim="800000"/>
          </a:ln>
          <a:effectLst/>
        </p:spPr>
        <p:txBody>
          <a:bodyPr rtlCol="0" anchor="ctr">
            <a:normAutofit fontScale="75000" lnSpcReduction="20000"/>
          </a:bodyPr>
          <a:p>
            <a:pPr algn="ctr"/>
            <a:endParaRPr lang="zh-CN" altLang="en-US">
              <a:sym typeface="Arial" panose="020B0604020202020204" pitchFamily="34" charset="0"/>
            </a:endParaRPr>
          </a:p>
        </p:txBody>
      </p:sp>
      <p:sp>
        <p:nvSpPr>
          <p:cNvPr id="98" name="KSO_Shape"/>
          <p:cNvSpPr/>
          <p:nvPr>
            <p:custDataLst>
              <p:tags r:id="rId24"/>
            </p:custDataLst>
          </p:nvPr>
        </p:nvSpPr>
        <p:spPr bwMode="auto">
          <a:xfrm>
            <a:off x="10403149" y="2947492"/>
            <a:ext cx="227727" cy="252684"/>
          </a:xfrm>
          <a:custGeom>
            <a:avLst/>
            <a:gdLst>
              <a:gd name="T0" fmla="*/ 1592169 w 3407"/>
              <a:gd name="T1" fmla="*/ 450338 h 3778"/>
              <a:gd name="T2" fmla="*/ 1432047 w 3407"/>
              <a:gd name="T3" fmla="*/ 900675 h 3778"/>
              <a:gd name="T4" fmla="*/ 1591216 w 3407"/>
              <a:gd name="T5" fmla="*/ 1351013 h 3778"/>
              <a:gd name="T6" fmla="*/ 1121333 w 3407"/>
              <a:gd name="T7" fmla="*/ 1435838 h 3778"/>
              <a:gd name="T8" fmla="*/ 811573 w 3407"/>
              <a:gd name="T9" fmla="*/ 1800397 h 3778"/>
              <a:gd name="T10" fmla="*/ 502765 w 3407"/>
              <a:gd name="T11" fmla="*/ 1436791 h 3778"/>
              <a:gd name="T12" fmla="*/ 32882 w 3407"/>
              <a:gd name="T13" fmla="*/ 1350059 h 3778"/>
              <a:gd name="T14" fmla="*/ 193005 w 3407"/>
              <a:gd name="T15" fmla="*/ 900675 h 3778"/>
              <a:gd name="T16" fmla="*/ 31929 w 3407"/>
              <a:gd name="T17" fmla="*/ 450338 h 3778"/>
              <a:gd name="T18" fmla="*/ 502765 w 3407"/>
              <a:gd name="T19" fmla="*/ 364082 h 3778"/>
              <a:gd name="T20" fmla="*/ 811573 w 3407"/>
              <a:gd name="T21" fmla="*/ 0 h 3778"/>
              <a:gd name="T22" fmla="*/ 1121333 w 3407"/>
              <a:gd name="T23" fmla="*/ 363129 h 3778"/>
              <a:gd name="T24" fmla="*/ 222551 w 3407"/>
              <a:gd name="T25" fmla="*/ 391722 h 3778"/>
              <a:gd name="T26" fmla="*/ 75772 w 3407"/>
              <a:gd name="T27" fmla="*/ 644769 h 3778"/>
              <a:gd name="T28" fmla="*/ 438430 w 3407"/>
              <a:gd name="T29" fmla="*/ 683846 h 3778"/>
              <a:gd name="T30" fmla="*/ 222551 w 3407"/>
              <a:gd name="T31" fmla="*/ 391722 h 3778"/>
              <a:gd name="T32" fmla="*/ 76249 w 3407"/>
              <a:gd name="T33" fmla="*/ 1156581 h 3778"/>
              <a:gd name="T34" fmla="*/ 223028 w 3407"/>
              <a:gd name="T35" fmla="*/ 1409151 h 3778"/>
              <a:gd name="T36" fmla="*/ 438430 w 3407"/>
              <a:gd name="T37" fmla="*/ 1118457 h 3778"/>
              <a:gd name="T38" fmla="*/ 267347 w 3407"/>
              <a:gd name="T39" fmla="*/ 900675 h 3778"/>
              <a:gd name="T40" fmla="*/ 426516 w 3407"/>
              <a:gd name="T41" fmla="*/ 899722 h 3778"/>
              <a:gd name="T42" fmla="*/ 430329 w 3407"/>
              <a:gd name="T43" fmla="*/ 762953 h 3778"/>
              <a:gd name="T44" fmla="*/ 647161 w 3407"/>
              <a:gd name="T45" fmla="*/ 1183744 h 3778"/>
              <a:gd name="T46" fmla="*/ 976461 w 3407"/>
              <a:gd name="T47" fmla="*/ 1183744 h 3778"/>
              <a:gd name="T48" fmla="*/ 1139919 w 3407"/>
              <a:gd name="T49" fmla="*/ 899722 h 3778"/>
              <a:gd name="T50" fmla="*/ 975508 w 3407"/>
              <a:gd name="T51" fmla="*/ 616176 h 3778"/>
              <a:gd name="T52" fmla="*/ 649544 w 3407"/>
              <a:gd name="T53" fmla="*/ 616176 h 3778"/>
              <a:gd name="T54" fmla="*/ 485133 w 3407"/>
              <a:gd name="T55" fmla="*/ 899722 h 3778"/>
              <a:gd name="T56" fmla="*/ 647161 w 3407"/>
              <a:gd name="T57" fmla="*/ 1183744 h 3778"/>
              <a:gd name="T58" fmla="*/ 742949 w 3407"/>
              <a:gd name="T59" fmla="*/ 501328 h 3778"/>
              <a:gd name="T60" fmla="*/ 499906 w 3407"/>
              <a:gd name="T61" fmla="*/ 641910 h 3778"/>
              <a:gd name="T62" fmla="*/ 742949 w 3407"/>
              <a:gd name="T63" fmla="*/ 1300022 h 3778"/>
              <a:gd name="T64" fmla="*/ 500859 w 3407"/>
              <a:gd name="T65" fmla="*/ 1160394 h 3778"/>
              <a:gd name="T66" fmla="*/ 742949 w 3407"/>
              <a:gd name="T67" fmla="*/ 1300022 h 3778"/>
              <a:gd name="T68" fmla="*/ 1070342 w 3407"/>
              <a:gd name="T69" fmla="*/ 376949 h 3778"/>
              <a:gd name="T70" fmla="*/ 811573 w 3407"/>
              <a:gd name="T71" fmla="*/ 44795 h 3778"/>
              <a:gd name="T72" fmla="*/ 553757 w 3407"/>
              <a:gd name="T73" fmla="*/ 375043 h 3778"/>
              <a:gd name="T74" fmla="*/ 812526 w 3407"/>
              <a:gd name="T75" fmla="*/ 1332427 h 3778"/>
              <a:gd name="T76" fmla="*/ 665747 w 3407"/>
              <a:gd name="T77" fmla="*/ 1665534 h 3778"/>
              <a:gd name="T78" fmla="*/ 957398 w 3407"/>
              <a:gd name="T79" fmla="*/ 1665534 h 3778"/>
              <a:gd name="T80" fmla="*/ 812526 w 3407"/>
              <a:gd name="T81" fmla="*/ 1332427 h 3778"/>
              <a:gd name="T82" fmla="*/ 880673 w 3407"/>
              <a:gd name="T83" fmla="*/ 1300022 h 3778"/>
              <a:gd name="T84" fmla="*/ 1124193 w 3407"/>
              <a:gd name="T85" fmla="*/ 1161347 h 3778"/>
              <a:gd name="T86" fmla="*/ 1085115 w 3407"/>
              <a:gd name="T87" fmla="*/ 427940 h 3778"/>
              <a:gd name="T88" fmla="*/ 1004101 w 3407"/>
              <a:gd name="T89" fmla="*/ 566615 h 3778"/>
              <a:gd name="T90" fmla="*/ 1085115 w 3407"/>
              <a:gd name="T91" fmla="*/ 427940 h 3778"/>
              <a:gd name="T92" fmla="*/ 1547373 w 3407"/>
              <a:gd name="T93" fmla="*/ 644769 h 3778"/>
              <a:gd name="T94" fmla="*/ 1401547 w 3407"/>
              <a:gd name="T95" fmla="*/ 392199 h 3778"/>
              <a:gd name="T96" fmla="*/ 1186621 w 3407"/>
              <a:gd name="T97" fmla="*/ 685752 h 3778"/>
              <a:gd name="T98" fmla="*/ 1401071 w 3407"/>
              <a:gd name="T99" fmla="*/ 1409628 h 3778"/>
              <a:gd name="T100" fmla="*/ 1546897 w 3407"/>
              <a:gd name="T101" fmla="*/ 1157534 h 3778"/>
              <a:gd name="T102" fmla="*/ 1185668 w 3407"/>
              <a:gd name="T103" fmla="*/ 1117504 h 3778"/>
              <a:gd name="T104" fmla="*/ 1401071 w 3407"/>
              <a:gd name="T105" fmla="*/ 1409628 h 3778"/>
              <a:gd name="T106" fmla="*/ 1356751 w 3407"/>
              <a:gd name="T107" fmla="*/ 900675 h 3778"/>
              <a:gd name="T108" fmla="*/ 1198535 w 3407"/>
              <a:gd name="T109" fmla="*/ 899722 h 3778"/>
              <a:gd name="T110" fmla="*/ 1280026 w 3407"/>
              <a:gd name="T111" fmla="*/ 972634 h 37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407" h="3778">
                <a:moveTo>
                  <a:pt x="2976" y="731"/>
                </a:moveTo>
                <a:cubicBezTo>
                  <a:pt x="3154" y="759"/>
                  <a:pt x="3275" y="830"/>
                  <a:pt x="3341" y="945"/>
                </a:cubicBezTo>
                <a:cubicBezTo>
                  <a:pt x="3406" y="1060"/>
                  <a:pt x="3407" y="1201"/>
                  <a:pt x="3344" y="1368"/>
                </a:cubicBezTo>
                <a:cubicBezTo>
                  <a:pt x="3280" y="1536"/>
                  <a:pt x="3167" y="1710"/>
                  <a:pt x="3005" y="1890"/>
                </a:cubicBezTo>
                <a:cubicBezTo>
                  <a:pt x="3166" y="2070"/>
                  <a:pt x="3278" y="2244"/>
                  <a:pt x="3342" y="2412"/>
                </a:cubicBezTo>
                <a:cubicBezTo>
                  <a:pt x="3405" y="2579"/>
                  <a:pt x="3404" y="2720"/>
                  <a:pt x="3339" y="2835"/>
                </a:cubicBezTo>
                <a:cubicBezTo>
                  <a:pt x="3272" y="2950"/>
                  <a:pt x="3150" y="3022"/>
                  <a:pt x="2974" y="3050"/>
                </a:cubicBezTo>
                <a:cubicBezTo>
                  <a:pt x="2798" y="3079"/>
                  <a:pt x="2590" y="3067"/>
                  <a:pt x="2353" y="3013"/>
                </a:cubicBezTo>
                <a:cubicBezTo>
                  <a:pt x="2279" y="3246"/>
                  <a:pt x="2185" y="3431"/>
                  <a:pt x="2072" y="3570"/>
                </a:cubicBezTo>
                <a:cubicBezTo>
                  <a:pt x="1958" y="3709"/>
                  <a:pt x="1836" y="3778"/>
                  <a:pt x="1703" y="3778"/>
                </a:cubicBezTo>
                <a:cubicBezTo>
                  <a:pt x="1570" y="3778"/>
                  <a:pt x="1448" y="3709"/>
                  <a:pt x="1335" y="3570"/>
                </a:cubicBezTo>
                <a:cubicBezTo>
                  <a:pt x="1222" y="3431"/>
                  <a:pt x="1129" y="3246"/>
                  <a:pt x="1055" y="3015"/>
                </a:cubicBezTo>
                <a:cubicBezTo>
                  <a:pt x="817" y="3066"/>
                  <a:pt x="610" y="3077"/>
                  <a:pt x="433" y="3048"/>
                </a:cubicBezTo>
                <a:cubicBezTo>
                  <a:pt x="256" y="3020"/>
                  <a:pt x="135" y="2948"/>
                  <a:pt x="69" y="2833"/>
                </a:cubicBezTo>
                <a:cubicBezTo>
                  <a:pt x="4" y="2718"/>
                  <a:pt x="2" y="2577"/>
                  <a:pt x="65" y="2411"/>
                </a:cubicBezTo>
                <a:cubicBezTo>
                  <a:pt x="128" y="2244"/>
                  <a:pt x="241" y="2070"/>
                  <a:pt x="405" y="1890"/>
                </a:cubicBezTo>
                <a:cubicBezTo>
                  <a:pt x="241" y="1710"/>
                  <a:pt x="127" y="1536"/>
                  <a:pt x="64" y="1368"/>
                </a:cubicBezTo>
                <a:cubicBezTo>
                  <a:pt x="0" y="1201"/>
                  <a:pt x="1" y="1060"/>
                  <a:pt x="67" y="945"/>
                </a:cubicBezTo>
                <a:cubicBezTo>
                  <a:pt x="133" y="830"/>
                  <a:pt x="254" y="759"/>
                  <a:pt x="432" y="731"/>
                </a:cubicBezTo>
                <a:cubicBezTo>
                  <a:pt x="610" y="703"/>
                  <a:pt x="817" y="714"/>
                  <a:pt x="1055" y="764"/>
                </a:cubicBezTo>
                <a:cubicBezTo>
                  <a:pt x="1127" y="534"/>
                  <a:pt x="1220" y="348"/>
                  <a:pt x="1334" y="209"/>
                </a:cubicBezTo>
                <a:cubicBezTo>
                  <a:pt x="1447" y="70"/>
                  <a:pt x="1570" y="0"/>
                  <a:pt x="1703" y="0"/>
                </a:cubicBezTo>
                <a:cubicBezTo>
                  <a:pt x="1836" y="0"/>
                  <a:pt x="1958" y="69"/>
                  <a:pt x="2072" y="208"/>
                </a:cubicBezTo>
                <a:cubicBezTo>
                  <a:pt x="2185" y="347"/>
                  <a:pt x="2279" y="531"/>
                  <a:pt x="2353" y="762"/>
                </a:cubicBezTo>
                <a:cubicBezTo>
                  <a:pt x="2590" y="713"/>
                  <a:pt x="2798" y="703"/>
                  <a:pt x="2976" y="731"/>
                </a:cubicBezTo>
                <a:close/>
                <a:moveTo>
                  <a:pt x="467" y="822"/>
                </a:moveTo>
                <a:cubicBezTo>
                  <a:pt x="309" y="841"/>
                  <a:pt x="204" y="898"/>
                  <a:pt x="149" y="992"/>
                </a:cubicBezTo>
                <a:cubicBezTo>
                  <a:pt x="93" y="1088"/>
                  <a:pt x="96" y="1208"/>
                  <a:pt x="159" y="1353"/>
                </a:cubicBezTo>
                <a:cubicBezTo>
                  <a:pt x="222" y="1498"/>
                  <a:pt x="329" y="1650"/>
                  <a:pt x="481" y="1810"/>
                </a:cubicBezTo>
                <a:cubicBezTo>
                  <a:pt x="610" y="1680"/>
                  <a:pt x="756" y="1555"/>
                  <a:pt x="920" y="1435"/>
                </a:cubicBezTo>
                <a:cubicBezTo>
                  <a:pt x="939" y="1241"/>
                  <a:pt x="974" y="1052"/>
                  <a:pt x="1024" y="867"/>
                </a:cubicBezTo>
                <a:cubicBezTo>
                  <a:pt x="810" y="818"/>
                  <a:pt x="624" y="803"/>
                  <a:pt x="467" y="822"/>
                </a:cubicBezTo>
                <a:close/>
                <a:moveTo>
                  <a:pt x="479" y="1970"/>
                </a:moveTo>
                <a:cubicBezTo>
                  <a:pt x="329" y="2130"/>
                  <a:pt x="222" y="2282"/>
                  <a:pt x="160" y="2427"/>
                </a:cubicBezTo>
                <a:cubicBezTo>
                  <a:pt x="98" y="2572"/>
                  <a:pt x="95" y="2692"/>
                  <a:pt x="151" y="2786"/>
                </a:cubicBezTo>
                <a:cubicBezTo>
                  <a:pt x="206" y="2882"/>
                  <a:pt x="311" y="2939"/>
                  <a:pt x="468" y="2957"/>
                </a:cubicBezTo>
                <a:cubicBezTo>
                  <a:pt x="624" y="2975"/>
                  <a:pt x="810" y="2959"/>
                  <a:pt x="1024" y="2909"/>
                </a:cubicBezTo>
                <a:cubicBezTo>
                  <a:pt x="974" y="2728"/>
                  <a:pt x="939" y="2541"/>
                  <a:pt x="920" y="2347"/>
                </a:cubicBezTo>
                <a:cubicBezTo>
                  <a:pt x="756" y="2227"/>
                  <a:pt x="609" y="2101"/>
                  <a:pt x="479" y="1970"/>
                </a:cubicBezTo>
                <a:close/>
                <a:moveTo>
                  <a:pt x="561" y="1890"/>
                </a:moveTo>
                <a:cubicBezTo>
                  <a:pt x="657" y="1987"/>
                  <a:pt x="772" y="2085"/>
                  <a:pt x="907" y="2185"/>
                </a:cubicBezTo>
                <a:cubicBezTo>
                  <a:pt x="899" y="2095"/>
                  <a:pt x="895" y="1996"/>
                  <a:pt x="895" y="1888"/>
                </a:cubicBezTo>
                <a:cubicBezTo>
                  <a:pt x="895" y="1839"/>
                  <a:pt x="896" y="1791"/>
                  <a:pt x="897" y="1743"/>
                </a:cubicBezTo>
                <a:cubicBezTo>
                  <a:pt x="899" y="1696"/>
                  <a:pt x="901" y="1649"/>
                  <a:pt x="903" y="1601"/>
                </a:cubicBezTo>
                <a:cubicBezTo>
                  <a:pt x="774" y="1695"/>
                  <a:pt x="659" y="1792"/>
                  <a:pt x="561" y="1890"/>
                </a:cubicBezTo>
                <a:close/>
                <a:moveTo>
                  <a:pt x="1358" y="2484"/>
                </a:moveTo>
                <a:cubicBezTo>
                  <a:pt x="1472" y="2551"/>
                  <a:pt x="1587" y="2612"/>
                  <a:pt x="1705" y="2665"/>
                </a:cubicBezTo>
                <a:cubicBezTo>
                  <a:pt x="1825" y="2610"/>
                  <a:pt x="1940" y="2550"/>
                  <a:pt x="2049" y="2484"/>
                </a:cubicBezTo>
                <a:cubicBezTo>
                  <a:pt x="2171" y="2413"/>
                  <a:pt x="2280" y="2344"/>
                  <a:pt x="2375" y="2277"/>
                </a:cubicBezTo>
                <a:cubicBezTo>
                  <a:pt x="2386" y="2165"/>
                  <a:pt x="2392" y="2036"/>
                  <a:pt x="2392" y="1888"/>
                </a:cubicBezTo>
                <a:cubicBezTo>
                  <a:pt x="2392" y="1742"/>
                  <a:pt x="2386" y="1613"/>
                  <a:pt x="2375" y="1500"/>
                </a:cubicBezTo>
                <a:cubicBezTo>
                  <a:pt x="2273" y="1432"/>
                  <a:pt x="2163" y="1363"/>
                  <a:pt x="2047" y="1293"/>
                </a:cubicBezTo>
                <a:cubicBezTo>
                  <a:pt x="1935" y="1230"/>
                  <a:pt x="1821" y="1171"/>
                  <a:pt x="1705" y="1115"/>
                </a:cubicBezTo>
                <a:cubicBezTo>
                  <a:pt x="1587" y="1171"/>
                  <a:pt x="1473" y="1230"/>
                  <a:pt x="1363" y="1293"/>
                </a:cubicBezTo>
                <a:cubicBezTo>
                  <a:pt x="1238" y="1367"/>
                  <a:pt x="1129" y="1437"/>
                  <a:pt x="1035" y="1503"/>
                </a:cubicBezTo>
                <a:cubicBezTo>
                  <a:pt x="1024" y="1612"/>
                  <a:pt x="1018" y="1740"/>
                  <a:pt x="1018" y="1888"/>
                </a:cubicBezTo>
                <a:cubicBezTo>
                  <a:pt x="1018" y="2036"/>
                  <a:pt x="1024" y="2165"/>
                  <a:pt x="1035" y="2275"/>
                </a:cubicBezTo>
                <a:cubicBezTo>
                  <a:pt x="1121" y="2337"/>
                  <a:pt x="1229" y="2407"/>
                  <a:pt x="1358" y="2484"/>
                </a:cubicBezTo>
                <a:close/>
                <a:moveTo>
                  <a:pt x="1301" y="1189"/>
                </a:moveTo>
                <a:cubicBezTo>
                  <a:pt x="1380" y="1141"/>
                  <a:pt x="1466" y="1095"/>
                  <a:pt x="1559" y="1052"/>
                </a:cubicBezTo>
                <a:cubicBezTo>
                  <a:pt x="1415" y="990"/>
                  <a:pt x="1272" y="939"/>
                  <a:pt x="1133" y="898"/>
                </a:cubicBezTo>
                <a:cubicBezTo>
                  <a:pt x="1096" y="1041"/>
                  <a:pt x="1068" y="1191"/>
                  <a:pt x="1049" y="1347"/>
                </a:cubicBezTo>
                <a:cubicBezTo>
                  <a:pt x="1124" y="1295"/>
                  <a:pt x="1208" y="1242"/>
                  <a:pt x="1301" y="1189"/>
                </a:cubicBezTo>
                <a:close/>
                <a:moveTo>
                  <a:pt x="1559" y="2728"/>
                </a:moveTo>
                <a:cubicBezTo>
                  <a:pt x="1461" y="2682"/>
                  <a:pt x="1374" y="2635"/>
                  <a:pt x="1299" y="2589"/>
                </a:cubicBezTo>
                <a:cubicBezTo>
                  <a:pt x="1214" y="2543"/>
                  <a:pt x="1132" y="2491"/>
                  <a:pt x="1051" y="2435"/>
                </a:cubicBezTo>
                <a:cubicBezTo>
                  <a:pt x="1067" y="2583"/>
                  <a:pt x="1094" y="2731"/>
                  <a:pt x="1131" y="2880"/>
                </a:cubicBezTo>
                <a:cubicBezTo>
                  <a:pt x="1265" y="2845"/>
                  <a:pt x="1408" y="2794"/>
                  <a:pt x="1559" y="2728"/>
                </a:cubicBezTo>
                <a:close/>
                <a:moveTo>
                  <a:pt x="1705" y="982"/>
                </a:moveTo>
                <a:cubicBezTo>
                  <a:pt x="1899" y="897"/>
                  <a:pt x="2079" y="834"/>
                  <a:pt x="2246" y="791"/>
                </a:cubicBezTo>
                <a:cubicBezTo>
                  <a:pt x="2183" y="579"/>
                  <a:pt x="2104" y="410"/>
                  <a:pt x="2009" y="284"/>
                </a:cubicBezTo>
                <a:cubicBezTo>
                  <a:pt x="1914" y="157"/>
                  <a:pt x="1812" y="94"/>
                  <a:pt x="1703" y="94"/>
                </a:cubicBezTo>
                <a:cubicBezTo>
                  <a:pt x="1593" y="94"/>
                  <a:pt x="1492" y="157"/>
                  <a:pt x="1397" y="284"/>
                </a:cubicBezTo>
                <a:cubicBezTo>
                  <a:pt x="1303" y="410"/>
                  <a:pt x="1225" y="578"/>
                  <a:pt x="1162" y="787"/>
                </a:cubicBezTo>
                <a:cubicBezTo>
                  <a:pt x="1338" y="836"/>
                  <a:pt x="1519" y="901"/>
                  <a:pt x="1705" y="982"/>
                </a:cubicBezTo>
                <a:close/>
                <a:moveTo>
                  <a:pt x="1705" y="2796"/>
                </a:moveTo>
                <a:cubicBezTo>
                  <a:pt x="1527" y="2877"/>
                  <a:pt x="1347" y="2941"/>
                  <a:pt x="1164" y="2989"/>
                </a:cubicBezTo>
                <a:cubicBezTo>
                  <a:pt x="1225" y="3201"/>
                  <a:pt x="1303" y="3369"/>
                  <a:pt x="1397" y="3495"/>
                </a:cubicBezTo>
                <a:cubicBezTo>
                  <a:pt x="1492" y="3621"/>
                  <a:pt x="1593" y="3684"/>
                  <a:pt x="1703" y="3684"/>
                </a:cubicBezTo>
                <a:cubicBezTo>
                  <a:pt x="1812" y="3684"/>
                  <a:pt x="1914" y="3621"/>
                  <a:pt x="2009" y="3495"/>
                </a:cubicBezTo>
                <a:cubicBezTo>
                  <a:pt x="2104" y="3369"/>
                  <a:pt x="2183" y="3201"/>
                  <a:pt x="2246" y="2989"/>
                </a:cubicBezTo>
                <a:cubicBezTo>
                  <a:pt x="2064" y="2942"/>
                  <a:pt x="1884" y="2878"/>
                  <a:pt x="1705" y="2796"/>
                </a:cubicBezTo>
                <a:close/>
                <a:moveTo>
                  <a:pt x="2111" y="2589"/>
                </a:moveTo>
                <a:cubicBezTo>
                  <a:pt x="2011" y="2648"/>
                  <a:pt x="1924" y="2694"/>
                  <a:pt x="1848" y="2728"/>
                </a:cubicBezTo>
                <a:cubicBezTo>
                  <a:pt x="1999" y="2794"/>
                  <a:pt x="2142" y="2845"/>
                  <a:pt x="2277" y="2880"/>
                </a:cubicBezTo>
                <a:cubicBezTo>
                  <a:pt x="2310" y="2753"/>
                  <a:pt x="2337" y="2605"/>
                  <a:pt x="2359" y="2437"/>
                </a:cubicBezTo>
                <a:cubicBezTo>
                  <a:pt x="2281" y="2488"/>
                  <a:pt x="2198" y="2538"/>
                  <a:pt x="2111" y="2589"/>
                </a:cubicBezTo>
                <a:close/>
                <a:moveTo>
                  <a:pt x="2277" y="898"/>
                </a:moveTo>
                <a:cubicBezTo>
                  <a:pt x="2146" y="935"/>
                  <a:pt x="2003" y="985"/>
                  <a:pt x="1850" y="1049"/>
                </a:cubicBezTo>
                <a:cubicBezTo>
                  <a:pt x="1952" y="1101"/>
                  <a:pt x="2037" y="1148"/>
                  <a:pt x="2107" y="1189"/>
                </a:cubicBezTo>
                <a:cubicBezTo>
                  <a:pt x="2200" y="1242"/>
                  <a:pt x="2284" y="1295"/>
                  <a:pt x="2359" y="1347"/>
                </a:cubicBezTo>
                <a:cubicBezTo>
                  <a:pt x="2341" y="1195"/>
                  <a:pt x="2314" y="1045"/>
                  <a:pt x="2277" y="898"/>
                </a:cubicBezTo>
                <a:close/>
                <a:moveTo>
                  <a:pt x="2927" y="1810"/>
                </a:moveTo>
                <a:cubicBezTo>
                  <a:pt x="3078" y="1650"/>
                  <a:pt x="3185" y="1498"/>
                  <a:pt x="3247" y="1353"/>
                </a:cubicBezTo>
                <a:cubicBezTo>
                  <a:pt x="3310" y="1208"/>
                  <a:pt x="3313" y="1088"/>
                  <a:pt x="3259" y="992"/>
                </a:cubicBezTo>
                <a:cubicBezTo>
                  <a:pt x="3204" y="898"/>
                  <a:pt x="3098" y="841"/>
                  <a:pt x="2941" y="823"/>
                </a:cubicBezTo>
                <a:cubicBezTo>
                  <a:pt x="2784" y="805"/>
                  <a:pt x="2598" y="821"/>
                  <a:pt x="2384" y="871"/>
                </a:cubicBezTo>
                <a:cubicBezTo>
                  <a:pt x="2434" y="1047"/>
                  <a:pt x="2470" y="1237"/>
                  <a:pt x="2490" y="1439"/>
                </a:cubicBezTo>
                <a:cubicBezTo>
                  <a:pt x="2649" y="1554"/>
                  <a:pt x="2794" y="1677"/>
                  <a:pt x="2927" y="1810"/>
                </a:cubicBezTo>
                <a:close/>
                <a:moveTo>
                  <a:pt x="2940" y="2958"/>
                </a:moveTo>
                <a:cubicBezTo>
                  <a:pt x="3097" y="2939"/>
                  <a:pt x="3202" y="2882"/>
                  <a:pt x="3257" y="2788"/>
                </a:cubicBezTo>
                <a:cubicBezTo>
                  <a:pt x="3311" y="2693"/>
                  <a:pt x="3308" y="2574"/>
                  <a:pt x="3246" y="2429"/>
                </a:cubicBezTo>
                <a:cubicBezTo>
                  <a:pt x="3183" y="2284"/>
                  <a:pt x="3077" y="2131"/>
                  <a:pt x="2927" y="1970"/>
                </a:cubicBezTo>
                <a:cubicBezTo>
                  <a:pt x="2797" y="2101"/>
                  <a:pt x="2651" y="2226"/>
                  <a:pt x="2488" y="2345"/>
                </a:cubicBezTo>
                <a:cubicBezTo>
                  <a:pt x="2467" y="2541"/>
                  <a:pt x="2433" y="2728"/>
                  <a:pt x="2384" y="2909"/>
                </a:cubicBezTo>
                <a:cubicBezTo>
                  <a:pt x="2598" y="2961"/>
                  <a:pt x="2784" y="2977"/>
                  <a:pt x="2940" y="2958"/>
                </a:cubicBezTo>
                <a:close/>
                <a:moveTo>
                  <a:pt x="2686" y="2041"/>
                </a:moveTo>
                <a:cubicBezTo>
                  <a:pt x="2744" y="1991"/>
                  <a:pt x="2798" y="1941"/>
                  <a:pt x="2847" y="1890"/>
                </a:cubicBezTo>
                <a:cubicBezTo>
                  <a:pt x="2754" y="1798"/>
                  <a:pt x="2640" y="1701"/>
                  <a:pt x="2504" y="1597"/>
                </a:cubicBezTo>
                <a:cubicBezTo>
                  <a:pt x="2511" y="1706"/>
                  <a:pt x="2515" y="1803"/>
                  <a:pt x="2515" y="1888"/>
                </a:cubicBezTo>
                <a:cubicBezTo>
                  <a:pt x="2515" y="1982"/>
                  <a:pt x="2511" y="2084"/>
                  <a:pt x="2504" y="2193"/>
                </a:cubicBezTo>
                <a:cubicBezTo>
                  <a:pt x="2567" y="2141"/>
                  <a:pt x="2628" y="2091"/>
                  <a:pt x="2686" y="2041"/>
                </a:cubicBezTo>
                <a:close/>
              </a:path>
            </a:pathLst>
          </a:custGeom>
          <a:solidFill>
            <a:srgbClr val="FFFFFF"/>
          </a:solidFill>
          <a:ln>
            <a:noFill/>
          </a:ln>
        </p:spPr>
        <p:txBody>
          <a:bodyPr anchor="ctr" anchorCtr="1">
            <a:normAutofit fontScale="60000" lnSpcReduction="20000"/>
          </a:bodyPr>
          <a:p>
            <a:endParaRPr lang="zh-CN" altLang="en-US">
              <a:sym typeface="Arial" panose="020B0604020202020204" pitchFamily="34" charset="0"/>
            </a:endParaRPr>
          </a:p>
        </p:txBody>
      </p:sp>
      <p:sp>
        <p:nvSpPr>
          <p:cNvPr id="100" name="文本框 99"/>
          <p:cNvSpPr txBox="1"/>
          <p:nvPr>
            <p:custDataLst>
              <p:tags r:id="rId25"/>
            </p:custDataLst>
          </p:nvPr>
        </p:nvSpPr>
        <p:spPr>
          <a:xfrm>
            <a:off x="10111227" y="4371278"/>
            <a:ext cx="1208499" cy="369274"/>
          </a:xfrm>
          <a:prstGeom prst="rect">
            <a:avLst/>
          </a:prstGeom>
          <a:noFill/>
        </p:spPr>
        <p:txBody>
          <a:bodyPr wrap="square" rtlCol="0">
            <a:normAutofit/>
          </a:bodyPr>
          <a:p>
            <a:pPr algn="ctr"/>
            <a:r>
              <a:rPr lang="zh-CN" altLang="en-US" b="1">
                <a:solidFill>
                  <a:srgbClr val="6D82D1"/>
                </a:solidFill>
                <a:latin typeface="Arial" panose="020B0604020202020204" pitchFamily="34" charset="0"/>
                <a:ea typeface="宋体" panose="02010600030101010101" pitchFamily="2" charset="-122"/>
                <a:cs typeface="+mn-ea"/>
                <a:sym typeface="Arial" panose="020B0604020202020204" pitchFamily="34" charset="0"/>
              </a:rPr>
              <a:t>外文书刊</a:t>
            </a:r>
            <a:endParaRPr lang="zh-CN" altLang="en-US" b="1">
              <a:solidFill>
                <a:srgbClr val="6D82D1"/>
              </a:solidFill>
              <a:latin typeface="Arial" panose="020B0604020202020204" pitchFamily="34" charset="0"/>
              <a:ea typeface="宋体" panose="02010600030101010101" pitchFamily="2" charset="-122"/>
              <a:cs typeface="+mn-ea"/>
              <a:sym typeface="Arial" panose="020B0604020202020204" pitchFamily="34" charset="0"/>
            </a:endParaRPr>
          </a:p>
        </p:txBody>
      </p:sp>
      <p:sp>
        <p:nvSpPr>
          <p:cNvPr id="101" name="立方体 100"/>
          <p:cNvSpPr/>
          <p:nvPr>
            <p:custDataLst>
              <p:tags r:id="rId26"/>
            </p:custDataLst>
          </p:nvPr>
        </p:nvSpPr>
        <p:spPr>
          <a:xfrm rot="21091489" flipH="1">
            <a:off x="2691873" y="5575258"/>
            <a:ext cx="1668383" cy="679577"/>
          </a:xfrm>
          <a:prstGeom prst="cube">
            <a:avLst>
              <a:gd name="adj" fmla="val 80345"/>
            </a:avLst>
          </a:prstGeom>
          <a:solidFill>
            <a:srgbClr val="FE8B44"/>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cxnSp>
        <p:nvCxnSpPr>
          <p:cNvPr id="102" name="直接连接符 101"/>
          <p:cNvCxnSpPr/>
          <p:nvPr>
            <p:custDataLst>
              <p:tags r:id="rId27"/>
            </p:custDataLst>
          </p:nvPr>
        </p:nvCxnSpPr>
        <p:spPr>
          <a:xfrm>
            <a:off x="3476438" y="5114353"/>
            <a:ext cx="0" cy="683341"/>
          </a:xfrm>
          <a:prstGeom prst="line">
            <a:avLst/>
          </a:prstGeom>
          <a:noFill/>
          <a:ln w="6350" cap="flat" cmpd="sng" algn="ctr">
            <a:solidFill>
              <a:srgbClr val="FE8B44">
                <a:lumMod val="60000"/>
                <a:lumOff val="40000"/>
              </a:srgbClr>
            </a:solidFill>
            <a:prstDash val="solid"/>
            <a:miter lim="800000"/>
            <a:headEnd type="none"/>
            <a:tailEnd type="oval"/>
          </a:ln>
          <a:effectLst/>
        </p:spPr>
      </p:cxnSp>
      <p:sp>
        <p:nvSpPr>
          <p:cNvPr id="103" name="椭圆 102"/>
          <p:cNvSpPr/>
          <p:nvPr>
            <p:custDataLst>
              <p:tags r:id="rId28"/>
            </p:custDataLst>
          </p:nvPr>
        </p:nvSpPr>
        <p:spPr>
          <a:xfrm>
            <a:off x="3268190" y="4803477"/>
            <a:ext cx="416495" cy="416495"/>
          </a:xfrm>
          <a:prstGeom prst="ellipse">
            <a:avLst/>
          </a:prstGeom>
          <a:solidFill>
            <a:srgbClr val="FE8B44"/>
          </a:solidFill>
          <a:ln w="12700" cap="flat" cmpd="sng" algn="ctr">
            <a:noFill/>
            <a:prstDash val="solid"/>
            <a:miter lim="800000"/>
          </a:ln>
          <a:effectLst/>
        </p:spPr>
        <p:txBody>
          <a:bodyPr rtlCol="0" anchor="ctr">
            <a:normAutofit fontScale="75000" lnSpcReduction="20000"/>
          </a:bodyPr>
          <a:p>
            <a:pPr algn="ctr"/>
            <a:endParaRPr lang="zh-CN" altLang="en-US">
              <a:sym typeface="Arial" panose="020B0604020202020204" pitchFamily="34" charset="0"/>
            </a:endParaRPr>
          </a:p>
        </p:txBody>
      </p:sp>
      <p:sp>
        <p:nvSpPr>
          <p:cNvPr id="104" name="KSO_Shape"/>
          <p:cNvSpPr/>
          <p:nvPr>
            <p:custDataLst>
              <p:tags r:id="rId29"/>
            </p:custDataLst>
          </p:nvPr>
        </p:nvSpPr>
        <p:spPr bwMode="auto">
          <a:xfrm>
            <a:off x="3367741" y="4894757"/>
            <a:ext cx="219475" cy="231735"/>
          </a:xfrm>
          <a:custGeom>
            <a:avLst/>
            <a:gdLst>
              <a:gd name="T0" fmla="*/ 285195 w 3309"/>
              <a:gd name="T1" fmla="*/ 209540 h 3497"/>
              <a:gd name="T2" fmla="*/ 645550 w 3309"/>
              <a:gd name="T3" fmla="*/ 713569 h 3497"/>
              <a:gd name="T4" fmla="*/ 601793 w 3309"/>
              <a:gd name="T5" fmla="*/ 534919 h 3497"/>
              <a:gd name="T6" fmla="*/ 661509 w 3309"/>
              <a:gd name="T7" fmla="*/ 415476 h 3497"/>
              <a:gd name="T8" fmla="*/ 813887 w 3309"/>
              <a:gd name="T9" fmla="*/ 515870 h 3497"/>
              <a:gd name="T10" fmla="*/ 876692 w 3309"/>
              <a:gd name="T11" fmla="*/ 497336 h 3497"/>
              <a:gd name="T12" fmla="*/ 887503 w 3309"/>
              <a:gd name="T13" fmla="*/ 374804 h 3497"/>
              <a:gd name="T14" fmla="*/ 1038337 w 3309"/>
              <a:gd name="T15" fmla="*/ 387675 h 3497"/>
              <a:gd name="T16" fmla="*/ 1050692 w 3309"/>
              <a:gd name="T17" fmla="*/ 422684 h 3497"/>
              <a:gd name="T18" fmla="*/ 1104230 w 3309"/>
              <a:gd name="T19" fmla="*/ 505058 h 3497"/>
              <a:gd name="T20" fmla="*/ 1111952 w 3309"/>
              <a:gd name="T21" fmla="*/ 466960 h 3497"/>
              <a:gd name="T22" fmla="*/ 1209763 w 3309"/>
              <a:gd name="T23" fmla="*/ 413417 h 3497"/>
              <a:gd name="T24" fmla="*/ 1424946 w 3309"/>
              <a:gd name="T25" fmla="*/ 1166114 h 3497"/>
              <a:gd name="T26" fmla="*/ 1072313 w 3309"/>
              <a:gd name="T27" fmla="*/ 1638222 h 3497"/>
              <a:gd name="T28" fmla="*/ 669230 w 3309"/>
              <a:gd name="T29" fmla="*/ 1337041 h 3497"/>
              <a:gd name="T30" fmla="*/ 188414 w 3309"/>
              <a:gd name="T31" fmla="*/ 1154272 h 3497"/>
              <a:gd name="T32" fmla="*/ 298065 w 3309"/>
              <a:gd name="T33" fmla="*/ 1078076 h 3497"/>
              <a:gd name="T34" fmla="*/ 569361 w 3309"/>
              <a:gd name="T35" fmla="*/ 1102788 h 3497"/>
              <a:gd name="T36" fmla="*/ 152379 w 3309"/>
              <a:gd name="T37" fmla="*/ 294489 h 3497"/>
              <a:gd name="T38" fmla="*/ 178118 w 3309"/>
              <a:gd name="T39" fmla="*/ 166293 h 3497"/>
              <a:gd name="T40" fmla="*/ 109651 w 3309"/>
              <a:gd name="T41" fmla="*/ 62811 h 3497"/>
              <a:gd name="T42" fmla="*/ 53024 w 3309"/>
              <a:gd name="T43" fmla="*/ 354210 h 3497"/>
              <a:gd name="T44" fmla="*/ 401538 w 3309"/>
              <a:gd name="T45" fmla="*/ 962752 h 3497"/>
              <a:gd name="T46" fmla="*/ 171941 w 3309"/>
              <a:gd name="T47" fmla="*/ 981801 h 3497"/>
              <a:gd name="T48" fmla="*/ 242467 w 3309"/>
              <a:gd name="T49" fmla="*/ 1385436 h 3497"/>
              <a:gd name="T50" fmla="*/ 876177 w 3309"/>
              <a:gd name="T51" fmla="*/ 1548125 h 3497"/>
              <a:gd name="T52" fmla="*/ 1023923 w 3309"/>
              <a:gd name="T53" fmla="*/ 1800397 h 3497"/>
              <a:gd name="T54" fmla="*/ 1597402 w 3309"/>
              <a:gd name="T55" fmla="*/ 1469355 h 3497"/>
              <a:gd name="T56" fmla="*/ 1643218 w 3309"/>
              <a:gd name="T57" fmla="*/ 1301517 h 3497"/>
              <a:gd name="T58" fmla="*/ 1421857 w 3309"/>
              <a:gd name="T59" fmla="*/ 540582 h 3497"/>
              <a:gd name="T60" fmla="*/ 1420313 w 3309"/>
              <a:gd name="T61" fmla="*/ 533890 h 3497"/>
              <a:gd name="T62" fmla="*/ 1370893 w 3309"/>
              <a:gd name="T63" fmla="*/ 389734 h 3497"/>
              <a:gd name="T64" fmla="*/ 1127396 w 3309"/>
              <a:gd name="T65" fmla="*/ 295518 h 3497"/>
              <a:gd name="T66" fmla="*/ 825727 w 3309"/>
              <a:gd name="T67" fmla="*/ 267717 h 3497"/>
              <a:gd name="T68" fmla="*/ 599733 w 3309"/>
              <a:gd name="T69" fmla="*/ 308389 h 3497"/>
              <a:gd name="T70" fmla="*/ 518396 w 3309"/>
              <a:gd name="T71" fmla="*/ 363992 h 3497"/>
              <a:gd name="T72" fmla="*/ 391242 w 3309"/>
              <a:gd name="T73" fmla="*/ 145700 h 3497"/>
              <a:gd name="T74" fmla="*/ 116343 w 3309"/>
              <a:gd name="T75" fmla="*/ 59207 h 34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309" h="3497">
                <a:moveTo>
                  <a:pt x="346" y="323"/>
                </a:moveTo>
                <a:cubicBezTo>
                  <a:pt x="432" y="274"/>
                  <a:pt x="502" y="323"/>
                  <a:pt x="554" y="407"/>
                </a:cubicBezTo>
                <a:cubicBezTo>
                  <a:pt x="554" y="407"/>
                  <a:pt x="1109" y="1359"/>
                  <a:pt x="1116" y="1370"/>
                </a:cubicBezTo>
                <a:cubicBezTo>
                  <a:pt x="1143" y="1418"/>
                  <a:pt x="1223" y="1404"/>
                  <a:pt x="1254" y="1386"/>
                </a:cubicBezTo>
                <a:cubicBezTo>
                  <a:pt x="1297" y="1361"/>
                  <a:pt x="1321" y="1286"/>
                  <a:pt x="1266" y="1192"/>
                </a:cubicBezTo>
                <a:cubicBezTo>
                  <a:pt x="1169" y="1039"/>
                  <a:pt x="1169" y="1039"/>
                  <a:pt x="1169" y="1039"/>
                </a:cubicBezTo>
                <a:cubicBezTo>
                  <a:pt x="1111" y="956"/>
                  <a:pt x="1168" y="886"/>
                  <a:pt x="1251" y="828"/>
                </a:cubicBezTo>
                <a:cubicBezTo>
                  <a:pt x="1262" y="821"/>
                  <a:pt x="1274" y="813"/>
                  <a:pt x="1285" y="807"/>
                </a:cubicBezTo>
                <a:cubicBezTo>
                  <a:pt x="1355" y="766"/>
                  <a:pt x="1421" y="758"/>
                  <a:pt x="1471" y="830"/>
                </a:cubicBezTo>
                <a:cubicBezTo>
                  <a:pt x="1581" y="1002"/>
                  <a:pt x="1581" y="1002"/>
                  <a:pt x="1581" y="1002"/>
                </a:cubicBezTo>
                <a:cubicBezTo>
                  <a:pt x="1621" y="1045"/>
                  <a:pt x="1649" y="1050"/>
                  <a:pt x="1667" y="1039"/>
                </a:cubicBezTo>
                <a:cubicBezTo>
                  <a:pt x="1697" y="1022"/>
                  <a:pt x="1703" y="966"/>
                  <a:pt x="1703" y="966"/>
                </a:cubicBezTo>
                <a:cubicBezTo>
                  <a:pt x="1671" y="878"/>
                  <a:pt x="1671" y="878"/>
                  <a:pt x="1671" y="878"/>
                </a:cubicBezTo>
                <a:cubicBezTo>
                  <a:pt x="1645" y="805"/>
                  <a:pt x="1668" y="760"/>
                  <a:pt x="1724" y="728"/>
                </a:cubicBezTo>
                <a:cubicBezTo>
                  <a:pt x="1740" y="719"/>
                  <a:pt x="1760" y="710"/>
                  <a:pt x="1782" y="702"/>
                </a:cubicBezTo>
                <a:cubicBezTo>
                  <a:pt x="1877" y="668"/>
                  <a:pt x="1982" y="658"/>
                  <a:pt x="2017" y="753"/>
                </a:cubicBezTo>
                <a:cubicBezTo>
                  <a:pt x="2041" y="821"/>
                  <a:pt x="2041" y="821"/>
                  <a:pt x="2041" y="821"/>
                </a:cubicBezTo>
                <a:cubicBezTo>
                  <a:pt x="2041" y="821"/>
                  <a:pt x="2041" y="821"/>
                  <a:pt x="2041" y="821"/>
                </a:cubicBezTo>
                <a:cubicBezTo>
                  <a:pt x="2041" y="821"/>
                  <a:pt x="2082" y="1031"/>
                  <a:pt x="2127" y="1005"/>
                </a:cubicBezTo>
                <a:cubicBezTo>
                  <a:pt x="2133" y="1002"/>
                  <a:pt x="2139" y="994"/>
                  <a:pt x="2145" y="981"/>
                </a:cubicBezTo>
                <a:cubicBezTo>
                  <a:pt x="2145" y="981"/>
                  <a:pt x="2145" y="981"/>
                  <a:pt x="2145" y="981"/>
                </a:cubicBezTo>
                <a:cubicBezTo>
                  <a:pt x="2160" y="907"/>
                  <a:pt x="2160" y="907"/>
                  <a:pt x="2160" y="907"/>
                </a:cubicBezTo>
                <a:cubicBezTo>
                  <a:pt x="2162" y="864"/>
                  <a:pt x="2179" y="838"/>
                  <a:pt x="2205" y="823"/>
                </a:cubicBezTo>
                <a:cubicBezTo>
                  <a:pt x="2240" y="802"/>
                  <a:pt x="2293" y="801"/>
                  <a:pt x="2350" y="803"/>
                </a:cubicBezTo>
                <a:cubicBezTo>
                  <a:pt x="2452" y="806"/>
                  <a:pt x="2473" y="906"/>
                  <a:pt x="2527" y="1102"/>
                </a:cubicBezTo>
                <a:cubicBezTo>
                  <a:pt x="2768" y="2265"/>
                  <a:pt x="2768" y="2265"/>
                  <a:pt x="2768" y="2265"/>
                </a:cubicBezTo>
                <a:cubicBezTo>
                  <a:pt x="2990" y="2659"/>
                  <a:pt x="2990" y="2659"/>
                  <a:pt x="2990" y="2659"/>
                </a:cubicBezTo>
                <a:cubicBezTo>
                  <a:pt x="2083" y="3182"/>
                  <a:pt x="2083" y="3182"/>
                  <a:pt x="2083" y="3182"/>
                </a:cubicBezTo>
                <a:cubicBezTo>
                  <a:pt x="1848" y="2781"/>
                  <a:pt x="1848" y="2781"/>
                  <a:pt x="1848" y="2781"/>
                </a:cubicBezTo>
                <a:cubicBezTo>
                  <a:pt x="1848" y="2781"/>
                  <a:pt x="1615" y="2786"/>
                  <a:pt x="1300" y="2597"/>
                </a:cubicBezTo>
                <a:cubicBezTo>
                  <a:pt x="514" y="2455"/>
                  <a:pt x="514" y="2455"/>
                  <a:pt x="514" y="2455"/>
                </a:cubicBezTo>
                <a:cubicBezTo>
                  <a:pt x="414" y="2437"/>
                  <a:pt x="348" y="2341"/>
                  <a:pt x="366" y="2242"/>
                </a:cubicBezTo>
                <a:cubicBezTo>
                  <a:pt x="375" y="2186"/>
                  <a:pt x="409" y="2141"/>
                  <a:pt x="455" y="2115"/>
                </a:cubicBezTo>
                <a:cubicBezTo>
                  <a:pt x="491" y="2094"/>
                  <a:pt x="534" y="2086"/>
                  <a:pt x="579" y="2094"/>
                </a:cubicBezTo>
                <a:cubicBezTo>
                  <a:pt x="1031" y="2149"/>
                  <a:pt x="1031" y="2149"/>
                  <a:pt x="1031" y="2149"/>
                </a:cubicBezTo>
                <a:cubicBezTo>
                  <a:pt x="1064" y="2154"/>
                  <a:pt x="1089" y="2152"/>
                  <a:pt x="1106" y="2142"/>
                </a:cubicBezTo>
                <a:cubicBezTo>
                  <a:pt x="1170" y="2105"/>
                  <a:pt x="1104" y="1947"/>
                  <a:pt x="891" y="1577"/>
                </a:cubicBezTo>
                <a:cubicBezTo>
                  <a:pt x="296" y="572"/>
                  <a:pt x="296" y="572"/>
                  <a:pt x="296" y="572"/>
                </a:cubicBezTo>
                <a:cubicBezTo>
                  <a:pt x="242" y="486"/>
                  <a:pt x="255" y="380"/>
                  <a:pt x="340" y="326"/>
                </a:cubicBezTo>
                <a:cubicBezTo>
                  <a:pt x="342" y="325"/>
                  <a:pt x="344" y="324"/>
                  <a:pt x="346" y="323"/>
                </a:cubicBezTo>
                <a:moveTo>
                  <a:pt x="226" y="115"/>
                </a:moveTo>
                <a:cubicBezTo>
                  <a:pt x="222" y="117"/>
                  <a:pt x="217" y="120"/>
                  <a:pt x="213" y="122"/>
                </a:cubicBezTo>
                <a:cubicBezTo>
                  <a:pt x="117" y="183"/>
                  <a:pt x="50" y="277"/>
                  <a:pt x="25" y="387"/>
                </a:cubicBezTo>
                <a:cubicBezTo>
                  <a:pt x="0" y="496"/>
                  <a:pt x="45" y="593"/>
                  <a:pt x="103" y="688"/>
                </a:cubicBezTo>
                <a:cubicBezTo>
                  <a:pt x="696" y="1691"/>
                  <a:pt x="696" y="1691"/>
                  <a:pt x="696" y="1691"/>
                </a:cubicBezTo>
                <a:cubicBezTo>
                  <a:pt x="735" y="1758"/>
                  <a:pt x="754" y="1823"/>
                  <a:pt x="780" y="1870"/>
                </a:cubicBezTo>
                <a:cubicBezTo>
                  <a:pt x="617" y="1856"/>
                  <a:pt x="617" y="1856"/>
                  <a:pt x="617" y="1856"/>
                </a:cubicBezTo>
                <a:cubicBezTo>
                  <a:pt x="520" y="1840"/>
                  <a:pt x="420" y="1858"/>
                  <a:pt x="334" y="1907"/>
                </a:cubicBezTo>
                <a:cubicBezTo>
                  <a:pt x="226" y="1969"/>
                  <a:pt x="151" y="2076"/>
                  <a:pt x="129" y="2199"/>
                </a:cubicBezTo>
                <a:cubicBezTo>
                  <a:pt x="88" y="2429"/>
                  <a:pt x="241" y="2650"/>
                  <a:pt x="471" y="2691"/>
                </a:cubicBezTo>
                <a:cubicBezTo>
                  <a:pt x="1215" y="2826"/>
                  <a:pt x="1215" y="2826"/>
                  <a:pt x="1215" y="2826"/>
                </a:cubicBezTo>
                <a:cubicBezTo>
                  <a:pt x="1415" y="2939"/>
                  <a:pt x="1586" y="2986"/>
                  <a:pt x="1702" y="3007"/>
                </a:cubicBezTo>
                <a:cubicBezTo>
                  <a:pt x="1868" y="3291"/>
                  <a:pt x="1868" y="3291"/>
                  <a:pt x="1868" y="3291"/>
                </a:cubicBezTo>
                <a:cubicBezTo>
                  <a:pt x="1989" y="3497"/>
                  <a:pt x="1989" y="3497"/>
                  <a:pt x="1989" y="3497"/>
                </a:cubicBezTo>
                <a:cubicBezTo>
                  <a:pt x="2196" y="3377"/>
                  <a:pt x="2196" y="3377"/>
                  <a:pt x="2196" y="3377"/>
                </a:cubicBezTo>
                <a:cubicBezTo>
                  <a:pt x="3103" y="2854"/>
                  <a:pt x="3103" y="2854"/>
                  <a:pt x="3103" y="2854"/>
                </a:cubicBezTo>
                <a:cubicBezTo>
                  <a:pt x="3309" y="2735"/>
                  <a:pt x="3309" y="2735"/>
                  <a:pt x="3309" y="2735"/>
                </a:cubicBezTo>
                <a:cubicBezTo>
                  <a:pt x="3192" y="2528"/>
                  <a:pt x="3192" y="2528"/>
                  <a:pt x="3192" y="2528"/>
                </a:cubicBezTo>
                <a:cubicBezTo>
                  <a:pt x="2995" y="2179"/>
                  <a:pt x="2995" y="2179"/>
                  <a:pt x="2995" y="2179"/>
                </a:cubicBezTo>
                <a:cubicBezTo>
                  <a:pt x="2762" y="1050"/>
                  <a:pt x="2762" y="1050"/>
                  <a:pt x="2762" y="1050"/>
                </a:cubicBezTo>
                <a:cubicBezTo>
                  <a:pt x="2761" y="1044"/>
                  <a:pt x="2761" y="1044"/>
                  <a:pt x="2761" y="1044"/>
                </a:cubicBezTo>
                <a:cubicBezTo>
                  <a:pt x="2759" y="1037"/>
                  <a:pt x="2759" y="1037"/>
                  <a:pt x="2759" y="1037"/>
                </a:cubicBezTo>
                <a:cubicBezTo>
                  <a:pt x="2749" y="1003"/>
                  <a:pt x="2749" y="1003"/>
                  <a:pt x="2749" y="1003"/>
                </a:cubicBezTo>
                <a:cubicBezTo>
                  <a:pt x="2721" y="903"/>
                  <a:pt x="2700" y="824"/>
                  <a:pt x="2663" y="757"/>
                </a:cubicBezTo>
                <a:cubicBezTo>
                  <a:pt x="2574" y="594"/>
                  <a:pt x="2435" y="565"/>
                  <a:pt x="2359" y="563"/>
                </a:cubicBezTo>
                <a:cubicBezTo>
                  <a:pt x="2304" y="561"/>
                  <a:pt x="2246" y="561"/>
                  <a:pt x="2190" y="574"/>
                </a:cubicBezTo>
                <a:cubicBezTo>
                  <a:pt x="2104" y="461"/>
                  <a:pt x="1943" y="388"/>
                  <a:pt x="1700" y="476"/>
                </a:cubicBezTo>
                <a:cubicBezTo>
                  <a:pt x="1663" y="490"/>
                  <a:pt x="1632" y="504"/>
                  <a:pt x="1604" y="520"/>
                </a:cubicBezTo>
                <a:cubicBezTo>
                  <a:pt x="1577" y="536"/>
                  <a:pt x="1553" y="553"/>
                  <a:pt x="1532" y="572"/>
                </a:cubicBezTo>
                <a:cubicBezTo>
                  <a:pt x="1436" y="523"/>
                  <a:pt x="1309" y="515"/>
                  <a:pt x="1165" y="599"/>
                </a:cubicBezTo>
                <a:cubicBezTo>
                  <a:pt x="1148" y="608"/>
                  <a:pt x="1092" y="642"/>
                  <a:pt x="1075" y="654"/>
                </a:cubicBezTo>
                <a:cubicBezTo>
                  <a:pt x="1050" y="671"/>
                  <a:pt x="1027" y="688"/>
                  <a:pt x="1007" y="707"/>
                </a:cubicBezTo>
                <a:cubicBezTo>
                  <a:pt x="893" y="511"/>
                  <a:pt x="786" y="328"/>
                  <a:pt x="762" y="286"/>
                </a:cubicBezTo>
                <a:cubicBezTo>
                  <a:pt x="760" y="283"/>
                  <a:pt x="760" y="283"/>
                  <a:pt x="760" y="283"/>
                </a:cubicBezTo>
                <a:cubicBezTo>
                  <a:pt x="758" y="279"/>
                  <a:pt x="758" y="279"/>
                  <a:pt x="758" y="279"/>
                </a:cubicBezTo>
                <a:cubicBezTo>
                  <a:pt x="636" y="85"/>
                  <a:pt x="425" y="0"/>
                  <a:pt x="226" y="115"/>
                </a:cubicBezTo>
                <a:close/>
              </a:path>
            </a:pathLst>
          </a:custGeom>
          <a:solidFill>
            <a:srgbClr val="FFFFFF"/>
          </a:solidFill>
          <a:ln>
            <a:noFill/>
          </a:ln>
        </p:spPr>
        <p:txBody>
          <a:bodyPr anchor="ctr" anchorCtr="1">
            <a:normAutofit fontScale="52500" lnSpcReduction="20000"/>
          </a:bodyPr>
          <a:p>
            <a:endParaRPr lang="zh-CN" altLang="en-US">
              <a:sym typeface="Arial" panose="020B0604020202020204" pitchFamily="34" charset="0"/>
            </a:endParaRPr>
          </a:p>
        </p:txBody>
      </p:sp>
      <p:sp>
        <p:nvSpPr>
          <p:cNvPr id="105" name="文本框 104"/>
          <p:cNvSpPr txBox="1"/>
          <p:nvPr>
            <p:custDataLst>
              <p:tags r:id="rId30"/>
            </p:custDataLst>
          </p:nvPr>
        </p:nvSpPr>
        <p:spPr>
          <a:xfrm>
            <a:off x="3058342" y="6290071"/>
            <a:ext cx="1208499" cy="369274"/>
          </a:xfrm>
          <a:prstGeom prst="rect">
            <a:avLst/>
          </a:prstGeom>
          <a:noFill/>
        </p:spPr>
        <p:txBody>
          <a:bodyPr wrap="square" rtlCol="0">
            <a:normAutofit/>
          </a:bodyPr>
          <a:p>
            <a:pPr algn="ctr"/>
            <a:r>
              <a:rPr lang="zh-CN" altLang="en-US" b="1">
                <a:solidFill>
                  <a:srgbClr val="FE8B44"/>
                </a:solidFill>
                <a:latin typeface="Arial" panose="020B0604020202020204" pitchFamily="34" charset="0"/>
                <a:ea typeface="宋体" panose="02010600030101010101" pitchFamily="2" charset="-122"/>
                <a:cs typeface="+mn-ea"/>
                <a:sym typeface="Arial" panose="020B0604020202020204" pitchFamily="34" charset="0"/>
              </a:rPr>
              <a:t>学长论文</a:t>
            </a:r>
            <a:endParaRPr lang="zh-CN" altLang="en-US" b="1">
              <a:solidFill>
                <a:srgbClr val="FE8B44"/>
              </a:solidFill>
              <a:latin typeface="Arial" panose="020B0604020202020204" pitchFamily="34" charset="0"/>
              <a:ea typeface="宋体" panose="02010600030101010101" pitchFamily="2" charset="-122"/>
              <a:cs typeface="+mn-ea"/>
              <a:sym typeface="Arial" panose="020B0604020202020204" pitchFamily="34" charset="0"/>
            </a:endParaRPr>
          </a:p>
        </p:txBody>
      </p:sp>
      <p:sp>
        <p:nvSpPr>
          <p:cNvPr id="106" name="立方体 105"/>
          <p:cNvSpPr/>
          <p:nvPr>
            <p:custDataLst>
              <p:tags r:id="rId31"/>
            </p:custDataLst>
          </p:nvPr>
        </p:nvSpPr>
        <p:spPr>
          <a:xfrm rot="21091489" flipH="1">
            <a:off x="4373817" y="5083616"/>
            <a:ext cx="1668383" cy="679577"/>
          </a:xfrm>
          <a:prstGeom prst="cube">
            <a:avLst>
              <a:gd name="adj" fmla="val 80345"/>
            </a:avLst>
          </a:prstGeom>
          <a:solidFill>
            <a:srgbClr val="A5CC44"/>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cxnSp>
        <p:nvCxnSpPr>
          <p:cNvPr id="107" name="直接连接符 106"/>
          <p:cNvCxnSpPr/>
          <p:nvPr>
            <p:custDataLst>
              <p:tags r:id="rId32"/>
            </p:custDataLst>
          </p:nvPr>
        </p:nvCxnSpPr>
        <p:spPr>
          <a:xfrm>
            <a:off x="5161436" y="4622711"/>
            <a:ext cx="0" cy="683341"/>
          </a:xfrm>
          <a:prstGeom prst="line">
            <a:avLst/>
          </a:prstGeom>
          <a:noFill/>
          <a:ln w="6350" cap="flat" cmpd="sng" algn="ctr">
            <a:solidFill>
              <a:srgbClr val="A5CC44">
                <a:lumMod val="60000"/>
                <a:lumOff val="40000"/>
              </a:srgbClr>
            </a:solidFill>
            <a:prstDash val="solid"/>
            <a:miter lim="800000"/>
            <a:headEnd type="none"/>
            <a:tailEnd type="oval"/>
          </a:ln>
          <a:effectLst/>
        </p:spPr>
      </p:cxnSp>
      <p:sp>
        <p:nvSpPr>
          <p:cNvPr id="108" name="椭圆 107"/>
          <p:cNvSpPr/>
          <p:nvPr>
            <p:custDataLst>
              <p:tags r:id="rId33"/>
            </p:custDataLst>
          </p:nvPr>
        </p:nvSpPr>
        <p:spPr>
          <a:xfrm>
            <a:off x="4953189" y="4321971"/>
            <a:ext cx="416495" cy="416495"/>
          </a:xfrm>
          <a:prstGeom prst="ellipse">
            <a:avLst/>
          </a:prstGeom>
          <a:solidFill>
            <a:srgbClr val="A5CC44"/>
          </a:solidFill>
          <a:ln w="12700" cap="flat" cmpd="sng" algn="ctr">
            <a:noFill/>
            <a:prstDash val="solid"/>
            <a:miter lim="800000"/>
          </a:ln>
          <a:effectLst/>
        </p:spPr>
        <p:txBody>
          <a:bodyPr rtlCol="0" anchor="ctr">
            <a:normAutofit fontScale="75000" lnSpcReduction="20000"/>
          </a:bodyPr>
          <a:p>
            <a:pPr algn="ctr"/>
            <a:endParaRPr lang="zh-CN" altLang="en-US">
              <a:sym typeface="Arial" panose="020B0604020202020204" pitchFamily="34" charset="0"/>
            </a:endParaRPr>
          </a:p>
        </p:txBody>
      </p:sp>
      <p:sp>
        <p:nvSpPr>
          <p:cNvPr id="109" name="KSO_Shape"/>
          <p:cNvSpPr/>
          <p:nvPr>
            <p:custDataLst>
              <p:tags r:id="rId34"/>
            </p:custDataLst>
          </p:nvPr>
        </p:nvSpPr>
        <p:spPr bwMode="auto">
          <a:xfrm>
            <a:off x="5027742" y="4405295"/>
            <a:ext cx="267385" cy="229187"/>
          </a:xfrm>
          <a:custGeom>
            <a:avLst/>
            <a:gdLst>
              <a:gd name="T0" fmla="*/ 852289 w 12766676"/>
              <a:gd name="T1" fmla="*/ 1146683 h 10934699"/>
              <a:gd name="T2" fmla="*/ 948108 w 12766676"/>
              <a:gd name="T3" fmla="*/ 1146683 h 10934699"/>
              <a:gd name="T4" fmla="*/ 948108 w 12766676"/>
              <a:gd name="T5" fmla="*/ 1542045 h 10934699"/>
              <a:gd name="T6" fmla="*/ 852289 w 12766676"/>
              <a:gd name="T7" fmla="*/ 1542045 h 10934699"/>
              <a:gd name="T8" fmla="*/ 1193698 w 12766676"/>
              <a:gd name="T9" fmla="*/ 1055119 h 10934699"/>
              <a:gd name="T10" fmla="*/ 1391603 w 12766676"/>
              <a:gd name="T11" fmla="*/ 1397646 h 10934699"/>
              <a:gd name="T12" fmla="*/ 1308545 w 12766676"/>
              <a:gd name="T13" fmla="*/ 1445108 h 10934699"/>
              <a:gd name="T14" fmla="*/ 1110640 w 12766676"/>
              <a:gd name="T15" fmla="*/ 1102804 h 10934699"/>
              <a:gd name="T16" fmla="*/ 606028 w 12766676"/>
              <a:gd name="T17" fmla="*/ 1055119 h 10934699"/>
              <a:gd name="T18" fmla="*/ 689309 w 12766676"/>
              <a:gd name="T19" fmla="*/ 1102804 h 10934699"/>
              <a:gd name="T20" fmla="*/ 491180 w 12766676"/>
              <a:gd name="T21" fmla="*/ 1445108 h 10934699"/>
              <a:gd name="T22" fmla="*/ 408123 w 12766676"/>
              <a:gd name="T23" fmla="*/ 1397646 h 10934699"/>
              <a:gd name="T24" fmla="*/ 1360932 w 12766676"/>
              <a:gd name="T25" fmla="*/ 852289 h 10934699"/>
              <a:gd name="T26" fmla="*/ 1703459 w 12766676"/>
              <a:gd name="T27" fmla="*/ 1050194 h 10934699"/>
              <a:gd name="T28" fmla="*/ 1655774 w 12766676"/>
              <a:gd name="T29" fmla="*/ 1133475 h 10934699"/>
              <a:gd name="T30" fmla="*/ 1312799 w 12766676"/>
              <a:gd name="T31" fmla="*/ 936018 h 10934699"/>
              <a:gd name="T32" fmla="*/ 438794 w 12766676"/>
              <a:gd name="T33" fmla="*/ 852289 h 10934699"/>
              <a:gd name="T34" fmla="*/ 486927 w 12766676"/>
              <a:gd name="T35" fmla="*/ 935346 h 10934699"/>
              <a:gd name="T36" fmla="*/ 144623 w 12766676"/>
              <a:gd name="T37" fmla="*/ 1133475 h 10934699"/>
              <a:gd name="T38" fmla="*/ 96266 w 12766676"/>
              <a:gd name="T39" fmla="*/ 1050194 h 10934699"/>
              <a:gd name="T40" fmla="*/ 1404363 w 12766676"/>
              <a:gd name="T41" fmla="*/ 593938 h 10934699"/>
              <a:gd name="T42" fmla="*/ 1800397 w 12766676"/>
              <a:gd name="T43" fmla="*/ 593938 h 10934699"/>
              <a:gd name="T44" fmla="*/ 1800397 w 12766676"/>
              <a:gd name="T45" fmla="*/ 689756 h 10934699"/>
              <a:gd name="T46" fmla="*/ 1404363 w 12766676"/>
              <a:gd name="T47" fmla="*/ 689756 h 10934699"/>
              <a:gd name="T48" fmla="*/ 0 w 12766676"/>
              <a:gd name="T49" fmla="*/ 593938 h 10934699"/>
              <a:gd name="T50" fmla="*/ 395362 w 12766676"/>
              <a:gd name="T51" fmla="*/ 593938 h 10934699"/>
              <a:gd name="T52" fmla="*/ 395362 w 12766676"/>
              <a:gd name="T53" fmla="*/ 689756 h 10934699"/>
              <a:gd name="T54" fmla="*/ 0 w 12766676"/>
              <a:gd name="T55" fmla="*/ 689756 h 10934699"/>
              <a:gd name="T56" fmla="*/ 899934 w 12766676"/>
              <a:gd name="T57" fmla="*/ 167297 h 10934699"/>
              <a:gd name="T58" fmla="*/ 813106 w 12766676"/>
              <a:gd name="T59" fmla="*/ 175767 h 10934699"/>
              <a:gd name="T60" fmla="*/ 813106 w 12766676"/>
              <a:gd name="T61" fmla="*/ 274769 h 10934699"/>
              <a:gd name="T62" fmla="*/ 743750 w 12766676"/>
              <a:gd name="T63" fmla="*/ 401830 h 10934699"/>
              <a:gd name="T64" fmla="*/ 612978 w 12766676"/>
              <a:gd name="T65" fmla="*/ 642716 h 10934699"/>
              <a:gd name="T66" fmla="*/ 899934 w 12766676"/>
              <a:gd name="T67" fmla="*/ 929661 h 10934699"/>
              <a:gd name="T68" fmla="*/ 1186890 w 12766676"/>
              <a:gd name="T69" fmla="*/ 642716 h 10934699"/>
              <a:gd name="T70" fmla="*/ 1056648 w 12766676"/>
              <a:gd name="T71" fmla="*/ 401830 h 10934699"/>
              <a:gd name="T72" fmla="*/ 987291 w 12766676"/>
              <a:gd name="T73" fmla="*/ 274769 h 10934699"/>
              <a:gd name="T74" fmla="*/ 987291 w 12766676"/>
              <a:gd name="T75" fmla="*/ 175767 h 10934699"/>
              <a:gd name="T76" fmla="*/ 899934 w 12766676"/>
              <a:gd name="T77" fmla="*/ 167297 h 10934699"/>
              <a:gd name="T78" fmla="*/ 899934 w 12766676"/>
              <a:gd name="T79" fmla="*/ 0 h 10934699"/>
              <a:gd name="T80" fmla="*/ 1083120 w 12766676"/>
              <a:gd name="T81" fmla="*/ 26471 h 10934699"/>
              <a:gd name="T82" fmla="*/ 1083120 w 12766676"/>
              <a:gd name="T83" fmla="*/ 274769 h 10934699"/>
              <a:gd name="T84" fmla="*/ 1104826 w 12766676"/>
              <a:gd name="T85" fmla="*/ 319240 h 10934699"/>
              <a:gd name="T86" fmla="*/ 1283247 w 12766676"/>
              <a:gd name="T87" fmla="*/ 642716 h 10934699"/>
              <a:gd name="T88" fmla="*/ 899934 w 12766676"/>
              <a:gd name="T89" fmla="*/ 1026015 h 10934699"/>
              <a:gd name="T90" fmla="*/ 517150 w 12766676"/>
              <a:gd name="T91" fmla="*/ 642716 h 10934699"/>
              <a:gd name="T92" fmla="*/ 695041 w 12766676"/>
              <a:gd name="T93" fmla="*/ 319240 h 10934699"/>
              <a:gd name="T94" fmla="*/ 717278 w 12766676"/>
              <a:gd name="T95" fmla="*/ 274769 h 10934699"/>
              <a:gd name="T96" fmla="*/ 717278 w 12766676"/>
              <a:gd name="T97" fmla="*/ 26471 h 10934699"/>
              <a:gd name="T98" fmla="*/ 899934 w 12766676"/>
              <a:gd name="T99" fmla="*/ 0 h 109346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66676" h="10934699">
                <a:moveTo>
                  <a:pt x="6043613" y="8131174"/>
                </a:moveTo>
                <a:lnTo>
                  <a:pt x="6723063" y="8131174"/>
                </a:lnTo>
                <a:lnTo>
                  <a:pt x="6723063" y="10934699"/>
                </a:lnTo>
                <a:lnTo>
                  <a:pt x="6043613" y="10934699"/>
                </a:lnTo>
                <a:lnTo>
                  <a:pt x="6043613" y="8131174"/>
                </a:lnTo>
                <a:close/>
                <a:moveTo>
                  <a:pt x="8464551" y="7481887"/>
                </a:moveTo>
                <a:lnTo>
                  <a:pt x="9867901" y="9910762"/>
                </a:lnTo>
                <a:lnTo>
                  <a:pt x="9278939" y="10247312"/>
                </a:lnTo>
                <a:lnTo>
                  <a:pt x="7875588" y="7820025"/>
                </a:lnTo>
                <a:lnTo>
                  <a:pt x="8464551" y="7481887"/>
                </a:lnTo>
                <a:close/>
                <a:moveTo>
                  <a:pt x="4297364" y="7481887"/>
                </a:moveTo>
                <a:lnTo>
                  <a:pt x="4887914" y="7820025"/>
                </a:lnTo>
                <a:lnTo>
                  <a:pt x="3482976" y="10247312"/>
                </a:lnTo>
                <a:lnTo>
                  <a:pt x="2894013" y="9910762"/>
                </a:lnTo>
                <a:lnTo>
                  <a:pt x="4297364" y="7481887"/>
                </a:lnTo>
                <a:close/>
                <a:moveTo>
                  <a:pt x="9650413" y="6043612"/>
                </a:moveTo>
                <a:lnTo>
                  <a:pt x="12079288" y="7446962"/>
                </a:lnTo>
                <a:lnTo>
                  <a:pt x="11741151" y="8037512"/>
                </a:lnTo>
                <a:lnTo>
                  <a:pt x="9309100" y="6637337"/>
                </a:lnTo>
                <a:lnTo>
                  <a:pt x="9650413" y="6043612"/>
                </a:lnTo>
                <a:close/>
                <a:moveTo>
                  <a:pt x="3111501" y="6043612"/>
                </a:moveTo>
                <a:lnTo>
                  <a:pt x="3452813" y="6632575"/>
                </a:lnTo>
                <a:lnTo>
                  <a:pt x="1025525" y="8037512"/>
                </a:lnTo>
                <a:lnTo>
                  <a:pt x="682625" y="7446962"/>
                </a:lnTo>
                <a:lnTo>
                  <a:pt x="3111501" y="6043612"/>
                </a:lnTo>
                <a:close/>
                <a:moveTo>
                  <a:pt x="9958388" y="4211638"/>
                </a:moveTo>
                <a:lnTo>
                  <a:pt x="12766676" y="4211638"/>
                </a:lnTo>
                <a:lnTo>
                  <a:pt x="12766676" y="4891088"/>
                </a:lnTo>
                <a:lnTo>
                  <a:pt x="9958388" y="4891088"/>
                </a:lnTo>
                <a:lnTo>
                  <a:pt x="9958388" y="4211638"/>
                </a:lnTo>
                <a:close/>
                <a:moveTo>
                  <a:pt x="0" y="4211637"/>
                </a:moveTo>
                <a:lnTo>
                  <a:pt x="2803525" y="4211637"/>
                </a:lnTo>
                <a:lnTo>
                  <a:pt x="2803525" y="4891087"/>
                </a:lnTo>
                <a:lnTo>
                  <a:pt x="0" y="4891087"/>
                </a:lnTo>
                <a:lnTo>
                  <a:pt x="0" y="4211637"/>
                </a:lnTo>
                <a:close/>
                <a:moveTo>
                  <a:pt x="6381460" y="1186307"/>
                </a:moveTo>
                <a:cubicBezTo>
                  <a:pt x="6171222" y="1186307"/>
                  <a:pt x="5964738" y="1208832"/>
                  <a:pt x="5765762" y="1246373"/>
                </a:cubicBezTo>
                <a:cubicBezTo>
                  <a:pt x="5765762" y="1246373"/>
                  <a:pt x="5765762" y="1832018"/>
                  <a:pt x="5765762" y="1948396"/>
                </a:cubicBezTo>
                <a:cubicBezTo>
                  <a:pt x="5765762" y="2481483"/>
                  <a:pt x="5457912" y="2744273"/>
                  <a:pt x="5273953" y="2849389"/>
                </a:cubicBezTo>
                <a:cubicBezTo>
                  <a:pt x="4703304" y="3187261"/>
                  <a:pt x="4346649" y="3840480"/>
                  <a:pt x="4346649" y="4557520"/>
                </a:cubicBezTo>
                <a:cubicBezTo>
                  <a:pt x="4346649" y="5680005"/>
                  <a:pt x="5262690" y="6592260"/>
                  <a:pt x="6381460" y="6592260"/>
                </a:cubicBezTo>
                <a:cubicBezTo>
                  <a:pt x="7503986" y="6592260"/>
                  <a:pt x="8416274" y="5680005"/>
                  <a:pt x="8416274" y="4557520"/>
                </a:cubicBezTo>
                <a:cubicBezTo>
                  <a:pt x="8416274" y="3840480"/>
                  <a:pt x="8063372" y="3187261"/>
                  <a:pt x="7492724" y="2849389"/>
                </a:cubicBezTo>
                <a:cubicBezTo>
                  <a:pt x="7308765" y="2744273"/>
                  <a:pt x="7000915" y="2481483"/>
                  <a:pt x="7000915" y="1948396"/>
                </a:cubicBezTo>
                <a:cubicBezTo>
                  <a:pt x="7000915" y="1749427"/>
                  <a:pt x="7000915" y="1246373"/>
                  <a:pt x="7000915" y="1246373"/>
                </a:cubicBezTo>
                <a:cubicBezTo>
                  <a:pt x="6798184" y="1208832"/>
                  <a:pt x="6595454" y="1186307"/>
                  <a:pt x="6381460" y="1186307"/>
                </a:cubicBezTo>
                <a:close/>
                <a:moveTo>
                  <a:pt x="6381460" y="0"/>
                </a:moveTo>
                <a:cubicBezTo>
                  <a:pt x="6835727" y="0"/>
                  <a:pt x="7271222" y="63821"/>
                  <a:pt x="7680437" y="187707"/>
                </a:cubicBezTo>
                <a:cubicBezTo>
                  <a:pt x="7680437" y="187707"/>
                  <a:pt x="7680437" y="1696869"/>
                  <a:pt x="7680437" y="1948396"/>
                </a:cubicBezTo>
                <a:cubicBezTo>
                  <a:pt x="7680437" y="2079791"/>
                  <a:pt x="7714225" y="2192415"/>
                  <a:pt x="7834362" y="2263744"/>
                </a:cubicBezTo>
                <a:cubicBezTo>
                  <a:pt x="8611495" y="2717994"/>
                  <a:pt x="9099550" y="3592707"/>
                  <a:pt x="9099550" y="4557520"/>
                </a:cubicBezTo>
                <a:cubicBezTo>
                  <a:pt x="9099550" y="6055418"/>
                  <a:pt x="7879413" y="7275512"/>
                  <a:pt x="6381460" y="7275512"/>
                </a:cubicBezTo>
                <a:cubicBezTo>
                  <a:pt x="4883509" y="7275512"/>
                  <a:pt x="3667126" y="6055418"/>
                  <a:pt x="3667126" y="4557520"/>
                </a:cubicBezTo>
                <a:cubicBezTo>
                  <a:pt x="3667126" y="3592707"/>
                  <a:pt x="4155181" y="2717994"/>
                  <a:pt x="4928560" y="2263744"/>
                </a:cubicBezTo>
                <a:cubicBezTo>
                  <a:pt x="5052451" y="2192415"/>
                  <a:pt x="5086240" y="2079791"/>
                  <a:pt x="5086240" y="1948396"/>
                </a:cubicBezTo>
                <a:cubicBezTo>
                  <a:pt x="5086240" y="1621787"/>
                  <a:pt x="5086240" y="187707"/>
                  <a:pt x="5086240" y="187707"/>
                </a:cubicBezTo>
                <a:cubicBezTo>
                  <a:pt x="5499209" y="63821"/>
                  <a:pt x="5934704" y="0"/>
                  <a:pt x="6381460" y="0"/>
                </a:cubicBezTo>
                <a:close/>
              </a:path>
            </a:pathLst>
          </a:custGeom>
          <a:solidFill>
            <a:srgbClr val="FFFFFF"/>
          </a:solidFill>
          <a:ln>
            <a:noFill/>
          </a:ln>
        </p:spPr>
        <p:txBody>
          <a:bodyPr anchor="ctr" anchorCtr="1">
            <a:normAutofit fontScale="52500" lnSpcReduction="20000"/>
          </a:bodyPr>
          <a:p>
            <a:endParaRPr lang="zh-CN" altLang="en-US">
              <a:sym typeface="Arial" panose="020B0604020202020204" pitchFamily="34" charset="0"/>
            </a:endParaRPr>
          </a:p>
        </p:txBody>
      </p:sp>
      <p:sp>
        <p:nvSpPr>
          <p:cNvPr id="110" name="立方体 109"/>
          <p:cNvSpPr/>
          <p:nvPr>
            <p:custDataLst>
              <p:tags r:id="rId35"/>
            </p:custDataLst>
          </p:nvPr>
        </p:nvSpPr>
        <p:spPr>
          <a:xfrm rot="21091489" flipH="1">
            <a:off x="6126458" y="4587328"/>
            <a:ext cx="1668383" cy="679577"/>
          </a:xfrm>
          <a:prstGeom prst="cube">
            <a:avLst>
              <a:gd name="adj" fmla="val 80345"/>
            </a:avLst>
          </a:prstGeom>
          <a:solidFill>
            <a:srgbClr val="48D0B9"/>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cxnSp>
        <p:nvCxnSpPr>
          <p:cNvPr id="111" name="直接连接符 110"/>
          <p:cNvCxnSpPr/>
          <p:nvPr>
            <p:custDataLst>
              <p:tags r:id="rId36"/>
            </p:custDataLst>
          </p:nvPr>
        </p:nvCxnSpPr>
        <p:spPr>
          <a:xfrm>
            <a:off x="6917129" y="4126424"/>
            <a:ext cx="0" cy="683341"/>
          </a:xfrm>
          <a:prstGeom prst="line">
            <a:avLst/>
          </a:prstGeom>
          <a:noFill/>
          <a:ln w="6350" cap="flat" cmpd="sng" algn="ctr">
            <a:solidFill>
              <a:srgbClr val="48D0B9">
                <a:lumMod val="60000"/>
                <a:lumOff val="40000"/>
              </a:srgbClr>
            </a:solidFill>
            <a:prstDash val="solid"/>
            <a:miter lim="800000"/>
            <a:headEnd type="none"/>
            <a:tailEnd type="oval"/>
          </a:ln>
          <a:effectLst/>
        </p:spPr>
      </p:cxnSp>
      <p:sp>
        <p:nvSpPr>
          <p:cNvPr id="112" name="椭圆 111"/>
          <p:cNvSpPr/>
          <p:nvPr>
            <p:custDataLst>
              <p:tags r:id="rId37"/>
            </p:custDataLst>
          </p:nvPr>
        </p:nvSpPr>
        <p:spPr>
          <a:xfrm>
            <a:off x="6708883" y="3835820"/>
            <a:ext cx="416495" cy="416495"/>
          </a:xfrm>
          <a:prstGeom prst="ellipse">
            <a:avLst/>
          </a:prstGeom>
          <a:solidFill>
            <a:srgbClr val="48D0B9"/>
          </a:solidFill>
          <a:ln w="12700" cap="flat" cmpd="sng" algn="ctr">
            <a:noFill/>
            <a:prstDash val="solid"/>
            <a:miter lim="800000"/>
          </a:ln>
          <a:effectLst/>
        </p:spPr>
        <p:txBody>
          <a:bodyPr rtlCol="0" anchor="ctr">
            <a:normAutofit fontScale="75000" lnSpcReduction="20000"/>
          </a:bodyPr>
          <a:p>
            <a:pPr algn="ctr"/>
            <a:endParaRPr lang="zh-CN" altLang="en-US">
              <a:sym typeface="Arial" panose="020B0604020202020204" pitchFamily="34" charset="0"/>
            </a:endParaRPr>
          </a:p>
        </p:txBody>
      </p:sp>
      <p:sp>
        <p:nvSpPr>
          <p:cNvPr id="113" name="KSO_Shape"/>
          <p:cNvSpPr/>
          <p:nvPr>
            <p:custDataLst>
              <p:tags r:id="rId38"/>
            </p:custDataLst>
          </p:nvPr>
        </p:nvSpPr>
        <p:spPr bwMode="auto">
          <a:xfrm>
            <a:off x="6807094" y="3903383"/>
            <a:ext cx="220069" cy="250058"/>
          </a:xfrm>
          <a:custGeom>
            <a:avLst/>
            <a:gdLst>
              <a:gd name="T0" fmla="*/ 1552862 w 4875"/>
              <a:gd name="T1" fmla="*/ 906214 h 5537"/>
              <a:gd name="T2" fmla="*/ 1431535 w 4875"/>
              <a:gd name="T3" fmla="*/ 1123744 h 5537"/>
              <a:gd name="T4" fmla="*/ 1250031 w 4875"/>
              <a:gd name="T5" fmla="*/ 1281771 h 5537"/>
              <a:gd name="T6" fmla="*/ 1018761 w 4875"/>
              <a:gd name="T7" fmla="*/ 1367287 h 5537"/>
              <a:gd name="T8" fmla="*/ 814488 w 4875"/>
              <a:gd name="T9" fmla="*/ 1370214 h 5537"/>
              <a:gd name="T10" fmla="*/ 653802 w 4875"/>
              <a:gd name="T11" fmla="*/ 1310385 h 5537"/>
              <a:gd name="T12" fmla="*/ 527596 w 4875"/>
              <a:gd name="T13" fmla="*/ 1200807 h 5537"/>
              <a:gd name="T14" fmla="*/ 443024 w 4875"/>
              <a:gd name="T15" fmla="*/ 1049608 h 5537"/>
              <a:gd name="T16" fmla="*/ 419930 w 4875"/>
              <a:gd name="T17" fmla="*/ 886379 h 5537"/>
              <a:gd name="T18" fmla="*/ 455060 w 4875"/>
              <a:gd name="T19" fmla="*/ 715346 h 5537"/>
              <a:gd name="T20" fmla="*/ 551991 w 4875"/>
              <a:gd name="T21" fmla="*/ 569351 h 5537"/>
              <a:gd name="T22" fmla="*/ 684378 w 4875"/>
              <a:gd name="T23" fmla="*/ 469527 h 5537"/>
              <a:gd name="T24" fmla="*/ 850269 w 4875"/>
              <a:gd name="T25" fmla="*/ 422054 h 5537"/>
              <a:gd name="T26" fmla="*/ 1011280 w 4875"/>
              <a:gd name="T27" fmla="*/ 432459 h 5537"/>
              <a:gd name="T28" fmla="*/ 1162207 w 4875"/>
              <a:gd name="T29" fmla="*/ 498466 h 5537"/>
              <a:gd name="T30" fmla="*/ 1279957 w 4875"/>
              <a:gd name="T31" fmla="*/ 608044 h 5537"/>
              <a:gd name="T32" fmla="*/ 1356396 w 4875"/>
              <a:gd name="T33" fmla="*/ 753715 h 5537"/>
              <a:gd name="T34" fmla="*/ 1390225 w 4875"/>
              <a:gd name="T35" fmla="*/ 822323 h 5537"/>
              <a:gd name="T36" fmla="*/ 1407139 w 4875"/>
              <a:gd name="T37" fmla="*/ 662996 h 5537"/>
              <a:gd name="T38" fmla="*/ 1365504 w 4875"/>
              <a:gd name="T39" fmla="*/ 481883 h 5537"/>
              <a:gd name="T40" fmla="*/ 1258163 w 4875"/>
              <a:gd name="T41" fmla="*/ 327759 h 5537"/>
              <a:gd name="T42" fmla="*/ 1115693 w 4875"/>
              <a:gd name="T43" fmla="*/ 225334 h 5537"/>
              <a:gd name="T44" fmla="*/ 936792 w 4875"/>
              <a:gd name="T45" fmla="*/ 179487 h 5537"/>
              <a:gd name="T46" fmla="*/ 703570 w 4875"/>
              <a:gd name="T47" fmla="*/ 203223 h 5537"/>
              <a:gd name="T48" fmla="*/ 471649 w 4875"/>
              <a:gd name="T49" fmla="*/ 318004 h 5537"/>
              <a:gd name="T50" fmla="*/ 296651 w 4875"/>
              <a:gd name="T51" fmla="*/ 501393 h 5537"/>
              <a:gd name="T52" fmla="*/ 194514 w 4875"/>
              <a:gd name="T53" fmla="*/ 739408 h 5537"/>
              <a:gd name="T54" fmla="*/ 183130 w 4875"/>
              <a:gd name="T55" fmla="*/ 991405 h 5537"/>
              <a:gd name="T56" fmla="*/ 260220 w 4875"/>
              <a:gd name="T57" fmla="*/ 1239175 h 5537"/>
              <a:gd name="T58" fmla="*/ 415701 w 4875"/>
              <a:gd name="T59" fmla="*/ 1435895 h 5537"/>
              <a:gd name="T60" fmla="*/ 637539 w 4875"/>
              <a:gd name="T61" fmla="*/ 1575713 h 5537"/>
              <a:gd name="T62" fmla="*/ 897433 w 4875"/>
              <a:gd name="T63" fmla="*/ 1622211 h 5537"/>
              <a:gd name="T64" fmla="*/ 1101381 w 4875"/>
              <a:gd name="T65" fmla="*/ 1592947 h 5537"/>
              <a:gd name="T66" fmla="*/ 1299798 w 4875"/>
              <a:gd name="T67" fmla="*/ 1496700 h 5537"/>
              <a:gd name="T68" fmla="*/ 1454304 w 4875"/>
              <a:gd name="T69" fmla="*/ 1379968 h 5537"/>
              <a:gd name="T70" fmla="*/ 1515456 w 4875"/>
              <a:gd name="T71" fmla="*/ 1391349 h 5537"/>
              <a:gd name="T72" fmla="*/ 1561319 w 4875"/>
              <a:gd name="T73" fmla="*/ 1470687 h 5537"/>
              <a:gd name="T74" fmla="*/ 1440642 w 4875"/>
              <a:gd name="T75" fmla="*/ 1620910 h 5537"/>
              <a:gd name="T76" fmla="*/ 1157653 w 4875"/>
              <a:gd name="T77" fmla="*/ 1761378 h 5537"/>
              <a:gd name="T78" fmla="*/ 852220 w 4875"/>
              <a:gd name="T79" fmla="*/ 1799422 h 5537"/>
              <a:gd name="T80" fmla="*/ 533776 w 4875"/>
              <a:gd name="T81" fmla="*/ 1725936 h 5537"/>
              <a:gd name="T82" fmla="*/ 263147 w 4875"/>
              <a:gd name="T83" fmla="*/ 1536044 h 5537"/>
              <a:gd name="T84" fmla="*/ 83270 w 4875"/>
              <a:gd name="T85" fmla="*/ 1284372 h 5537"/>
              <a:gd name="T86" fmla="*/ 2277 w 4875"/>
              <a:gd name="T87" fmla="*/ 968969 h 5537"/>
              <a:gd name="T88" fmla="*/ 31226 w 4875"/>
              <a:gd name="T89" fmla="*/ 657468 h 5537"/>
              <a:gd name="T90" fmla="*/ 173697 w 4875"/>
              <a:gd name="T91" fmla="*/ 367103 h 5537"/>
              <a:gd name="T92" fmla="*/ 401714 w 4875"/>
              <a:gd name="T93" fmla="*/ 148597 h 5537"/>
              <a:gd name="T94" fmla="*/ 697389 w 4875"/>
              <a:gd name="T95" fmla="*/ 21135 h 5537"/>
              <a:gd name="T96" fmla="*/ 984607 w 4875"/>
              <a:gd name="T97" fmla="*/ 4877 h 5537"/>
              <a:gd name="T98" fmla="*/ 1221082 w 4875"/>
              <a:gd name="T99" fmla="*/ 79013 h 5537"/>
              <a:gd name="T100" fmla="*/ 1408765 w 4875"/>
              <a:gd name="T101" fmla="*/ 227610 h 5537"/>
              <a:gd name="T102" fmla="*/ 1541478 w 4875"/>
              <a:gd name="T103" fmla="*/ 439938 h 5537"/>
              <a:gd name="T104" fmla="*/ 1585715 w 4875"/>
              <a:gd name="T105" fmla="*/ 688358 h 5537"/>
              <a:gd name="T106" fmla="*/ 1146594 w 4875"/>
              <a:gd name="T107" fmla="*/ 732580 h 5537"/>
              <a:gd name="T108" fmla="*/ 984282 w 4875"/>
              <a:gd name="T109" fmla="*/ 610646 h 5537"/>
              <a:gd name="T110" fmla="*/ 782611 w 4875"/>
              <a:gd name="T111" fmla="*/ 620075 h 5537"/>
              <a:gd name="T112" fmla="*/ 632334 w 4875"/>
              <a:gd name="T113" fmla="*/ 757617 h 5537"/>
              <a:gd name="T114" fmla="*/ 603385 w 4875"/>
              <a:gd name="T115" fmla="*/ 958564 h 5537"/>
              <a:gd name="T116" fmla="*/ 708449 w 4875"/>
              <a:gd name="T117" fmla="*/ 1131873 h 5537"/>
              <a:gd name="T118" fmla="*/ 898084 w 4875"/>
              <a:gd name="T119" fmla="*/ 1199181 h 5537"/>
              <a:gd name="T120" fmla="*/ 1097803 w 4875"/>
              <a:gd name="T121" fmla="*/ 1121468 h 5537"/>
              <a:gd name="T122" fmla="*/ 1193108 w 4875"/>
              <a:gd name="T123" fmla="*/ 943932 h 55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75" h="5537">
                <a:moveTo>
                  <a:pt x="4875" y="2117"/>
                </a:moveTo>
                <a:lnTo>
                  <a:pt x="4875" y="2117"/>
                </a:lnTo>
                <a:lnTo>
                  <a:pt x="4875" y="2172"/>
                </a:lnTo>
                <a:lnTo>
                  <a:pt x="4873" y="2226"/>
                </a:lnTo>
                <a:lnTo>
                  <a:pt x="4869" y="2280"/>
                </a:lnTo>
                <a:lnTo>
                  <a:pt x="4866" y="2333"/>
                </a:lnTo>
                <a:lnTo>
                  <a:pt x="4860" y="2386"/>
                </a:lnTo>
                <a:lnTo>
                  <a:pt x="4853" y="2437"/>
                </a:lnTo>
                <a:lnTo>
                  <a:pt x="4845" y="2490"/>
                </a:lnTo>
                <a:lnTo>
                  <a:pt x="4836" y="2540"/>
                </a:lnTo>
                <a:lnTo>
                  <a:pt x="4826" y="2591"/>
                </a:lnTo>
                <a:lnTo>
                  <a:pt x="4815" y="2640"/>
                </a:lnTo>
                <a:lnTo>
                  <a:pt x="4802" y="2690"/>
                </a:lnTo>
                <a:lnTo>
                  <a:pt x="4788" y="2740"/>
                </a:lnTo>
                <a:lnTo>
                  <a:pt x="4774" y="2787"/>
                </a:lnTo>
                <a:lnTo>
                  <a:pt x="4756" y="2835"/>
                </a:lnTo>
                <a:lnTo>
                  <a:pt x="4739" y="2883"/>
                </a:lnTo>
                <a:lnTo>
                  <a:pt x="4720" y="2930"/>
                </a:lnTo>
                <a:lnTo>
                  <a:pt x="4701" y="2977"/>
                </a:lnTo>
                <a:lnTo>
                  <a:pt x="4679" y="3023"/>
                </a:lnTo>
                <a:lnTo>
                  <a:pt x="4657" y="3068"/>
                </a:lnTo>
                <a:lnTo>
                  <a:pt x="4633" y="3114"/>
                </a:lnTo>
                <a:lnTo>
                  <a:pt x="4608" y="3158"/>
                </a:lnTo>
                <a:lnTo>
                  <a:pt x="4583" y="3202"/>
                </a:lnTo>
                <a:lnTo>
                  <a:pt x="4556" y="3245"/>
                </a:lnTo>
                <a:lnTo>
                  <a:pt x="4527" y="3288"/>
                </a:lnTo>
                <a:lnTo>
                  <a:pt x="4497" y="3331"/>
                </a:lnTo>
                <a:lnTo>
                  <a:pt x="4467" y="3373"/>
                </a:lnTo>
                <a:lnTo>
                  <a:pt x="4435" y="3415"/>
                </a:lnTo>
                <a:lnTo>
                  <a:pt x="4401" y="3456"/>
                </a:lnTo>
                <a:lnTo>
                  <a:pt x="4367" y="3496"/>
                </a:lnTo>
                <a:lnTo>
                  <a:pt x="4331" y="3536"/>
                </a:lnTo>
                <a:lnTo>
                  <a:pt x="4294" y="3576"/>
                </a:lnTo>
                <a:lnTo>
                  <a:pt x="4257" y="3615"/>
                </a:lnTo>
                <a:lnTo>
                  <a:pt x="4217" y="3653"/>
                </a:lnTo>
                <a:lnTo>
                  <a:pt x="4178" y="3690"/>
                </a:lnTo>
                <a:lnTo>
                  <a:pt x="4138" y="3726"/>
                </a:lnTo>
                <a:lnTo>
                  <a:pt x="4097" y="3760"/>
                </a:lnTo>
                <a:lnTo>
                  <a:pt x="4056" y="3793"/>
                </a:lnTo>
                <a:lnTo>
                  <a:pt x="4015" y="3826"/>
                </a:lnTo>
                <a:lnTo>
                  <a:pt x="3972" y="3857"/>
                </a:lnTo>
                <a:lnTo>
                  <a:pt x="3930" y="3887"/>
                </a:lnTo>
                <a:lnTo>
                  <a:pt x="3888" y="3915"/>
                </a:lnTo>
                <a:lnTo>
                  <a:pt x="3843" y="3942"/>
                </a:lnTo>
                <a:lnTo>
                  <a:pt x="3800" y="3968"/>
                </a:lnTo>
                <a:lnTo>
                  <a:pt x="3755" y="3993"/>
                </a:lnTo>
                <a:lnTo>
                  <a:pt x="3711" y="4017"/>
                </a:lnTo>
                <a:lnTo>
                  <a:pt x="3665" y="4038"/>
                </a:lnTo>
                <a:lnTo>
                  <a:pt x="3620" y="4060"/>
                </a:lnTo>
                <a:lnTo>
                  <a:pt x="3573" y="4081"/>
                </a:lnTo>
                <a:lnTo>
                  <a:pt x="3526" y="4099"/>
                </a:lnTo>
                <a:lnTo>
                  <a:pt x="3478" y="4116"/>
                </a:lnTo>
                <a:lnTo>
                  <a:pt x="3430" y="4133"/>
                </a:lnTo>
                <a:lnTo>
                  <a:pt x="3382" y="4148"/>
                </a:lnTo>
                <a:lnTo>
                  <a:pt x="3333" y="4162"/>
                </a:lnTo>
                <a:lnTo>
                  <a:pt x="3284" y="4174"/>
                </a:lnTo>
                <a:lnTo>
                  <a:pt x="3234" y="4186"/>
                </a:lnTo>
                <a:lnTo>
                  <a:pt x="3184" y="4196"/>
                </a:lnTo>
                <a:lnTo>
                  <a:pt x="3132" y="4205"/>
                </a:lnTo>
                <a:lnTo>
                  <a:pt x="3081" y="4213"/>
                </a:lnTo>
                <a:lnTo>
                  <a:pt x="3028" y="4220"/>
                </a:lnTo>
                <a:lnTo>
                  <a:pt x="2976" y="4226"/>
                </a:lnTo>
                <a:lnTo>
                  <a:pt x="2923" y="4230"/>
                </a:lnTo>
                <a:lnTo>
                  <a:pt x="2870" y="4232"/>
                </a:lnTo>
                <a:lnTo>
                  <a:pt x="2816" y="4235"/>
                </a:lnTo>
                <a:lnTo>
                  <a:pt x="2761" y="4235"/>
                </a:lnTo>
                <a:lnTo>
                  <a:pt x="2724" y="4235"/>
                </a:lnTo>
                <a:lnTo>
                  <a:pt x="2686" y="4234"/>
                </a:lnTo>
                <a:lnTo>
                  <a:pt x="2649" y="4231"/>
                </a:lnTo>
                <a:lnTo>
                  <a:pt x="2613" y="4229"/>
                </a:lnTo>
                <a:lnTo>
                  <a:pt x="2576" y="4224"/>
                </a:lnTo>
                <a:lnTo>
                  <a:pt x="2540" y="4220"/>
                </a:lnTo>
                <a:lnTo>
                  <a:pt x="2504" y="4214"/>
                </a:lnTo>
                <a:lnTo>
                  <a:pt x="2469" y="4208"/>
                </a:lnTo>
                <a:lnTo>
                  <a:pt x="2434" y="4200"/>
                </a:lnTo>
                <a:lnTo>
                  <a:pt x="2399" y="4192"/>
                </a:lnTo>
                <a:lnTo>
                  <a:pt x="2365" y="4184"/>
                </a:lnTo>
                <a:lnTo>
                  <a:pt x="2331" y="4174"/>
                </a:lnTo>
                <a:lnTo>
                  <a:pt x="2298" y="4164"/>
                </a:lnTo>
                <a:lnTo>
                  <a:pt x="2265" y="4152"/>
                </a:lnTo>
                <a:lnTo>
                  <a:pt x="2232" y="4140"/>
                </a:lnTo>
                <a:lnTo>
                  <a:pt x="2198" y="4127"/>
                </a:lnTo>
                <a:lnTo>
                  <a:pt x="2166" y="4114"/>
                </a:lnTo>
                <a:lnTo>
                  <a:pt x="2135" y="4099"/>
                </a:lnTo>
                <a:lnTo>
                  <a:pt x="2103" y="4083"/>
                </a:lnTo>
                <a:lnTo>
                  <a:pt x="2072" y="4066"/>
                </a:lnTo>
                <a:lnTo>
                  <a:pt x="2041" y="4049"/>
                </a:lnTo>
                <a:lnTo>
                  <a:pt x="2010" y="4030"/>
                </a:lnTo>
                <a:lnTo>
                  <a:pt x="1979" y="4012"/>
                </a:lnTo>
                <a:lnTo>
                  <a:pt x="1950" y="3992"/>
                </a:lnTo>
                <a:lnTo>
                  <a:pt x="1920" y="3971"/>
                </a:lnTo>
                <a:lnTo>
                  <a:pt x="1891" y="3949"/>
                </a:lnTo>
                <a:lnTo>
                  <a:pt x="1862" y="3928"/>
                </a:lnTo>
                <a:lnTo>
                  <a:pt x="1833" y="3904"/>
                </a:lnTo>
                <a:lnTo>
                  <a:pt x="1806" y="3880"/>
                </a:lnTo>
                <a:lnTo>
                  <a:pt x="1777" y="3855"/>
                </a:lnTo>
                <a:lnTo>
                  <a:pt x="1750" y="3829"/>
                </a:lnTo>
                <a:lnTo>
                  <a:pt x="1722" y="3803"/>
                </a:lnTo>
                <a:lnTo>
                  <a:pt x="1696" y="3776"/>
                </a:lnTo>
                <a:lnTo>
                  <a:pt x="1670" y="3748"/>
                </a:lnTo>
                <a:lnTo>
                  <a:pt x="1646" y="3720"/>
                </a:lnTo>
                <a:lnTo>
                  <a:pt x="1622" y="3693"/>
                </a:lnTo>
                <a:lnTo>
                  <a:pt x="1598" y="3664"/>
                </a:lnTo>
                <a:lnTo>
                  <a:pt x="1576" y="3634"/>
                </a:lnTo>
                <a:lnTo>
                  <a:pt x="1555" y="3606"/>
                </a:lnTo>
                <a:lnTo>
                  <a:pt x="1534" y="3576"/>
                </a:lnTo>
                <a:lnTo>
                  <a:pt x="1514" y="3545"/>
                </a:lnTo>
                <a:lnTo>
                  <a:pt x="1495" y="3516"/>
                </a:lnTo>
                <a:lnTo>
                  <a:pt x="1477" y="3485"/>
                </a:lnTo>
                <a:lnTo>
                  <a:pt x="1460" y="3454"/>
                </a:lnTo>
                <a:lnTo>
                  <a:pt x="1443" y="3423"/>
                </a:lnTo>
                <a:lnTo>
                  <a:pt x="1428" y="3391"/>
                </a:lnTo>
                <a:lnTo>
                  <a:pt x="1413" y="3359"/>
                </a:lnTo>
                <a:lnTo>
                  <a:pt x="1399" y="3327"/>
                </a:lnTo>
                <a:lnTo>
                  <a:pt x="1386" y="3294"/>
                </a:lnTo>
                <a:lnTo>
                  <a:pt x="1373" y="3261"/>
                </a:lnTo>
                <a:lnTo>
                  <a:pt x="1362" y="3228"/>
                </a:lnTo>
                <a:lnTo>
                  <a:pt x="1351" y="3194"/>
                </a:lnTo>
                <a:lnTo>
                  <a:pt x="1342" y="3160"/>
                </a:lnTo>
                <a:lnTo>
                  <a:pt x="1333" y="3125"/>
                </a:lnTo>
                <a:lnTo>
                  <a:pt x="1325" y="3091"/>
                </a:lnTo>
                <a:lnTo>
                  <a:pt x="1318" y="3056"/>
                </a:lnTo>
                <a:lnTo>
                  <a:pt x="1312" y="3020"/>
                </a:lnTo>
                <a:lnTo>
                  <a:pt x="1306" y="2985"/>
                </a:lnTo>
                <a:lnTo>
                  <a:pt x="1301" y="2948"/>
                </a:lnTo>
                <a:lnTo>
                  <a:pt x="1298" y="2912"/>
                </a:lnTo>
                <a:lnTo>
                  <a:pt x="1294" y="2875"/>
                </a:lnTo>
                <a:lnTo>
                  <a:pt x="1292" y="2839"/>
                </a:lnTo>
                <a:lnTo>
                  <a:pt x="1291" y="2801"/>
                </a:lnTo>
                <a:lnTo>
                  <a:pt x="1291" y="2763"/>
                </a:lnTo>
                <a:lnTo>
                  <a:pt x="1291" y="2726"/>
                </a:lnTo>
                <a:lnTo>
                  <a:pt x="1292" y="2688"/>
                </a:lnTo>
                <a:lnTo>
                  <a:pt x="1294" y="2650"/>
                </a:lnTo>
                <a:lnTo>
                  <a:pt x="1298" y="2614"/>
                </a:lnTo>
                <a:lnTo>
                  <a:pt x="1301" y="2577"/>
                </a:lnTo>
                <a:lnTo>
                  <a:pt x="1306" y="2542"/>
                </a:lnTo>
                <a:lnTo>
                  <a:pt x="1312" y="2506"/>
                </a:lnTo>
                <a:lnTo>
                  <a:pt x="1318" y="2470"/>
                </a:lnTo>
                <a:lnTo>
                  <a:pt x="1325" y="2436"/>
                </a:lnTo>
                <a:lnTo>
                  <a:pt x="1333" y="2401"/>
                </a:lnTo>
                <a:lnTo>
                  <a:pt x="1342" y="2366"/>
                </a:lnTo>
                <a:lnTo>
                  <a:pt x="1351" y="2332"/>
                </a:lnTo>
                <a:lnTo>
                  <a:pt x="1362" y="2299"/>
                </a:lnTo>
                <a:lnTo>
                  <a:pt x="1373" y="2266"/>
                </a:lnTo>
                <a:lnTo>
                  <a:pt x="1386" y="2233"/>
                </a:lnTo>
                <a:lnTo>
                  <a:pt x="1399" y="2200"/>
                </a:lnTo>
                <a:lnTo>
                  <a:pt x="1413" y="2168"/>
                </a:lnTo>
                <a:lnTo>
                  <a:pt x="1428" y="2136"/>
                </a:lnTo>
                <a:lnTo>
                  <a:pt x="1444" y="2104"/>
                </a:lnTo>
                <a:lnTo>
                  <a:pt x="1460" y="2073"/>
                </a:lnTo>
                <a:lnTo>
                  <a:pt x="1477" y="2042"/>
                </a:lnTo>
                <a:lnTo>
                  <a:pt x="1495" y="2011"/>
                </a:lnTo>
                <a:lnTo>
                  <a:pt x="1515" y="1981"/>
                </a:lnTo>
                <a:lnTo>
                  <a:pt x="1534" y="1951"/>
                </a:lnTo>
                <a:lnTo>
                  <a:pt x="1555" y="1921"/>
                </a:lnTo>
                <a:lnTo>
                  <a:pt x="1576" y="1893"/>
                </a:lnTo>
                <a:lnTo>
                  <a:pt x="1599" y="1863"/>
                </a:lnTo>
                <a:lnTo>
                  <a:pt x="1622" y="1834"/>
                </a:lnTo>
                <a:lnTo>
                  <a:pt x="1646" y="1807"/>
                </a:lnTo>
                <a:lnTo>
                  <a:pt x="1671" y="1778"/>
                </a:lnTo>
                <a:lnTo>
                  <a:pt x="1697" y="1751"/>
                </a:lnTo>
                <a:lnTo>
                  <a:pt x="1724" y="1724"/>
                </a:lnTo>
                <a:lnTo>
                  <a:pt x="1751" y="1697"/>
                </a:lnTo>
                <a:lnTo>
                  <a:pt x="1778" y="1671"/>
                </a:lnTo>
                <a:lnTo>
                  <a:pt x="1806" y="1647"/>
                </a:lnTo>
                <a:lnTo>
                  <a:pt x="1834" y="1622"/>
                </a:lnTo>
                <a:lnTo>
                  <a:pt x="1863" y="1599"/>
                </a:lnTo>
                <a:lnTo>
                  <a:pt x="1891" y="1576"/>
                </a:lnTo>
                <a:lnTo>
                  <a:pt x="1921" y="1556"/>
                </a:lnTo>
                <a:lnTo>
                  <a:pt x="1951" y="1534"/>
                </a:lnTo>
                <a:lnTo>
                  <a:pt x="1980" y="1515"/>
                </a:lnTo>
                <a:lnTo>
                  <a:pt x="2011" y="1495"/>
                </a:lnTo>
                <a:lnTo>
                  <a:pt x="2041" y="1478"/>
                </a:lnTo>
                <a:lnTo>
                  <a:pt x="2073" y="1460"/>
                </a:lnTo>
                <a:lnTo>
                  <a:pt x="2104" y="1444"/>
                </a:lnTo>
                <a:lnTo>
                  <a:pt x="2136" y="1428"/>
                </a:lnTo>
                <a:lnTo>
                  <a:pt x="2168" y="1413"/>
                </a:lnTo>
                <a:lnTo>
                  <a:pt x="2200" y="1400"/>
                </a:lnTo>
                <a:lnTo>
                  <a:pt x="2233" y="1387"/>
                </a:lnTo>
                <a:lnTo>
                  <a:pt x="2266" y="1374"/>
                </a:lnTo>
                <a:lnTo>
                  <a:pt x="2299" y="1363"/>
                </a:lnTo>
                <a:lnTo>
                  <a:pt x="2332" y="1353"/>
                </a:lnTo>
                <a:lnTo>
                  <a:pt x="2366" y="1342"/>
                </a:lnTo>
                <a:lnTo>
                  <a:pt x="2400" y="1333"/>
                </a:lnTo>
                <a:lnTo>
                  <a:pt x="2436" y="1325"/>
                </a:lnTo>
                <a:lnTo>
                  <a:pt x="2470" y="1319"/>
                </a:lnTo>
                <a:lnTo>
                  <a:pt x="2506" y="1313"/>
                </a:lnTo>
                <a:lnTo>
                  <a:pt x="2542" y="1307"/>
                </a:lnTo>
                <a:lnTo>
                  <a:pt x="2577" y="1303"/>
                </a:lnTo>
                <a:lnTo>
                  <a:pt x="2614" y="1298"/>
                </a:lnTo>
                <a:lnTo>
                  <a:pt x="2652" y="1296"/>
                </a:lnTo>
                <a:lnTo>
                  <a:pt x="2688" y="1293"/>
                </a:lnTo>
                <a:lnTo>
                  <a:pt x="2726" y="1292"/>
                </a:lnTo>
                <a:lnTo>
                  <a:pt x="2763" y="1291"/>
                </a:lnTo>
                <a:lnTo>
                  <a:pt x="2799" y="1292"/>
                </a:lnTo>
                <a:lnTo>
                  <a:pt x="2835" y="1293"/>
                </a:lnTo>
                <a:lnTo>
                  <a:pt x="2871" y="1295"/>
                </a:lnTo>
                <a:lnTo>
                  <a:pt x="2905" y="1298"/>
                </a:lnTo>
                <a:lnTo>
                  <a:pt x="2940" y="1301"/>
                </a:lnTo>
                <a:lnTo>
                  <a:pt x="2975" y="1306"/>
                </a:lnTo>
                <a:lnTo>
                  <a:pt x="3009" y="1311"/>
                </a:lnTo>
                <a:lnTo>
                  <a:pt x="3043" y="1316"/>
                </a:lnTo>
                <a:lnTo>
                  <a:pt x="3076" y="1323"/>
                </a:lnTo>
                <a:lnTo>
                  <a:pt x="3109" y="1330"/>
                </a:lnTo>
                <a:lnTo>
                  <a:pt x="3142" y="1338"/>
                </a:lnTo>
                <a:lnTo>
                  <a:pt x="3176" y="1347"/>
                </a:lnTo>
                <a:lnTo>
                  <a:pt x="3208" y="1357"/>
                </a:lnTo>
                <a:lnTo>
                  <a:pt x="3239" y="1368"/>
                </a:lnTo>
                <a:lnTo>
                  <a:pt x="3271" y="1379"/>
                </a:lnTo>
                <a:lnTo>
                  <a:pt x="3303" y="1390"/>
                </a:lnTo>
                <a:lnTo>
                  <a:pt x="3334" y="1403"/>
                </a:lnTo>
                <a:lnTo>
                  <a:pt x="3365" y="1417"/>
                </a:lnTo>
                <a:lnTo>
                  <a:pt x="3396" y="1432"/>
                </a:lnTo>
                <a:lnTo>
                  <a:pt x="3427" y="1446"/>
                </a:lnTo>
                <a:lnTo>
                  <a:pt x="3456" y="1462"/>
                </a:lnTo>
                <a:lnTo>
                  <a:pt x="3486" y="1478"/>
                </a:lnTo>
                <a:lnTo>
                  <a:pt x="3516" y="1497"/>
                </a:lnTo>
                <a:lnTo>
                  <a:pt x="3544" y="1515"/>
                </a:lnTo>
                <a:lnTo>
                  <a:pt x="3573" y="1533"/>
                </a:lnTo>
                <a:lnTo>
                  <a:pt x="3601" y="1554"/>
                </a:lnTo>
                <a:lnTo>
                  <a:pt x="3630" y="1574"/>
                </a:lnTo>
                <a:lnTo>
                  <a:pt x="3658" y="1595"/>
                </a:lnTo>
                <a:lnTo>
                  <a:pt x="3686" y="1616"/>
                </a:lnTo>
                <a:lnTo>
                  <a:pt x="3713" y="1639"/>
                </a:lnTo>
                <a:lnTo>
                  <a:pt x="3739" y="1663"/>
                </a:lnTo>
                <a:lnTo>
                  <a:pt x="3767" y="1687"/>
                </a:lnTo>
                <a:lnTo>
                  <a:pt x="3793" y="1712"/>
                </a:lnTo>
                <a:lnTo>
                  <a:pt x="3818" y="1737"/>
                </a:lnTo>
                <a:lnTo>
                  <a:pt x="3843" y="1764"/>
                </a:lnTo>
                <a:lnTo>
                  <a:pt x="3867" y="1790"/>
                </a:lnTo>
                <a:lnTo>
                  <a:pt x="3890" y="1816"/>
                </a:lnTo>
                <a:lnTo>
                  <a:pt x="3913" y="1842"/>
                </a:lnTo>
                <a:lnTo>
                  <a:pt x="3935" y="1870"/>
                </a:lnTo>
                <a:lnTo>
                  <a:pt x="3955" y="1897"/>
                </a:lnTo>
                <a:lnTo>
                  <a:pt x="3976" y="1925"/>
                </a:lnTo>
                <a:lnTo>
                  <a:pt x="3995" y="1953"/>
                </a:lnTo>
                <a:lnTo>
                  <a:pt x="4013" y="1982"/>
                </a:lnTo>
                <a:lnTo>
                  <a:pt x="4032" y="2010"/>
                </a:lnTo>
                <a:lnTo>
                  <a:pt x="4049" y="2040"/>
                </a:lnTo>
                <a:lnTo>
                  <a:pt x="4065" y="2070"/>
                </a:lnTo>
                <a:lnTo>
                  <a:pt x="4081" y="2099"/>
                </a:lnTo>
                <a:lnTo>
                  <a:pt x="4096" y="2129"/>
                </a:lnTo>
                <a:lnTo>
                  <a:pt x="4109" y="2160"/>
                </a:lnTo>
                <a:lnTo>
                  <a:pt x="4123" y="2191"/>
                </a:lnTo>
                <a:lnTo>
                  <a:pt x="4136" y="2222"/>
                </a:lnTo>
                <a:lnTo>
                  <a:pt x="4148" y="2254"/>
                </a:lnTo>
                <a:lnTo>
                  <a:pt x="4158" y="2286"/>
                </a:lnTo>
                <a:lnTo>
                  <a:pt x="4170" y="2318"/>
                </a:lnTo>
                <a:lnTo>
                  <a:pt x="4179" y="2351"/>
                </a:lnTo>
                <a:lnTo>
                  <a:pt x="4188" y="2385"/>
                </a:lnTo>
                <a:lnTo>
                  <a:pt x="4196" y="2418"/>
                </a:lnTo>
                <a:lnTo>
                  <a:pt x="4203" y="2452"/>
                </a:lnTo>
                <a:lnTo>
                  <a:pt x="4210" y="2486"/>
                </a:lnTo>
                <a:lnTo>
                  <a:pt x="4217" y="2520"/>
                </a:lnTo>
                <a:lnTo>
                  <a:pt x="4221" y="2556"/>
                </a:lnTo>
                <a:lnTo>
                  <a:pt x="4226" y="2591"/>
                </a:lnTo>
                <a:lnTo>
                  <a:pt x="4229" y="2627"/>
                </a:lnTo>
                <a:lnTo>
                  <a:pt x="4233" y="2662"/>
                </a:lnTo>
                <a:lnTo>
                  <a:pt x="4244" y="2630"/>
                </a:lnTo>
                <a:lnTo>
                  <a:pt x="4254" y="2597"/>
                </a:lnTo>
                <a:lnTo>
                  <a:pt x="4264" y="2564"/>
                </a:lnTo>
                <a:lnTo>
                  <a:pt x="4274" y="2529"/>
                </a:lnTo>
                <a:lnTo>
                  <a:pt x="4283" y="2496"/>
                </a:lnTo>
                <a:lnTo>
                  <a:pt x="4291" y="2463"/>
                </a:lnTo>
                <a:lnTo>
                  <a:pt x="4298" y="2429"/>
                </a:lnTo>
                <a:lnTo>
                  <a:pt x="4303" y="2395"/>
                </a:lnTo>
                <a:lnTo>
                  <a:pt x="4309" y="2362"/>
                </a:lnTo>
                <a:lnTo>
                  <a:pt x="4315" y="2327"/>
                </a:lnTo>
                <a:lnTo>
                  <a:pt x="4318" y="2293"/>
                </a:lnTo>
                <a:lnTo>
                  <a:pt x="4322" y="2258"/>
                </a:lnTo>
                <a:lnTo>
                  <a:pt x="4325" y="2224"/>
                </a:lnTo>
                <a:lnTo>
                  <a:pt x="4326" y="2189"/>
                </a:lnTo>
                <a:lnTo>
                  <a:pt x="4327" y="2154"/>
                </a:lnTo>
                <a:lnTo>
                  <a:pt x="4327" y="2119"/>
                </a:lnTo>
                <a:lnTo>
                  <a:pt x="4327" y="2079"/>
                </a:lnTo>
                <a:lnTo>
                  <a:pt x="4326" y="2039"/>
                </a:lnTo>
                <a:lnTo>
                  <a:pt x="4324" y="1999"/>
                </a:lnTo>
                <a:lnTo>
                  <a:pt x="4320" y="1959"/>
                </a:lnTo>
                <a:lnTo>
                  <a:pt x="4317" y="1920"/>
                </a:lnTo>
                <a:lnTo>
                  <a:pt x="4311" y="1881"/>
                </a:lnTo>
                <a:lnTo>
                  <a:pt x="4306" y="1844"/>
                </a:lnTo>
                <a:lnTo>
                  <a:pt x="4299" y="1806"/>
                </a:lnTo>
                <a:lnTo>
                  <a:pt x="4292" y="1768"/>
                </a:lnTo>
                <a:lnTo>
                  <a:pt x="4283" y="1731"/>
                </a:lnTo>
                <a:lnTo>
                  <a:pt x="4274" y="1694"/>
                </a:lnTo>
                <a:lnTo>
                  <a:pt x="4263" y="1658"/>
                </a:lnTo>
                <a:lnTo>
                  <a:pt x="4252" y="1622"/>
                </a:lnTo>
                <a:lnTo>
                  <a:pt x="4239" y="1586"/>
                </a:lnTo>
                <a:lnTo>
                  <a:pt x="4227" y="1551"/>
                </a:lnTo>
                <a:lnTo>
                  <a:pt x="4213" y="1516"/>
                </a:lnTo>
                <a:lnTo>
                  <a:pt x="4198" y="1482"/>
                </a:lnTo>
                <a:lnTo>
                  <a:pt x="4182" y="1447"/>
                </a:lnTo>
                <a:lnTo>
                  <a:pt x="4166" y="1413"/>
                </a:lnTo>
                <a:lnTo>
                  <a:pt x="4148" y="1380"/>
                </a:lnTo>
                <a:lnTo>
                  <a:pt x="4130" y="1347"/>
                </a:lnTo>
                <a:lnTo>
                  <a:pt x="4110" y="1314"/>
                </a:lnTo>
                <a:lnTo>
                  <a:pt x="4091" y="1282"/>
                </a:lnTo>
                <a:lnTo>
                  <a:pt x="4069" y="1250"/>
                </a:lnTo>
                <a:lnTo>
                  <a:pt x="4048" y="1218"/>
                </a:lnTo>
                <a:lnTo>
                  <a:pt x="4025" y="1187"/>
                </a:lnTo>
                <a:lnTo>
                  <a:pt x="4001" y="1156"/>
                </a:lnTo>
                <a:lnTo>
                  <a:pt x="3976" y="1126"/>
                </a:lnTo>
                <a:lnTo>
                  <a:pt x="3951" y="1096"/>
                </a:lnTo>
                <a:lnTo>
                  <a:pt x="3924" y="1066"/>
                </a:lnTo>
                <a:lnTo>
                  <a:pt x="3897" y="1037"/>
                </a:lnTo>
                <a:lnTo>
                  <a:pt x="3868" y="1008"/>
                </a:lnTo>
                <a:lnTo>
                  <a:pt x="3840" y="980"/>
                </a:lnTo>
                <a:lnTo>
                  <a:pt x="3810" y="952"/>
                </a:lnTo>
                <a:lnTo>
                  <a:pt x="3781" y="926"/>
                </a:lnTo>
                <a:lnTo>
                  <a:pt x="3751" y="901"/>
                </a:lnTo>
                <a:lnTo>
                  <a:pt x="3720" y="876"/>
                </a:lnTo>
                <a:lnTo>
                  <a:pt x="3689" y="852"/>
                </a:lnTo>
                <a:lnTo>
                  <a:pt x="3658" y="829"/>
                </a:lnTo>
                <a:lnTo>
                  <a:pt x="3628" y="807"/>
                </a:lnTo>
                <a:lnTo>
                  <a:pt x="3596" y="786"/>
                </a:lnTo>
                <a:lnTo>
                  <a:pt x="3562" y="765"/>
                </a:lnTo>
                <a:lnTo>
                  <a:pt x="3531" y="747"/>
                </a:lnTo>
                <a:lnTo>
                  <a:pt x="3497" y="727"/>
                </a:lnTo>
                <a:lnTo>
                  <a:pt x="3464" y="710"/>
                </a:lnTo>
                <a:lnTo>
                  <a:pt x="3430" y="693"/>
                </a:lnTo>
                <a:lnTo>
                  <a:pt x="3396" y="678"/>
                </a:lnTo>
                <a:lnTo>
                  <a:pt x="3362" y="663"/>
                </a:lnTo>
                <a:lnTo>
                  <a:pt x="3327" y="649"/>
                </a:lnTo>
                <a:lnTo>
                  <a:pt x="3292" y="636"/>
                </a:lnTo>
                <a:lnTo>
                  <a:pt x="3257" y="623"/>
                </a:lnTo>
                <a:lnTo>
                  <a:pt x="3220" y="613"/>
                </a:lnTo>
                <a:lnTo>
                  <a:pt x="3184" y="603"/>
                </a:lnTo>
                <a:lnTo>
                  <a:pt x="3147" y="593"/>
                </a:lnTo>
                <a:lnTo>
                  <a:pt x="3110" y="585"/>
                </a:lnTo>
                <a:lnTo>
                  <a:pt x="3073" y="577"/>
                </a:lnTo>
                <a:lnTo>
                  <a:pt x="3035" y="570"/>
                </a:lnTo>
                <a:lnTo>
                  <a:pt x="2997" y="564"/>
                </a:lnTo>
                <a:lnTo>
                  <a:pt x="2959" y="560"/>
                </a:lnTo>
                <a:lnTo>
                  <a:pt x="2920" y="555"/>
                </a:lnTo>
                <a:lnTo>
                  <a:pt x="2880" y="552"/>
                </a:lnTo>
                <a:lnTo>
                  <a:pt x="2841" y="549"/>
                </a:lnTo>
                <a:lnTo>
                  <a:pt x="2801" y="548"/>
                </a:lnTo>
                <a:lnTo>
                  <a:pt x="2760" y="548"/>
                </a:lnTo>
                <a:lnTo>
                  <a:pt x="2703" y="548"/>
                </a:lnTo>
                <a:lnTo>
                  <a:pt x="2647" y="550"/>
                </a:lnTo>
                <a:lnTo>
                  <a:pt x="2591" y="554"/>
                </a:lnTo>
                <a:lnTo>
                  <a:pt x="2535" y="558"/>
                </a:lnTo>
                <a:lnTo>
                  <a:pt x="2480" y="564"/>
                </a:lnTo>
                <a:lnTo>
                  <a:pt x="2427" y="571"/>
                </a:lnTo>
                <a:lnTo>
                  <a:pt x="2373" y="579"/>
                </a:lnTo>
                <a:lnTo>
                  <a:pt x="2319" y="589"/>
                </a:lnTo>
                <a:lnTo>
                  <a:pt x="2267" y="599"/>
                </a:lnTo>
                <a:lnTo>
                  <a:pt x="2214" y="612"/>
                </a:lnTo>
                <a:lnTo>
                  <a:pt x="2163" y="625"/>
                </a:lnTo>
                <a:lnTo>
                  <a:pt x="2112" y="639"/>
                </a:lnTo>
                <a:lnTo>
                  <a:pt x="2060" y="655"/>
                </a:lnTo>
                <a:lnTo>
                  <a:pt x="2010" y="673"/>
                </a:lnTo>
                <a:lnTo>
                  <a:pt x="1961" y="691"/>
                </a:lnTo>
                <a:lnTo>
                  <a:pt x="1912" y="711"/>
                </a:lnTo>
                <a:lnTo>
                  <a:pt x="1863" y="732"/>
                </a:lnTo>
                <a:lnTo>
                  <a:pt x="1815" y="754"/>
                </a:lnTo>
                <a:lnTo>
                  <a:pt x="1768" y="778"/>
                </a:lnTo>
                <a:lnTo>
                  <a:pt x="1720" y="803"/>
                </a:lnTo>
                <a:lnTo>
                  <a:pt x="1675" y="829"/>
                </a:lnTo>
                <a:lnTo>
                  <a:pt x="1628" y="856"/>
                </a:lnTo>
                <a:lnTo>
                  <a:pt x="1582" y="885"/>
                </a:lnTo>
                <a:lnTo>
                  <a:pt x="1538" y="914"/>
                </a:lnTo>
                <a:lnTo>
                  <a:pt x="1493" y="945"/>
                </a:lnTo>
                <a:lnTo>
                  <a:pt x="1450" y="978"/>
                </a:lnTo>
                <a:lnTo>
                  <a:pt x="1406" y="1012"/>
                </a:lnTo>
                <a:lnTo>
                  <a:pt x="1363" y="1047"/>
                </a:lnTo>
                <a:lnTo>
                  <a:pt x="1321" y="1083"/>
                </a:lnTo>
                <a:lnTo>
                  <a:pt x="1278" y="1121"/>
                </a:lnTo>
                <a:lnTo>
                  <a:pt x="1237" y="1160"/>
                </a:lnTo>
                <a:lnTo>
                  <a:pt x="1196" y="1200"/>
                </a:lnTo>
                <a:lnTo>
                  <a:pt x="1156" y="1241"/>
                </a:lnTo>
                <a:lnTo>
                  <a:pt x="1117" y="1282"/>
                </a:lnTo>
                <a:lnTo>
                  <a:pt x="1081" y="1324"/>
                </a:lnTo>
                <a:lnTo>
                  <a:pt x="1044" y="1366"/>
                </a:lnTo>
                <a:lnTo>
                  <a:pt x="1009" y="1410"/>
                </a:lnTo>
                <a:lnTo>
                  <a:pt x="976" y="1453"/>
                </a:lnTo>
                <a:lnTo>
                  <a:pt x="944" y="1497"/>
                </a:lnTo>
                <a:lnTo>
                  <a:pt x="912" y="1542"/>
                </a:lnTo>
                <a:lnTo>
                  <a:pt x="882" y="1587"/>
                </a:lnTo>
                <a:lnTo>
                  <a:pt x="854" y="1632"/>
                </a:lnTo>
                <a:lnTo>
                  <a:pt x="826" y="1679"/>
                </a:lnTo>
                <a:lnTo>
                  <a:pt x="801" y="1725"/>
                </a:lnTo>
                <a:lnTo>
                  <a:pt x="776" y="1773"/>
                </a:lnTo>
                <a:lnTo>
                  <a:pt x="752" y="1821"/>
                </a:lnTo>
                <a:lnTo>
                  <a:pt x="731" y="1869"/>
                </a:lnTo>
                <a:lnTo>
                  <a:pt x="710" y="1918"/>
                </a:lnTo>
                <a:lnTo>
                  <a:pt x="689" y="1967"/>
                </a:lnTo>
                <a:lnTo>
                  <a:pt x="671" y="2017"/>
                </a:lnTo>
                <a:lnTo>
                  <a:pt x="654" y="2067"/>
                </a:lnTo>
                <a:lnTo>
                  <a:pt x="638" y="2117"/>
                </a:lnTo>
                <a:lnTo>
                  <a:pt x="624" y="2169"/>
                </a:lnTo>
                <a:lnTo>
                  <a:pt x="611" y="2221"/>
                </a:lnTo>
                <a:lnTo>
                  <a:pt x="598" y="2274"/>
                </a:lnTo>
                <a:lnTo>
                  <a:pt x="588" y="2326"/>
                </a:lnTo>
                <a:lnTo>
                  <a:pt x="579" y="2380"/>
                </a:lnTo>
                <a:lnTo>
                  <a:pt x="570" y="2434"/>
                </a:lnTo>
                <a:lnTo>
                  <a:pt x="563" y="2488"/>
                </a:lnTo>
                <a:lnTo>
                  <a:pt x="557" y="2543"/>
                </a:lnTo>
                <a:lnTo>
                  <a:pt x="552" y="2599"/>
                </a:lnTo>
                <a:lnTo>
                  <a:pt x="550" y="2655"/>
                </a:lnTo>
                <a:lnTo>
                  <a:pt x="548" y="2711"/>
                </a:lnTo>
                <a:lnTo>
                  <a:pt x="547" y="2768"/>
                </a:lnTo>
                <a:lnTo>
                  <a:pt x="548" y="2826"/>
                </a:lnTo>
                <a:lnTo>
                  <a:pt x="550" y="2882"/>
                </a:lnTo>
                <a:lnTo>
                  <a:pt x="552" y="2938"/>
                </a:lnTo>
                <a:lnTo>
                  <a:pt x="557" y="2994"/>
                </a:lnTo>
                <a:lnTo>
                  <a:pt x="563" y="3049"/>
                </a:lnTo>
                <a:lnTo>
                  <a:pt x="570" y="3104"/>
                </a:lnTo>
                <a:lnTo>
                  <a:pt x="579" y="3157"/>
                </a:lnTo>
                <a:lnTo>
                  <a:pt x="588" y="3211"/>
                </a:lnTo>
                <a:lnTo>
                  <a:pt x="598" y="3263"/>
                </a:lnTo>
                <a:lnTo>
                  <a:pt x="611" y="3316"/>
                </a:lnTo>
                <a:lnTo>
                  <a:pt x="624" y="3368"/>
                </a:lnTo>
                <a:lnTo>
                  <a:pt x="638" y="3420"/>
                </a:lnTo>
                <a:lnTo>
                  <a:pt x="654" y="3470"/>
                </a:lnTo>
                <a:lnTo>
                  <a:pt x="671" y="3520"/>
                </a:lnTo>
                <a:lnTo>
                  <a:pt x="689" y="3570"/>
                </a:lnTo>
                <a:lnTo>
                  <a:pt x="709" y="3619"/>
                </a:lnTo>
                <a:lnTo>
                  <a:pt x="731" y="3669"/>
                </a:lnTo>
                <a:lnTo>
                  <a:pt x="752" y="3716"/>
                </a:lnTo>
                <a:lnTo>
                  <a:pt x="776" y="3764"/>
                </a:lnTo>
                <a:lnTo>
                  <a:pt x="800" y="3811"/>
                </a:lnTo>
                <a:lnTo>
                  <a:pt x="826" y="3858"/>
                </a:lnTo>
                <a:lnTo>
                  <a:pt x="854" y="3905"/>
                </a:lnTo>
                <a:lnTo>
                  <a:pt x="882" y="3950"/>
                </a:lnTo>
                <a:lnTo>
                  <a:pt x="912" y="3995"/>
                </a:lnTo>
                <a:lnTo>
                  <a:pt x="943" y="4039"/>
                </a:lnTo>
                <a:lnTo>
                  <a:pt x="976" y="4084"/>
                </a:lnTo>
                <a:lnTo>
                  <a:pt x="1009" y="4127"/>
                </a:lnTo>
                <a:lnTo>
                  <a:pt x="1043" y="4171"/>
                </a:lnTo>
                <a:lnTo>
                  <a:pt x="1080" y="4213"/>
                </a:lnTo>
                <a:lnTo>
                  <a:pt x="1117" y="4255"/>
                </a:lnTo>
                <a:lnTo>
                  <a:pt x="1156" y="4296"/>
                </a:lnTo>
                <a:lnTo>
                  <a:pt x="1196" y="4337"/>
                </a:lnTo>
                <a:lnTo>
                  <a:pt x="1236" y="4377"/>
                </a:lnTo>
                <a:lnTo>
                  <a:pt x="1278" y="4416"/>
                </a:lnTo>
                <a:lnTo>
                  <a:pt x="1320" y="4454"/>
                </a:lnTo>
                <a:lnTo>
                  <a:pt x="1362" y="4490"/>
                </a:lnTo>
                <a:lnTo>
                  <a:pt x="1405" y="4526"/>
                </a:lnTo>
                <a:lnTo>
                  <a:pt x="1449" y="4559"/>
                </a:lnTo>
                <a:lnTo>
                  <a:pt x="1492" y="4592"/>
                </a:lnTo>
                <a:lnTo>
                  <a:pt x="1536" y="4623"/>
                </a:lnTo>
                <a:lnTo>
                  <a:pt x="1582" y="4652"/>
                </a:lnTo>
                <a:lnTo>
                  <a:pt x="1627" y="4681"/>
                </a:lnTo>
                <a:lnTo>
                  <a:pt x="1673" y="4708"/>
                </a:lnTo>
                <a:lnTo>
                  <a:pt x="1719" y="4735"/>
                </a:lnTo>
                <a:lnTo>
                  <a:pt x="1767" y="4760"/>
                </a:lnTo>
                <a:lnTo>
                  <a:pt x="1814" y="4784"/>
                </a:lnTo>
                <a:lnTo>
                  <a:pt x="1862" y="4805"/>
                </a:lnTo>
                <a:lnTo>
                  <a:pt x="1911" y="4826"/>
                </a:lnTo>
                <a:lnTo>
                  <a:pt x="1960" y="4846"/>
                </a:lnTo>
                <a:lnTo>
                  <a:pt x="2009" y="4865"/>
                </a:lnTo>
                <a:lnTo>
                  <a:pt x="2059" y="4882"/>
                </a:lnTo>
                <a:lnTo>
                  <a:pt x="2111" y="4898"/>
                </a:lnTo>
                <a:lnTo>
                  <a:pt x="2162" y="4913"/>
                </a:lnTo>
                <a:lnTo>
                  <a:pt x="2213" y="4925"/>
                </a:lnTo>
                <a:lnTo>
                  <a:pt x="2266" y="4938"/>
                </a:lnTo>
                <a:lnTo>
                  <a:pt x="2318" y="4948"/>
                </a:lnTo>
                <a:lnTo>
                  <a:pt x="2371" y="4958"/>
                </a:lnTo>
                <a:lnTo>
                  <a:pt x="2426" y="4966"/>
                </a:lnTo>
                <a:lnTo>
                  <a:pt x="2479" y="4973"/>
                </a:lnTo>
                <a:lnTo>
                  <a:pt x="2534" y="4979"/>
                </a:lnTo>
                <a:lnTo>
                  <a:pt x="2590" y="4983"/>
                </a:lnTo>
                <a:lnTo>
                  <a:pt x="2646" y="4987"/>
                </a:lnTo>
                <a:lnTo>
                  <a:pt x="2702" y="4989"/>
                </a:lnTo>
                <a:lnTo>
                  <a:pt x="2759" y="4989"/>
                </a:lnTo>
                <a:lnTo>
                  <a:pt x="2806" y="4989"/>
                </a:lnTo>
                <a:lnTo>
                  <a:pt x="2851" y="4987"/>
                </a:lnTo>
                <a:lnTo>
                  <a:pt x="2898" y="4985"/>
                </a:lnTo>
                <a:lnTo>
                  <a:pt x="2944" y="4982"/>
                </a:lnTo>
                <a:lnTo>
                  <a:pt x="2988" y="4978"/>
                </a:lnTo>
                <a:lnTo>
                  <a:pt x="3034" y="4973"/>
                </a:lnTo>
                <a:lnTo>
                  <a:pt x="3079" y="4966"/>
                </a:lnTo>
                <a:lnTo>
                  <a:pt x="3124" y="4959"/>
                </a:lnTo>
                <a:lnTo>
                  <a:pt x="3168" y="4953"/>
                </a:lnTo>
                <a:lnTo>
                  <a:pt x="3212" y="4943"/>
                </a:lnTo>
                <a:lnTo>
                  <a:pt x="3255" y="4934"/>
                </a:lnTo>
                <a:lnTo>
                  <a:pt x="3300" y="4923"/>
                </a:lnTo>
                <a:lnTo>
                  <a:pt x="3342" y="4911"/>
                </a:lnTo>
                <a:lnTo>
                  <a:pt x="3386" y="4899"/>
                </a:lnTo>
                <a:lnTo>
                  <a:pt x="3429" y="4886"/>
                </a:lnTo>
                <a:lnTo>
                  <a:pt x="3471" y="4872"/>
                </a:lnTo>
                <a:lnTo>
                  <a:pt x="3513" y="4857"/>
                </a:lnTo>
                <a:lnTo>
                  <a:pt x="3555" y="4841"/>
                </a:lnTo>
                <a:lnTo>
                  <a:pt x="3597" y="4824"/>
                </a:lnTo>
                <a:lnTo>
                  <a:pt x="3638" y="4805"/>
                </a:lnTo>
                <a:lnTo>
                  <a:pt x="3679" y="4787"/>
                </a:lnTo>
                <a:lnTo>
                  <a:pt x="3719" y="4768"/>
                </a:lnTo>
                <a:lnTo>
                  <a:pt x="3760" y="4747"/>
                </a:lnTo>
                <a:lnTo>
                  <a:pt x="3800" y="4725"/>
                </a:lnTo>
                <a:lnTo>
                  <a:pt x="3840" y="4703"/>
                </a:lnTo>
                <a:lnTo>
                  <a:pt x="3880" y="4680"/>
                </a:lnTo>
                <a:lnTo>
                  <a:pt x="3919" y="4655"/>
                </a:lnTo>
                <a:lnTo>
                  <a:pt x="3957" y="4630"/>
                </a:lnTo>
                <a:lnTo>
                  <a:pt x="3996" y="4603"/>
                </a:lnTo>
                <a:lnTo>
                  <a:pt x="4035" y="4577"/>
                </a:lnTo>
                <a:lnTo>
                  <a:pt x="4074" y="4549"/>
                </a:lnTo>
                <a:lnTo>
                  <a:pt x="4112" y="4520"/>
                </a:lnTo>
                <a:lnTo>
                  <a:pt x="4150" y="4482"/>
                </a:lnTo>
                <a:lnTo>
                  <a:pt x="4199" y="4438"/>
                </a:lnTo>
                <a:lnTo>
                  <a:pt x="4258" y="4386"/>
                </a:lnTo>
                <a:lnTo>
                  <a:pt x="4325" y="4328"/>
                </a:lnTo>
                <a:lnTo>
                  <a:pt x="4350" y="4307"/>
                </a:lnTo>
                <a:lnTo>
                  <a:pt x="4375" y="4288"/>
                </a:lnTo>
                <a:lnTo>
                  <a:pt x="4400" y="4273"/>
                </a:lnTo>
                <a:lnTo>
                  <a:pt x="4424" y="4261"/>
                </a:lnTo>
                <a:lnTo>
                  <a:pt x="4448" y="4251"/>
                </a:lnTo>
                <a:lnTo>
                  <a:pt x="4471" y="4244"/>
                </a:lnTo>
                <a:lnTo>
                  <a:pt x="4494" y="4239"/>
                </a:lnTo>
                <a:lnTo>
                  <a:pt x="4505" y="4238"/>
                </a:lnTo>
                <a:lnTo>
                  <a:pt x="4517" y="4238"/>
                </a:lnTo>
                <a:lnTo>
                  <a:pt x="4530" y="4238"/>
                </a:lnTo>
                <a:lnTo>
                  <a:pt x="4545" y="4239"/>
                </a:lnTo>
                <a:lnTo>
                  <a:pt x="4559" y="4240"/>
                </a:lnTo>
                <a:lnTo>
                  <a:pt x="4572" y="4244"/>
                </a:lnTo>
                <a:lnTo>
                  <a:pt x="4585" y="4246"/>
                </a:lnTo>
                <a:lnTo>
                  <a:pt x="4598" y="4251"/>
                </a:lnTo>
                <a:lnTo>
                  <a:pt x="4611" y="4254"/>
                </a:lnTo>
                <a:lnTo>
                  <a:pt x="4624" y="4260"/>
                </a:lnTo>
                <a:lnTo>
                  <a:pt x="4635" y="4265"/>
                </a:lnTo>
                <a:lnTo>
                  <a:pt x="4648" y="4272"/>
                </a:lnTo>
                <a:lnTo>
                  <a:pt x="4659" y="4279"/>
                </a:lnTo>
                <a:lnTo>
                  <a:pt x="4672" y="4287"/>
                </a:lnTo>
                <a:lnTo>
                  <a:pt x="4694" y="4304"/>
                </a:lnTo>
                <a:lnTo>
                  <a:pt x="4715" y="4325"/>
                </a:lnTo>
                <a:lnTo>
                  <a:pt x="4736" y="4348"/>
                </a:lnTo>
                <a:lnTo>
                  <a:pt x="4753" y="4370"/>
                </a:lnTo>
                <a:lnTo>
                  <a:pt x="4768" y="4394"/>
                </a:lnTo>
                <a:lnTo>
                  <a:pt x="4779" y="4418"/>
                </a:lnTo>
                <a:lnTo>
                  <a:pt x="4784" y="4431"/>
                </a:lnTo>
                <a:lnTo>
                  <a:pt x="4788" y="4444"/>
                </a:lnTo>
                <a:lnTo>
                  <a:pt x="4792" y="4456"/>
                </a:lnTo>
                <a:lnTo>
                  <a:pt x="4795" y="4470"/>
                </a:lnTo>
                <a:lnTo>
                  <a:pt x="4799" y="4496"/>
                </a:lnTo>
                <a:lnTo>
                  <a:pt x="4800" y="4523"/>
                </a:lnTo>
                <a:lnTo>
                  <a:pt x="4799" y="4549"/>
                </a:lnTo>
                <a:lnTo>
                  <a:pt x="4795" y="4574"/>
                </a:lnTo>
                <a:lnTo>
                  <a:pt x="4788" y="4599"/>
                </a:lnTo>
                <a:lnTo>
                  <a:pt x="4779" y="4623"/>
                </a:lnTo>
                <a:lnTo>
                  <a:pt x="4768" y="4648"/>
                </a:lnTo>
                <a:lnTo>
                  <a:pt x="4753" y="4672"/>
                </a:lnTo>
                <a:lnTo>
                  <a:pt x="4736" y="4696"/>
                </a:lnTo>
                <a:lnTo>
                  <a:pt x="4715" y="4721"/>
                </a:lnTo>
                <a:lnTo>
                  <a:pt x="4672" y="4768"/>
                </a:lnTo>
                <a:lnTo>
                  <a:pt x="4626" y="4813"/>
                </a:lnTo>
                <a:lnTo>
                  <a:pt x="4580" y="4858"/>
                </a:lnTo>
                <a:lnTo>
                  <a:pt x="4532" y="4901"/>
                </a:lnTo>
                <a:lnTo>
                  <a:pt x="4481" y="4943"/>
                </a:lnTo>
                <a:lnTo>
                  <a:pt x="4429" y="4985"/>
                </a:lnTo>
                <a:lnTo>
                  <a:pt x="4376" y="5024"/>
                </a:lnTo>
                <a:lnTo>
                  <a:pt x="4320" y="5062"/>
                </a:lnTo>
                <a:lnTo>
                  <a:pt x="4264" y="5100"/>
                </a:lnTo>
                <a:lnTo>
                  <a:pt x="4205" y="5135"/>
                </a:lnTo>
                <a:lnTo>
                  <a:pt x="4146" y="5171"/>
                </a:lnTo>
                <a:lnTo>
                  <a:pt x="4084" y="5204"/>
                </a:lnTo>
                <a:lnTo>
                  <a:pt x="4020" y="5236"/>
                </a:lnTo>
                <a:lnTo>
                  <a:pt x="3956" y="5266"/>
                </a:lnTo>
                <a:lnTo>
                  <a:pt x="3889" y="5296"/>
                </a:lnTo>
                <a:lnTo>
                  <a:pt x="3822" y="5325"/>
                </a:lnTo>
                <a:lnTo>
                  <a:pt x="3755" y="5351"/>
                </a:lnTo>
                <a:lnTo>
                  <a:pt x="3690" y="5375"/>
                </a:lnTo>
                <a:lnTo>
                  <a:pt x="3624" y="5397"/>
                </a:lnTo>
                <a:lnTo>
                  <a:pt x="3559" y="5417"/>
                </a:lnTo>
                <a:lnTo>
                  <a:pt x="3493" y="5437"/>
                </a:lnTo>
                <a:lnTo>
                  <a:pt x="3427" y="5454"/>
                </a:lnTo>
                <a:lnTo>
                  <a:pt x="3360" y="5470"/>
                </a:lnTo>
                <a:lnTo>
                  <a:pt x="3294" y="5483"/>
                </a:lnTo>
                <a:lnTo>
                  <a:pt x="3228" y="5496"/>
                </a:lnTo>
                <a:lnTo>
                  <a:pt x="3162" y="5507"/>
                </a:lnTo>
                <a:lnTo>
                  <a:pt x="3096" y="5516"/>
                </a:lnTo>
                <a:lnTo>
                  <a:pt x="3028" y="5523"/>
                </a:lnTo>
                <a:lnTo>
                  <a:pt x="2962" y="5529"/>
                </a:lnTo>
                <a:lnTo>
                  <a:pt x="2895" y="5534"/>
                </a:lnTo>
                <a:lnTo>
                  <a:pt x="2827" y="5536"/>
                </a:lnTo>
                <a:lnTo>
                  <a:pt x="2761" y="5537"/>
                </a:lnTo>
                <a:lnTo>
                  <a:pt x="2689" y="5536"/>
                </a:lnTo>
                <a:lnTo>
                  <a:pt x="2620" y="5534"/>
                </a:lnTo>
                <a:lnTo>
                  <a:pt x="2550" y="5529"/>
                </a:lnTo>
                <a:lnTo>
                  <a:pt x="2480" y="5523"/>
                </a:lnTo>
                <a:lnTo>
                  <a:pt x="2412" y="5516"/>
                </a:lnTo>
                <a:lnTo>
                  <a:pt x="2345" y="5508"/>
                </a:lnTo>
                <a:lnTo>
                  <a:pt x="2277" y="5498"/>
                </a:lnTo>
                <a:lnTo>
                  <a:pt x="2211" y="5486"/>
                </a:lnTo>
                <a:lnTo>
                  <a:pt x="2145" y="5472"/>
                </a:lnTo>
                <a:lnTo>
                  <a:pt x="2080" y="5457"/>
                </a:lnTo>
                <a:lnTo>
                  <a:pt x="2016" y="5441"/>
                </a:lnTo>
                <a:lnTo>
                  <a:pt x="1952" y="5423"/>
                </a:lnTo>
                <a:lnTo>
                  <a:pt x="1888" y="5402"/>
                </a:lnTo>
                <a:lnTo>
                  <a:pt x="1825" y="5381"/>
                </a:lnTo>
                <a:lnTo>
                  <a:pt x="1764" y="5358"/>
                </a:lnTo>
                <a:lnTo>
                  <a:pt x="1702" y="5334"/>
                </a:lnTo>
                <a:lnTo>
                  <a:pt x="1641" y="5308"/>
                </a:lnTo>
                <a:lnTo>
                  <a:pt x="1582" y="5280"/>
                </a:lnTo>
                <a:lnTo>
                  <a:pt x="1523" y="5250"/>
                </a:lnTo>
                <a:lnTo>
                  <a:pt x="1463" y="5220"/>
                </a:lnTo>
                <a:lnTo>
                  <a:pt x="1405" y="5187"/>
                </a:lnTo>
                <a:lnTo>
                  <a:pt x="1348" y="5152"/>
                </a:lnTo>
                <a:lnTo>
                  <a:pt x="1291" y="5117"/>
                </a:lnTo>
                <a:lnTo>
                  <a:pt x="1235" y="5080"/>
                </a:lnTo>
                <a:lnTo>
                  <a:pt x="1180" y="5042"/>
                </a:lnTo>
                <a:lnTo>
                  <a:pt x="1125" y="5001"/>
                </a:lnTo>
                <a:lnTo>
                  <a:pt x="1071" y="4958"/>
                </a:lnTo>
                <a:lnTo>
                  <a:pt x="1017" y="4915"/>
                </a:lnTo>
                <a:lnTo>
                  <a:pt x="965" y="4870"/>
                </a:lnTo>
                <a:lnTo>
                  <a:pt x="912" y="4824"/>
                </a:lnTo>
                <a:lnTo>
                  <a:pt x="861" y="4775"/>
                </a:lnTo>
                <a:lnTo>
                  <a:pt x="809" y="4724"/>
                </a:lnTo>
                <a:lnTo>
                  <a:pt x="760" y="4674"/>
                </a:lnTo>
                <a:lnTo>
                  <a:pt x="711" y="4622"/>
                </a:lnTo>
                <a:lnTo>
                  <a:pt x="665" y="4569"/>
                </a:lnTo>
                <a:lnTo>
                  <a:pt x="620" y="4517"/>
                </a:lnTo>
                <a:lnTo>
                  <a:pt x="576" y="4463"/>
                </a:lnTo>
                <a:lnTo>
                  <a:pt x="534" y="4408"/>
                </a:lnTo>
                <a:lnTo>
                  <a:pt x="494" y="4353"/>
                </a:lnTo>
                <a:lnTo>
                  <a:pt x="455" y="4297"/>
                </a:lnTo>
                <a:lnTo>
                  <a:pt x="418" y="4242"/>
                </a:lnTo>
                <a:lnTo>
                  <a:pt x="382" y="4184"/>
                </a:lnTo>
                <a:lnTo>
                  <a:pt x="348" y="4127"/>
                </a:lnTo>
                <a:lnTo>
                  <a:pt x="316" y="4069"/>
                </a:lnTo>
                <a:lnTo>
                  <a:pt x="285" y="4010"/>
                </a:lnTo>
                <a:lnTo>
                  <a:pt x="256" y="3950"/>
                </a:lnTo>
                <a:lnTo>
                  <a:pt x="228" y="3890"/>
                </a:lnTo>
                <a:lnTo>
                  <a:pt x="202" y="3829"/>
                </a:lnTo>
                <a:lnTo>
                  <a:pt x="178" y="3768"/>
                </a:lnTo>
                <a:lnTo>
                  <a:pt x="155" y="3706"/>
                </a:lnTo>
                <a:lnTo>
                  <a:pt x="134" y="3643"/>
                </a:lnTo>
                <a:lnTo>
                  <a:pt x="114" y="3580"/>
                </a:lnTo>
                <a:lnTo>
                  <a:pt x="96" y="3516"/>
                </a:lnTo>
                <a:lnTo>
                  <a:pt x="79" y="3452"/>
                </a:lnTo>
                <a:lnTo>
                  <a:pt x="64" y="3386"/>
                </a:lnTo>
                <a:lnTo>
                  <a:pt x="50" y="3320"/>
                </a:lnTo>
                <a:lnTo>
                  <a:pt x="39" y="3253"/>
                </a:lnTo>
                <a:lnTo>
                  <a:pt x="29" y="3186"/>
                </a:lnTo>
                <a:lnTo>
                  <a:pt x="19" y="3118"/>
                </a:lnTo>
                <a:lnTo>
                  <a:pt x="13" y="3050"/>
                </a:lnTo>
                <a:lnTo>
                  <a:pt x="7" y="2980"/>
                </a:lnTo>
                <a:lnTo>
                  <a:pt x="3" y="2911"/>
                </a:lnTo>
                <a:lnTo>
                  <a:pt x="0" y="2840"/>
                </a:lnTo>
                <a:lnTo>
                  <a:pt x="0" y="2769"/>
                </a:lnTo>
                <a:lnTo>
                  <a:pt x="0" y="2697"/>
                </a:lnTo>
                <a:lnTo>
                  <a:pt x="3" y="2627"/>
                </a:lnTo>
                <a:lnTo>
                  <a:pt x="7" y="2557"/>
                </a:lnTo>
                <a:lnTo>
                  <a:pt x="13" y="2488"/>
                </a:lnTo>
                <a:lnTo>
                  <a:pt x="19" y="2419"/>
                </a:lnTo>
                <a:lnTo>
                  <a:pt x="29" y="2351"/>
                </a:lnTo>
                <a:lnTo>
                  <a:pt x="39" y="2284"/>
                </a:lnTo>
                <a:lnTo>
                  <a:pt x="50" y="2218"/>
                </a:lnTo>
                <a:lnTo>
                  <a:pt x="64" y="2152"/>
                </a:lnTo>
                <a:lnTo>
                  <a:pt x="79" y="2086"/>
                </a:lnTo>
                <a:lnTo>
                  <a:pt x="96" y="2022"/>
                </a:lnTo>
                <a:lnTo>
                  <a:pt x="113" y="1958"/>
                </a:lnTo>
                <a:lnTo>
                  <a:pt x="134" y="1894"/>
                </a:lnTo>
                <a:lnTo>
                  <a:pt x="154" y="1831"/>
                </a:lnTo>
                <a:lnTo>
                  <a:pt x="178" y="1769"/>
                </a:lnTo>
                <a:lnTo>
                  <a:pt x="202" y="1708"/>
                </a:lnTo>
                <a:lnTo>
                  <a:pt x="228" y="1647"/>
                </a:lnTo>
                <a:lnTo>
                  <a:pt x="256" y="1587"/>
                </a:lnTo>
                <a:lnTo>
                  <a:pt x="285" y="1527"/>
                </a:lnTo>
                <a:lnTo>
                  <a:pt x="316" y="1468"/>
                </a:lnTo>
                <a:lnTo>
                  <a:pt x="348" y="1410"/>
                </a:lnTo>
                <a:lnTo>
                  <a:pt x="382" y="1353"/>
                </a:lnTo>
                <a:lnTo>
                  <a:pt x="418" y="1296"/>
                </a:lnTo>
                <a:lnTo>
                  <a:pt x="455" y="1240"/>
                </a:lnTo>
                <a:lnTo>
                  <a:pt x="494" y="1184"/>
                </a:lnTo>
                <a:lnTo>
                  <a:pt x="534" y="1129"/>
                </a:lnTo>
                <a:lnTo>
                  <a:pt x="576" y="1074"/>
                </a:lnTo>
                <a:lnTo>
                  <a:pt x="620" y="1021"/>
                </a:lnTo>
                <a:lnTo>
                  <a:pt x="664" y="968"/>
                </a:lnTo>
                <a:lnTo>
                  <a:pt x="711" y="916"/>
                </a:lnTo>
                <a:lnTo>
                  <a:pt x="759" y="863"/>
                </a:lnTo>
                <a:lnTo>
                  <a:pt x="809" y="813"/>
                </a:lnTo>
                <a:lnTo>
                  <a:pt x="861" y="763"/>
                </a:lnTo>
                <a:lnTo>
                  <a:pt x="912" y="715"/>
                </a:lnTo>
                <a:lnTo>
                  <a:pt x="963" y="668"/>
                </a:lnTo>
                <a:lnTo>
                  <a:pt x="1017" y="622"/>
                </a:lnTo>
                <a:lnTo>
                  <a:pt x="1071" y="579"/>
                </a:lnTo>
                <a:lnTo>
                  <a:pt x="1124" y="537"/>
                </a:lnTo>
                <a:lnTo>
                  <a:pt x="1179" y="497"/>
                </a:lnTo>
                <a:lnTo>
                  <a:pt x="1235" y="457"/>
                </a:lnTo>
                <a:lnTo>
                  <a:pt x="1291" y="420"/>
                </a:lnTo>
                <a:lnTo>
                  <a:pt x="1348" y="385"/>
                </a:lnTo>
                <a:lnTo>
                  <a:pt x="1405" y="351"/>
                </a:lnTo>
                <a:lnTo>
                  <a:pt x="1463" y="318"/>
                </a:lnTo>
                <a:lnTo>
                  <a:pt x="1522" y="287"/>
                </a:lnTo>
                <a:lnTo>
                  <a:pt x="1581" y="257"/>
                </a:lnTo>
                <a:lnTo>
                  <a:pt x="1641" y="230"/>
                </a:lnTo>
                <a:lnTo>
                  <a:pt x="1702" y="203"/>
                </a:lnTo>
                <a:lnTo>
                  <a:pt x="1762" y="179"/>
                </a:lnTo>
                <a:lnTo>
                  <a:pt x="1825" y="155"/>
                </a:lnTo>
                <a:lnTo>
                  <a:pt x="1887" y="135"/>
                </a:lnTo>
                <a:lnTo>
                  <a:pt x="1951" y="114"/>
                </a:lnTo>
                <a:lnTo>
                  <a:pt x="2015" y="96"/>
                </a:lnTo>
                <a:lnTo>
                  <a:pt x="2079" y="80"/>
                </a:lnTo>
                <a:lnTo>
                  <a:pt x="2144" y="65"/>
                </a:lnTo>
                <a:lnTo>
                  <a:pt x="2210" y="52"/>
                </a:lnTo>
                <a:lnTo>
                  <a:pt x="2276" y="39"/>
                </a:lnTo>
                <a:lnTo>
                  <a:pt x="2343" y="29"/>
                </a:lnTo>
                <a:lnTo>
                  <a:pt x="2411" y="21"/>
                </a:lnTo>
                <a:lnTo>
                  <a:pt x="2479" y="13"/>
                </a:lnTo>
                <a:lnTo>
                  <a:pt x="2549" y="7"/>
                </a:lnTo>
                <a:lnTo>
                  <a:pt x="2619" y="4"/>
                </a:lnTo>
                <a:lnTo>
                  <a:pt x="2688" y="1"/>
                </a:lnTo>
                <a:lnTo>
                  <a:pt x="2760" y="0"/>
                </a:lnTo>
                <a:lnTo>
                  <a:pt x="2814" y="1"/>
                </a:lnTo>
                <a:lnTo>
                  <a:pt x="2868" y="3"/>
                </a:lnTo>
                <a:lnTo>
                  <a:pt x="2921" y="6"/>
                </a:lnTo>
                <a:lnTo>
                  <a:pt x="2975" y="11"/>
                </a:lnTo>
                <a:lnTo>
                  <a:pt x="3027" y="15"/>
                </a:lnTo>
                <a:lnTo>
                  <a:pt x="3079" y="22"/>
                </a:lnTo>
                <a:lnTo>
                  <a:pt x="3130" y="30"/>
                </a:lnTo>
                <a:lnTo>
                  <a:pt x="3181" y="39"/>
                </a:lnTo>
                <a:lnTo>
                  <a:pt x="3231" y="49"/>
                </a:lnTo>
                <a:lnTo>
                  <a:pt x="3282" y="61"/>
                </a:lnTo>
                <a:lnTo>
                  <a:pt x="3331" y="73"/>
                </a:lnTo>
                <a:lnTo>
                  <a:pt x="3380" y="88"/>
                </a:lnTo>
                <a:lnTo>
                  <a:pt x="3429" y="103"/>
                </a:lnTo>
                <a:lnTo>
                  <a:pt x="3477" y="119"/>
                </a:lnTo>
                <a:lnTo>
                  <a:pt x="3525" y="137"/>
                </a:lnTo>
                <a:lnTo>
                  <a:pt x="3572" y="155"/>
                </a:lnTo>
                <a:lnTo>
                  <a:pt x="3617" y="176"/>
                </a:lnTo>
                <a:lnTo>
                  <a:pt x="3664" y="197"/>
                </a:lnTo>
                <a:lnTo>
                  <a:pt x="3710" y="219"/>
                </a:lnTo>
                <a:lnTo>
                  <a:pt x="3754" y="243"/>
                </a:lnTo>
                <a:lnTo>
                  <a:pt x="3799" y="267"/>
                </a:lnTo>
                <a:lnTo>
                  <a:pt x="3842" y="294"/>
                </a:lnTo>
                <a:lnTo>
                  <a:pt x="3887" y="321"/>
                </a:lnTo>
                <a:lnTo>
                  <a:pt x="3929" y="350"/>
                </a:lnTo>
                <a:lnTo>
                  <a:pt x="3971" y="379"/>
                </a:lnTo>
                <a:lnTo>
                  <a:pt x="4013" y="410"/>
                </a:lnTo>
                <a:lnTo>
                  <a:pt x="4056" y="442"/>
                </a:lnTo>
                <a:lnTo>
                  <a:pt x="4097" y="475"/>
                </a:lnTo>
                <a:lnTo>
                  <a:pt x="4137" y="510"/>
                </a:lnTo>
                <a:lnTo>
                  <a:pt x="4177" y="546"/>
                </a:lnTo>
                <a:lnTo>
                  <a:pt x="4217" y="582"/>
                </a:lnTo>
                <a:lnTo>
                  <a:pt x="4255" y="621"/>
                </a:lnTo>
                <a:lnTo>
                  <a:pt x="4293" y="660"/>
                </a:lnTo>
                <a:lnTo>
                  <a:pt x="4331" y="700"/>
                </a:lnTo>
                <a:lnTo>
                  <a:pt x="4366" y="740"/>
                </a:lnTo>
                <a:lnTo>
                  <a:pt x="4400" y="780"/>
                </a:lnTo>
                <a:lnTo>
                  <a:pt x="4433" y="821"/>
                </a:lnTo>
                <a:lnTo>
                  <a:pt x="4465" y="863"/>
                </a:lnTo>
                <a:lnTo>
                  <a:pt x="4496" y="904"/>
                </a:lnTo>
                <a:lnTo>
                  <a:pt x="4526" y="948"/>
                </a:lnTo>
                <a:lnTo>
                  <a:pt x="4554" y="990"/>
                </a:lnTo>
                <a:lnTo>
                  <a:pt x="4582" y="1034"/>
                </a:lnTo>
                <a:lnTo>
                  <a:pt x="4608" y="1078"/>
                </a:lnTo>
                <a:lnTo>
                  <a:pt x="4633" y="1122"/>
                </a:lnTo>
                <a:lnTo>
                  <a:pt x="4657" y="1168"/>
                </a:lnTo>
                <a:lnTo>
                  <a:pt x="4679" y="1212"/>
                </a:lnTo>
                <a:lnTo>
                  <a:pt x="4701" y="1259"/>
                </a:lnTo>
                <a:lnTo>
                  <a:pt x="4720" y="1306"/>
                </a:lnTo>
                <a:lnTo>
                  <a:pt x="4739" y="1353"/>
                </a:lnTo>
                <a:lnTo>
                  <a:pt x="4756" y="1400"/>
                </a:lnTo>
                <a:lnTo>
                  <a:pt x="4772" y="1447"/>
                </a:lnTo>
                <a:lnTo>
                  <a:pt x="4788" y="1497"/>
                </a:lnTo>
                <a:lnTo>
                  <a:pt x="4802" y="1546"/>
                </a:lnTo>
                <a:lnTo>
                  <a:pt x="4815" y="1595"/>
                </a:lnTo>
                <a:lnTo>
                  <a:pt x="4826" y="1645"/>
                </a:lnTo>
                <a:lnTo>
                  <a:pt x="4836" y="1695"/>
                </a:lnTo>
                <a:lnTo>
                  <a:pt x="4845" y="1747"/>
                </a:lnTo>
                <a:lnTo>
                  <a:pt x="4853" y="1798"/>
                </a:lnTo>
                <a:lnTo>
                  <a:pt x="4860" y="1850"/>
                </a:lnTo>
                <a:lnTo>
                  <a:pt x="4866" y="1903"/>
                </a:lnTo>
                <a:lnTo>
                  <a:pt x="4869" y="1955"/>
                </a:lnTo>
                <a:lnTo>
                  <a:pt x="4873" y="2009"/>
                </a:lnTo>
                <a:lnTo>
                  <a:pt x="4875" y="2064"/>
                </a:lnTo>
                <a:lnTo>
                  <a:pt x="4875" y="2117"/>
                </a:lnTo>
                <a:close/>
                <a:moveTo>
                  <a:pt x="3677" y="2763"/>
                </a:moveTo>
                <a:lnTo>
                  <a:pt x="3677" y="2763"/>
                </a:lnTo>
                <a:lnTo>
                  <a:pt x="3676" y="2717"/>
                </a:lnTo>
                <a:lnTo>
                  <a:pt x="3673" y="2670"/>
                </a:lnTo>
                <a:lnTo>
                  <a:pt x="3668" y="2624"/>
                </a:lnTo>
                <a:lnTo>
                  <a:pt x="3661" y="2580"/>
                </a:lnTo>
                <a:lnTo>
                  <a:pt x="3650" y="2536"/>
                </a:lnTo>
                <a:lnTo>
                  <a:pt x="3639" y="2493"/>
                </a:lnTo>
                <a:lnTo>
                  <a:pt x="3625" y="2451"/>
                </a:lnTo>
                <a:lnTo>
                  <a:pt x="3609" y="2410"/>
                </a:lnTo>
                <a:lnTo>
                  <a:pt x="3591" y="2370"/>
                </a:lnTo>
                <a:lnTo>
                  <a:pt x="3572" y="2330"/>
                </a:lnTo>
                <a:lnTo>
                  <a:pt x="3549" y="2291"/>
                </a:lnTo>
                <a:lnTo>
                  <a:pt x="3525" y="2253"/>
                </a:lnTo>
                <a:lnTo>
                  <a:pt x="3499" y="2217"/>
                </a:lnTo>
                <a:lnTo>
                  <a:pt x="3470" y="2180"/>
                </a:lnTo>
                <a:lnTo>
                  <a:pt x="3439" y="2145"/>
                </a:lnTo>
                <a:lnTo>
                  <a:pt x="3406" y="2111"/>
                </a:lnTo>
                <a:lnTo>
                  <a:pt x="3372" y="2078"/>
                </a:lnTo>
                <a:lnTo>
                  <a:pt x="3338" y="2047"/>
                </a:lnTo>
                <a:lnTo>
                  <a:pt x="3301" y="2018"/>
                </a:lnTo>
                <a:lnTo>
                  <a:pt x="3265" y="1992"/>
                </a:lnTo>
                <a:lnTo>
                  <a:pt x="3227" y="1968"/>
                </a:lnTo>
                <a:lnTo>
                  <a:pt x="3189" y="1945"/>
                </a:lnTo>
                <a:lnTo>
                  <a:pt x="3149" y="1925"/>
                </a:lnTo>
                <a:lnTo>
                  <a:pt x="3109" y="1907"/>
                </a:lnTo>
                <a:lnTo>
                  <a:pt x="3068" y="1891"/>
                </a:lnTo>
                <a:lnTo>
                  <a:pt x="3026" y="1878"/>
                </a:lnTo>
                <a:lnTo>
                  <a:pt x="2984" y="1865"/>
                </a:lnTo>
                <a:lnTo>
                  <a:pt x="2940" y="1856"/>
                </a:lnTo>
                <a:lnTo>
                  <a:pt x="2896" y="1848"/>
                </a:lnTo>
                <a:lnTo>
                  <a:pt x="2850" y="1844"/>
                </a:lnTo>
                <a:lnTo>
                  <a:pt x="2805" y="1840"/>
                </a:lnTo>
                <a:lnTo>
                  <a:pt x="2758" y="1839"/>
                </a:lnTo>
                <a:lnTo>
                  <a:pt x="2711" y="1840"/>
                </a:lnTo>
                <a:lnTo>
                  <a:pt x="2665" y="1844"/>
                </a:lnTo>
                <a:lnTo>
                  <a:pt x="2620" y="1848"/>
                </a:lnTo>
                <a:lnTo>
                  <a:pt x="2575" y="1856"/>
                </a:lnTo>
                <a:lnTo>
                  <a:pt x="2532" y="1865"/>
                </a:lnTo>
                <a:lnTo>
                  <a:pt x="2488" y="1878"/>
                </a:lnTo>
                <a:lnTo>
                  <a:pt x="2447" y="1891"/>
                </a:lnTo>
                <a:lnTo>
                  <a:pt x="2406" y="1907"/>
                </a:lnTo>
                <a:lnTo>
                  <a:pt x="2366" y="1925"/>
                </a:lnTo>
                <a:lnTo>
                  <a:pt x="2326" y="1945"/>
                </a:lnTo>
                <a:lnTo>
                  <a:pt x="2289" y="1968"/>
                </a:lnTo>
                <a:lnTo>
                  <a:pt x="2251" y="1992"/>
                </a:lnTo>
                <a:lnTo>
                  <a:pt x="2213" y="2018"/>
                </a:lnTo>
                <a:lnTo>
                  <a:pt x="2178" y="2047"/>
                </a:lnTo>
                <a:lnTo>
                  <a:pt x="2143" y="2078"/>
                </a:lnTo>
                <a:lnTo>
                  <a:pt x="2108" y="2111"/>
                </a:lnTo>
                <a:lnTo>
                  <a:pt x="2076" y="2145"/>
                </a:lnTo>
                <a:lnTo>
                  <a:pt x="2045" y="2180"/>
                </a:lnTo>
                <a:lnTo>
                  <a:pt x="2017" y="2217"/>
                </a:lnTo>
                <a:lnTo>
                  <a:pt x="1991" y="2253"/>
                </a:lnTo>
                <a:lnTo>
                  <a:pt x="1966" y="2291"/>
                </a:lnTo>
                <a:lnTo>
                  <a:pt x="1944" y="2330"/>
                </a:lnTo>
                <a:lnTo>
                  <a:pt x="1923" y="2370"/>
                </a:lnTo>
                <a:lnTo>
                  <a:pt x="1906" y="2410"/>
                </a:lnTo>
                <a:lnTo>
                  <a:pt x="1890" y="2451"/>
                </a:lnTo>
                <a:lnTo>
                  <a:pt x="1877" y="2493"/>
                </a:lnTo>
                <a:lnTo>
                  <a:pt x="1865" y="2536"/>
                </a:lnTo>
                <a:lnTo>
                  <a:pt x="1855" y="2580"/>
                </a:lnTo>
                <a:lnTo>
                  <a:pt x="1848" y="2624"/>
                </a:lnTo>
                <a:lnTo>
                  <a:pt x="1842" y="2670"/>
                </a:lnTo>
                <a:lnTo>
                  <a:pt x="1840" y="2717"/>
                </a:lnTo>
                <a:lnTo>
                  <a:pt x="1839" y="2763"/>
                </a:lnTo>
                <a:lnTo>
                  <a:pt x="1840" y="2811"/>
                </a:lnTo>
                <a:lnTo>
                  <a:pt x="1842" y="2858"/>
                </a:lnTo>
                <a:lnTo>
                  <a:pt x="1848" y="2904"/>
                </a:lnTo>
                <a:lnTo>
                  <a:pt x="1855" y="2948"/>
                </a:lnTo>
                <a:lnTo>
                  <a:pt x="1865" y="2993"/>
                </a:lnTo>
                <a:lnTo>
                  <a:pt x="1877" y="3036"/>
                </a:lnTo>
                <a:lnTo>
                  <a:pt x="1890" y="3078"/>
                </a:lnTo>
                <a:lnTo>
                  <a:pt x="1906" y="3120"/>
                </a:lnTo>
                <a:lnTo>
                  <a:pt x="1923" y="3160"/>
                </a:lnTo>
                <a:lnTo>
                  <a:pt x="1944" y="3199"/>
                </a:lnTo>
                <a:lnTo>
                  <a:pt x="1966" y="3238"/>
                </a:lnTo>
                <a:lnTo>
                  <a:pt x="1991" y="3276"/>
                </a:lnTo>
                <a:lnTo>
                  <a:pt x="2017" y="3312"/>
                </a:lnTo>
                <a:lnTo>
                  <a:pt x="2045" y="3349"/>
                </a:lnTo>
                <a:lnTo>
                  <a:pt x="2076" y="3383"/>
                </a:lnTo>
                <a:lnTo>
                  <a:pt x="2108" y="3417"/>
                </a:lnTo>
                <a:lnTo>
                  <a:pt x="2143" y="3451"/>
                </a:lnTo>
                <a:lnTo>
                  <a:pt x="2178" y="3481"/>
                </a:lnTo>
                <a:lnTo>
                  <a:pt x="2214" y="3510"/>
                </a:lnTo>
                <a:lnTo>
                  <a:pt x="2251" y="3536"/>
                </a:lnTo>
                <a:lnTo>
                  <a:pt x="2289" y="3560"/>
                </a:lnTo>
                <a:lnTo>
                  <a:pt x="2327" y="3582"/>
                </a:lnTo>
                <a:lnTo>
                  <a:pt x="2366" y="3602"/>
                </a:lnTo>
                <a:lnTo>
                  <a:pt x="2407" y="3621"/>
                </a:lnTo>
                <a:lnTo>
                  <a:pt x="2448" y="3637"/>
                </a:lnTo>
                <a:lnTo>
                  <a:pt x="2491" y="3650"/>
                </a:lnTo>
                <a:lnTo>
                  <a:pt x="2533" y="3662"/>
                </a:lnTo>
                <a:lnTo>
                  <a:pt x="2577" y="3671"/>
                </a:lnTo>
                <a:lnTo>
                  <a:pt x="2622" y="3678"/>
                </a:lnTo>
                <a:lnTo>
                  <a:pt x="2668" y="3683"/>
                </a:lnTo>
                <a:lnTo>
                  <a:pt x="2714" y="3687"/>
                </a:lnTo>
                <a:lnTo>
                  <a:pt x="2761" y="3688"/>
                </a:lnTo>
                <a:lnTo>
                  <a:pt x="2808" y="3687"/>
                </a:lnTo>
                <a:lnTo>
                  <a:pt x="2855" y="3683"/>
                </a:lnTo>
                <a:lnTo>
                  <a:pt x="2899" y="3678"/>
                </a:lnTo>
                <a:lnTo>
                  <a:pt x="2944" y="3671"/>
                </a:lnTo>
                <a:lnTo>
                  <a:pt x="2987" y="3662"/>
                </a:lnTo>
                <a:lnTo>
                  <a:pt x="3029" y="3649"/>
                </a:lnTo>
                <a:lnTo>
                  <a:pt x="3072" y="3635"/>
                </a:lnTo>
                <a:lnTo>
                  <a:pt x="3113" y="3619"/>
                </a:lnTo>
                <a:lnTo>
                  <a:pt x="3153" y="3601"/>
                </a:lnTo>
                <a:lnTo>
                  <a:pt x="3192" y="3582"/>
                </a:lnTo>
                <a:lnTo>
                  <a:pt x="3230" y="3559"/>
                </a:lnTo>
                <a:lnTo>
                  <a:pt x="3268" y="3535"/>
                </a:lnTo>
                <a:lnTo>
                  <a:pt x="3305" y="3509"/>
                </a:lnTo>
                <a:lnTo>
                  <a:pt x="3340" y="3480"/>
                </a:lnTo>
                <a:lnTo>
                  <a:pt x="3375" y="3449"/>
                </a:lnTo>
                <a:lnTo>
                  <a:pt x="3408" y="3416"/>
                </a:lnTo>
                <a:lnTo>
                  <a:pt x="3442" y="3382"/>
                </a:lnTo>
                <a:lnTo>
                  <a:pt x="3471" y="3347"/>
                </a:lnTo>
                <a:lnTo>
                  <a:pt x="3500" y="3310"/>
                </a:lnTo>
                <a:lnTo>
                  <a:pt x="3526" y="3274"/>
                </a:lnTo>
                <a:lnTo>
                  <a:pt x="3550" y="3236"/>
                </a:lnTo>
                <a:lnTo>
                  <a:pt x="3572" y="3197"/>
                </a:lnTo>
                <a:lnTo>
                  <a:pt x="3592" y="3157"/>
                </a:lnTo>
                <a:lnTo>
                  <a:pt x="3610" y="3117"/>
                </a:lnTo>
                <a:lnTo>
                  <a:pt x="3625" y="3076"/>
                </a:lnTo>
                <a:lnTo>
                  <a:pt x="3639" y="3034"/>
                </a:lnTo>
                <a:lnTo>
                  <a:pt x="3650" y="2991"/>
                </a:lnTo>
                <a:lnTo>
                  <a:pt x="3661" y="2947"/>
                </a:lnTo>
                <a:lnTo>
                  <a:pt x="3668" y="2903"/>
                </a:lnTo>
                <a:lnTo>
                  <a:pt x="3673" y="2857"/>
                </a:lnTo>
                <a:lnTo>
                  <a:pt x="3676" y="2810"/>
                </a:lnTo>
                <a:lnTo>
                  <a:pt x="3677" y="2763"/>
                </a:lnTo>
                <a:close/>
              </a:path>
            </a:pathLst>
          </a:custGeom>
          <a:solidFill>
            <a:srgbClr val="FFFFFF"/>
          </a:solidFill>
          <a:ln>
            <a:noFill/>
          </a:ln>
        </p:spPr>
        <p:txBody>
          <a:bodyPr anchor="ctr" anchorCtr="1">
            <a:normAutofit fontScale="60000" lnSpcReduction="20000"/>
          </a:bodyPr>
          <a:p>
            <a:endParaRPr lang="zh-CN" altLang="en-US">
              <a:sym typeface="Arial" panose="020B0604020202020204" pitchFamily="34" charset="0"/>
            </a:endParaRPr>
          </a:p>
        </p:txBody>
      </p:sp>
      <p:sp>
        <p:nvSpPr>
          <p:cNvPr id="114" name="文本框 113"/>
          <p:cNvSpPr txBox="1"/>
          <p:nvPr>
            <p:custDataLst>
              <p:tags r:id="rId39"/>
            </p:custDataLst>
          </p:nvPr>
        </p:nvSpPr>
        <p:spPr>
          <a:xfrm>
            <a:off x="6499936" y="5348226"/>
            <a:ext cx="1208499" cy="369274"/>
          </a:xfrm>
          <a:prstGeom prst="rect">
            <a:avLst/>
          </a:prstGeom>
          <a:noFill/>
        </p:spPr>
        <p:txBody>
          <a:bodyPr wrap="square" rtlCol="0">
            <a:normAutofit/>
          </a:bodyPr>
          <a:p>
            <a:pPr algn="ctr"/>
            <a:r>
              <a:rPr lang="zh-CN" altLang="en-US" b="1">
                <a:solidFill>
                  <a:srgbClr val="48D0B9"/>
                </a:solidFill>
                <a:latin typeface="Arial" panose="020B0604020202020204" pitchFamily="34" charset="0"/>
                <a:ea typeface="宋体" panose="02010600030101010101" pitchFamily="2" charset="-122"/>
                <a:cs typeface="+mn-ea"/>
                <a:sym typeface="Arial" panose="020B0604020202020204" pitchFamily="34" charset="0"/>
              </a:rPr>
              <a:t>中文书刊</a:t>
            </a:r>
            <a:endParaRPr lang="zh-CN" altLang="en-US" b="1">
              <a:solidFill>
                <a:srgbClr val="48D0B9"/>
              </a:solidFill>
              <a:latin typeface="Arial" panose="020B0604020202020204" pitchFamily="34" charset="0"/>
              <a:ea typeface="宋体" panose="02010600030101010101" pitchFamily="2" charset="-122"/>
              <a:cs typeface="+mn-ea"/>
              <a:sym typeface="Arial" panose="020B0604020202020204" pitchFamily="34" charset="0"/>
            </a:endParaRPr>
          </a:p>
        </p:txBody>
      </p:sp>
      <p:sp>
        <p:nvSpPr>
          <p:cNvPr id="115" name="立方体 114"/>
          <p:cNvSpPr/>
          <p:nvPr>
            <p:custDataLst>
              <p:tags r:id="rId40"/>
            </p:custDataLst>
          </p:nvPr>
        </p:nvSpPr>
        <p:spPr>
          <a:xfrm rot="21091489" flipH="1">
            <a:off x="7926230" y="4086395"/>
            <a:ext cx="1668383" cy="679577"/>
          </a:xfrm>
          <a:prstGeom prst="cube">
            <a:avLst>
              <a:gd name="adj" fmla="val 80345"/>
            </a:avLst>
          </a:prstGeom>
          <a:solidFill>
            <a:srgbClr val="2DBCEF"/>
          </a:solidFill>
          <a:ln w="12700" cap="flat" cmpd="sng" algn="ctr">
            <a:noFill/>
            <a:prstDash val="solid"/>
            <a:miter lim="800000"/>
          </a:ln>
          <a:effectLst/>
        </p:spPr>
        <p:txBody>
          <a:bodyPr rtlCol="0" anchor="ctr">
            <a:normAutofit fontScale="25000" lnSpcReduction="20000"/>
          </a:bodyPr>
          <a:p>
            <a:pPr algn="ctr"/>
            <a:endParaRPr lang="zh-CN" altLang="en-US">
              <a:sym typeface="Arial" panose="020B0604020202020204" pitchFamily="34" charset="0"/>
            </a:endParaRPr>
          </a:p>
        </p:txBody>
      </p:sp>
      <p:sp>
        <p:nvSpPr>
          <p:cNvPr id="116" name="文本框 115"/>
          <p:cNvSpPr txBox="1"/>
          <p:nvPr>
            <p:custDataLst>
              <p:tags r:id="rId41"/>
            </p:custDataLst>
          </p:nvPr>
        </p:nvSpPr>
        <p:spPr>
          <a:xfrm>
            <a:off x="8302884" y="4862075"/>
            <a:ext cx="1208499" cy="369274"/>
          </a:xfrm>
          <a:prstGeom prst="rect">
            <a:avLst/>
          </a:prstGeom>
          <a:noFill/>
        </p:spPr>
        <p:txBody>
          <a:bodyPr wrap="square" rtlCol="0">
            <a:normAutofit fontScale="80000"/>
          </a:bodyPr>
          <a:p>
            <a:pPr algn="ctr"/>
            <a:r>
              <a:rPr lang="zh-CN" altLang="en-US" sz="1600" b="1">
                <a:solidFill>
                  <a:srgbClr val="2DBCEF"/>
                </a:solidFill>
                <a:latin typeface="Arial" panose="020B0604020202020204" pitchFamily="34" charset="0"/>
                <a:ea typeface="宋体" panose="02010600030101010101" pitchFamily="2" charset="-122"/>
                <a:cs typeface="+mn-ea"/>
                <a:sym typeface="Arial" panose="020B0604020202020204" pitchFamily="34" charset="0"/>
              </a:rPr>
              <a:t>外文学位论文</a:t>
            </a:r>
            <a:endParaRPr lang="zh-CN" altLang="en-US" sz="1600" b="1">
              <a:solidFill>
                <a:srgbClr val="2DBCEF"/>
              </a:solidFill>
              <a:latin typeface="Arial" panose="020B0604020202020204" pitchFamily="34" charset="0"/>
              <a:ea typeface="宋体" panose="02010600030101010101" pitchFamily="2" charset="-122"/>
              <a:cs typeface="+mn-ea"/>
              <a:sym typeface="Arial" panose="020B0604020202020204" pitchFamily="34" charset="0"/>
            </a:endParaRPr>
          </a:p>
        </p:txBody>
      </p:sp>
      <p:sp>
        <p:nvSpPr>
          <p:cNvPr id="117" name="文本框 116"/>
          <p:cNvSpPr txBox="1"/>
          <p:nvPr/>
        </p:nvSpPr>
        <p:spPr>
          <a:xfrm>
            <a:off x="814705" y="1008380"/>
            <a:ext cx="6545580" cy="460375"/>
          </a:xfrm>
          <a:prstGeom prst="rect">
            <a:avLst/>
          </a:prstGeom>
          <a:noFill/>
        </p:spPr>
        <p:txBody>
          <a:bodyPr wrap="square" rtlCol="0">
            <a:spAutoFit/>
          </a:bodyPr>
          <a:p>
            <a:r>
              <a:rPr lang="zh-CN" altLang="en-US" sz="2400" b="1">
                <a:latin typeface="宋体" panose="02010600030101010101" pitchFamily="2" charset="-122"/>
                <a:ea typeface="宋体" panose="02010600030101010101" pitchFamily="2" charset="-122"/>
              </a:rPr>
              <a:t>如何了解已有研究成果</a:t>
            </a:r>
            <a:endParaRPr lang="zh-CN" altLang="en-US" sz="2400" b="1">
              <a:latin typeface="宋体" panose="02010600030101010101" pitchFamily="2" charset="-122"/>
              <a:ea typeface="宋体" panose="02010600030101010101" pitchFamily="2" charset="-122"/>
            </a:endParaRPr>
          </a:p>
        </p:txBody>
      </p:sp>
      <p:sp>
        <p:nvSpPr>
          <p:cNvPr id="122" name="左大括号 121"/>
          <p:cNvSpPr/>
          <p:nvPr/>
        </p:nvSpPr>
        <p:spPr>
          <a:xfrm>
            <a:off x="2722880" y="2439670"/>
            <a:ext cx="654685" cy="2756535"/>
          </a:xfrm>
          <a:prstGeom prst="lef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0" name="椭圆 1"/>
          <p:cNvSpPr>
            <a:spLocks noChangeArrowheads="1"/>
          </p:cNvSpPr>
          <p:nvPr>
            <p:custDataLst>
              <p:tags r:id="rId42"/>
            </p:custDataLst>
          </p:nvPr>
        </p:nvSpPr>
        <p:spPr bwMode="auto">
          <a:xfrm>
            <a:off x="5099684" y="1552149"/>
            <a:ext cx="592213" cy="592213"/>
          </a:xfrm>
          <a:prstGeom prst="ellipse">
            <a:avLst/>
          </a:prstGeom>
          <a:solidFill>
            <a:srgbClr val="42ACA8"/>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1600">
                <a:solidFill>
                  <a:sysClr val="window" lastClr="FFFFFF"/>
                </a:solidFill>
                <a:latin typeface="Arial" panose="020B0604020202020204" pitchFamily="34" charset="0"/>
                <a:ea typeface="黑体" panose="02010609060101010101" charset="-122"/>
              </a:rPr>
              <a:t>01</a:t>
            </a:r>
            <a:endParaRPr lang="zh-CN" altLang="en-US" sz="1600">
              <a:solidFill>
                <a:sysClr val="window" lastClr="FFFFFF"/>
              </a:solidFill>
              <a:latin typeface="Arial" panose="020B0604020202020204" pitchFamily="34" charset="0"/>
              <a:ea typeface="黑体" panose="02010609060101010101" charset="-122"/>
            </a:endParaRPr>
          </a:p>
        </p:txBody>
      </p:sp>
      <p:sp>
        <p:nvSpPr>
          <p:cNvPr id="131" name="椭圆 2"/>
          <p:cNvSpPr>
            <a:spLocks noChangeArrowheads="1"/>
          </p:cNvSpPr>
          <p:nvPr>
            <p:custDataLst>
              <p:tags r:id="rId43"/>
            </p:custDataLst>
          </p:nvPr>
        </p:nvSpPr>
        <p:spPr bwMode="auto">
          <a:xfrm>
            <a:off x="3343675" y="1743430"/>
            <a:ext cx="1382120" cy="1382121"/>
          </a:xfrm>
          <a:prstGeom prst="ellipse">
            <a:avLst/>
          </a:prstGeom>
          <a:solidFill>
            <a:srgbClr val="59687F"/>
          </a:solidFill>
          <a:ln w="76200" cmpd="sng">
            <a:solidFill>
              <a:srgbClr val="59687F">
                <a:lumMod val="60000"/>
                <a:lumOff val="40000"/>
              </a:srgbClr>
            </a:solidFill>
            <a:round/>
          </a:ln>
        </p:spPr>
        <p:txBody>
          <a:bodyPr anchor="ctr">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a:r>
              <a:rPr lang="zh-CN" altLang="en-US" sz="2400" dirty="0">
                <a:solidFill>
                  <a:sysClr val="window" lastClr="FFFFFF"/>
                </a:solidFill>
                <a:latin typeface="Arial" panose="020B0604020202020204" pitchFamily="34" charset="0"/>
                <a:ea typeface="黑体" panose="02010609060101010101" charset="-122"/>
                <a:cs typeface="+mn-ea"/>
              </a:rPr>
              <a:t>发现系统</a:t>
            </a:r>
            <a:endParaRPr lang="zh-CN" altLang="en-US" sz="2400" dirty="0">
              <a:solidFill>
                <a:sysClr val="window" lastClr="FFFFFF"/>
              </a:solidFill>
              <a:latin typeface="Arial" panose="020B0604020202020204" pitchFamily="34" charset="0"/>
              <a:ea typeface="黑体" panose="02010609060101010101" charset="-122"/>
              <a:cs typeface="+mn-ea"/>
            </a:endParaRPr>
          </a:p>
        </p:txBody>
      </p:sp>
      <p:sp>
        <p:nvSpPr>
          <p:cNvPr id="132" name="矩形 9"/>
          <p:cNvSpPr>
            <a:spLocks noChangeArrowheads="1"/>
          </p:cNvSpPr>
          <p:nvPr>
            <p:custDataLst>
              <p:tags r:id="rId44"/>
            </p:custDataLst>
          </p:nvPr>
        </p:nvSpPr>
        <p:spPr bwMode="auto">
          <a:xfrm>
            <a:off x="5784467" y="1551644"/>
            <a:ext cx="2586202" cy="50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zh-CN" sz="2100" b="1" dirty="0">
                <a:solidFill>
                  <a:schemeClr val="tx1"/>
                </a:solidFill>
                <a:latin typeface="Times New Roman" panose="02020603050405020304" charset="0"/>
                <a:ea typeface="华文中宋" panose="02010600040101010101" charset="-122"/>
                <a:cs typeface="Times New Roman" panose="02020603050405020304" charset="0"/>
              </a:rPr>
              <a:t>超星发现</a:t>
            </a:r>
            <a:r>
              <a:rPr lang="zh-CN" altLang="en-US" sz="2100" b="1" dirty="0">
                <a:latin typeface="宋体" panose="02010600030101010101" pitchFamily="2" charset="-122"/>
                <a:ea typeface="宋体" panose="02010600030101010101" pitchFamily="2" charset="-122"/>
              </a:rPr>
              <a:t> </a:t>
            </a:r>
            <a:endParaRPr lang="zh-CN" altLang="en-US" sz="2100" b="1" u="sng" dirty="0">
              <a:solidFill>
                <a:srgbClr val="FF0000"/>
              </a:solidFill>
              <a:latin typeface="宋体" panose="02010600030101010101" pitchFamily="2" charset="-122"/>
              <a:ea typeface="宋体" panose="02010600030101010101" pitchFamily="2" charset="-122"/>
            </a:endParaRPr>
          </a:p>
        </p:txBody>
      </p:sp>
      <p:sp>
        <p:nvSpPr>
          <p:cNvPr id="133" name="椭圆 13"/>
          <p:cNvSpPr>
            <a:spLocks noChangeArrowheads="1"/>
          </p:cNvSpPr>
          <p:nvPr>
            <p:custDataLst>
              <p:tags r:id="rId45"/>
            </p:custDataLst>
          </p:nvPr>
        </p:nvSpPr>
        <p:spPr bwMode="auto">
          <a:xfrm>
            <a:off x="5122544" y="2676051"/>
            <a:ext cx="592213" cy="592213"/>
          </a:xfrm>
          <a:prstGeom prst="ellipse">
            <a:avLst/>
          </a:prstGeom>
          <a:solidFill>
            <a:srgbClr val="FAB301"/>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1600">
                <a:solidFill>
                  <a:sysClr val="window" lastClr="FFFFFF"/>
                </a:solidFill>
                <a:latin typeface="Arial" panose="020B0604020202020204" pitchFamily="34" charset="0"/>
                <a:ea typeface="黑体" panose="02010609060101010101" charset="-122"/>
              </a:rPr>
              <a:t>02</a:t>
            </a:r>
            <a:endParaRPr lang="zh-CN" altLang="en-US" sz="1600">
              <a:solidFill>
                <a:sysClr val="window" lastClr="FFFFFF"/>
              </a:solidFill>
              <a:latin typeface="Arial" panose="020B0604020202020204" pitchFamily="34" charset="0"/>
              <a:ea typeface="黑体" panose="02010609060101010101" charset="-122"/>
            </a:endParaRPr>
          </a:p>
        </p:txBody>
      </p:sp>
      <p:cxnSp>
        <p:nvCxnSpPr>
          <p:cNvPr id="134" name="肘形连接符 17"/>
          <p:cNvCxnSpPr>
            <a:cxnSpLocks noChangeShapeType="1"/>
          </p:cNvCxnSpPr>
          <p:nvPr>
            <p:custDataLst>
              <p:tags r:id="rId46"/>
            </p:custDataLst>
          </p:nvPr>
        </p:nvCxnSpPr>
        <p:spPr bwMode="auto">
          <a:xfrm flipV="1">
            <a:off x="4735321" y="1871751"/>
            <a:ext cx="360553" cy="773361"/>
          </a:xfrm>
          <a:prstGeom prst="bentConnector3">
            <a:avLst>
              <a:gd name="adj1" fmla="val 50088"/>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35" name="肘形连接符 19"/>
          <p:cNvCxnSpPr>
            <a:cxnSpLocks noChangeShapeType="1"/>
          </p:cNvCxnSpPr>
          <p:nvPr>
            <p:custDataLst>
              <p:tags r:id="rId47"/>
            </p:custDataLst>
          </p:nvPr>
        </p:nvCxnSpPr>
        <p:spPr bwMode="auto">
          <a:xfrm>
            <a:off x="4725796" y="2279986"/>
            <a:ext cx="360553" cy="769006"/>
          </a:xfrm>
          <a:prstGeom prst="bentConnector3">
            <a:avLst>
              <a:gd name="adj1" fmla="val 50088"/>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136" name="矩形 39"/>
          <p:cNvSpPr>
            <a:spLocks noChangeArrowheads="1"/>
          </p:cNvSpPr>
          <p:nvPr>
            <p:custDataLst>
              <p:tags r:id="rId48"/>
            </p:custDataLst>
          </p:nvPr>
        </p:nvSpPr>
        <p:spPr bwMode="auto">
          <a:xfrm>
            <a:off x="5784215" y="2904490"/>
            <a:ext cx="3808095"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zh-CN" sz="2100" b="1" dirty="0">
                <a:solidFill>
                  <a:schemeClr val="tx1"/>
                </a:solidFill>
                <a:latin typeface="Times New Roman" panose="02020603050405020304" charset="0"/>
                <a:ea typeface="华文中宋" panose="02010600040101010101" charset="-122"/>
                <a:cs typeface="Times New Roman" panose="02020603050405020304" charset="0"/>
                <a:sym typeface="+mn-ea"/>
              </a:rPr>
              <a:t>百度学术</a:t>
            </a:r>
            <a:endParaRPr sz="2100" b="1" dirty="0">
              <a:solidFill>
                <a:schemeClr val="tx1"/>
              </a:solidFill>
              <a:latin typeface="Times New Roman" panose="02020603050405020304" charset="0"/>
              <a:ea typeface="华文中宋" panose="02010600040101010101" charset="-122"/>
              <a:cs typeface="Times New Roman" panose="02020603050405020304" charset="0"/>
              <a:sym typeface="+mn-ea"/>
            </a:endParaRPr>
          </a:p>
          <a:p>
            <a:pPr>
              <a:lnSpc>
                <a:spcPct val="150000"/>
              </a:lnSpc>
            </a:pPr>
            <a:r>
              <a:rPr lang="zh-CN" altLang="en-US" sz="2100" b="1" dirty="0">
                <a:latin typeface="Times New Roman" panose="02020603050405020304" charset="0"/>
                <a:ea typeface="宋体" panose="02010600030101010101" pitchFamily="2" charset="-122"/>
                <a:cs typeface="Times New Roman" panose="02020603050405020304" charset="0"/>
              </a:rPr>
              <a:t>  </a:t>
            </a:r>
            <a:endParaRPr lang="zh-CN" altLang="en-US" sz="2100" b="1" u="sng" dirty="0">
              <a:solidFill>
                <a:srgbClr val="FF0000"/>
              </a:solidFill>
              <a:latin typeface="Times New Roman" panose="02020603050405020304" charset="0"/>
              <a:ea typeface="宋体" panose="02010600030101010101" pitchFamily="2" charset="-122"/>
              <a:cs typeface="Times New Roman" panose="02020603050405020304" charset="0"/>
            </a:endParaRPr>
          </a:p>
        </p:txBody>
      </p:sp>
      <p:grpSp>
        <p:nvGrpSpPr>
          <p:cNvPr id="139" name="组合 138"/>
          <p:cNvGrpSpPr/>
          <p:nvPr>
            <p:custDataLst>
              <p:tags r:id="rId49"/>
            </p:custDataLst>
          </p:nvPr>
        </p:nvGrpSpPr>
        <p:grpSpPr>
          <a:xfrm>
            <a:off x="322580" y="2692052"/>
            <a:ext cx="2338705" cy="2236183"/>
            <a:chOff x="4857750" y="2503488"/>
            <a:chExt cx="1924050" cy="1924050"/>
          </a:xfrm>
        </p:grpSpPr>
        <p:sp>
          <p:nvSpPr>
            <p:cNvPr id="140" name="椭圆 139"/>
            <p:cNvSpPr/>
            <p:nvPr>
              <p:custDataLst>
                <p:tags r:id="rId50"/>
              </p:custDataLst>
            </p:nvPr>
          </p:nvSpPr>
          <p:spPr>
            <a:xfrm>
              <a:off x="4857750" y="2503488"/>
              <a:ext cx="1924050" cy="1924050"/>
            </a:xfrm>
            <a:prstGeom prst="ellipse">
              <a:avLst/>
            </a:prstGeom>
            <a:noFill/>
            <a:ln w="50800" cap="flat" cmpd="sng" algn="ctr">
              <a:solidFill>
                <a:srgbClr val="E7E6E6">
                  <a:lumMod val="75000"/>
                </a:srgbClr>
              </a:solidFill>
              <a:prstDash val="sysDot"/>
              <a:miter lim="800000"/>
            </a:ln>
            <a:effectLst/>
          </p:spPr>
          <p:txBody>
            <a:bodyPr rtlCol="0" anchor="ctr">
              <a:normAutofit/>
            </a:bodyPr>
            <a:p>
              <a:pPr algn="ctr"/>
              <a:endParaRPr lang="zh-CN" altLang="en-US">
                <a:sym typeface="Arial" panose="020B0604020202020204" pitchFamily="34" charset="0"/>
              </a:endParaRPr>
            </a:p>
          </p:txBody>
        </p:sp>
        <p:sp>
          <p:nvSpPr>
            <p:cNvPr id="141" name="椭圆 140"/>
            <p:cNvSpPr/>
            <p:nvPr>
              <p:custDataLst>
                <p:tags r:id="rId51"/>
              </p:custDataLst>
            </p:nvPr>
          </p:nvSpPr>
          <p:spPr>
            <a:xfrm>
              <a:off x="4917305" y="2565774"/>
              <a:ext cx="1806507" cy="1805736"/>
            </a:xfrm>
            <a:prstGeom prst="ellipse">
              <a:avLst/>
            </a:prstGeom>
            <a:solidFill>
              <a:srgbClr val="A7A7A7">
                <a:lumMod val="20000"/>
                <a:lumOff val="80000"/>
              </a:srgbClr>
            </a:solidFill>
            <a:ln w="50800" cap="flat" cmpd="sng" algn="ctr">
              <a:noFill/>
              <a:prstDash val="solid"/>
              <a:miter lim="800000"/>
            </a:ln>
            <a:effectLst/>
          </p:spPr>
          <p:txBody>
            <a:bodyPr rtlCol="0" anchor="ctr">
              <a:normAutofit/>
            </a:bodyPr>
            <a:p>
              <a:pPr algn="ctr"/>
              <a:r>
                <a:rPr lang="zh-CN" altLang="en-US" sz="2000" b="1">
                  <a:solidFill>
                    <a:srgbClr val="FF0000"/>
                  </a:solidFill>
                  <a:latin typeface="华文中宋" panose="02010600040101010101" charset="-122"/>
                  <a:ea typeface="华文中宋" panose="02010600040101010101" charset="-122"/>
                  <a:sym typeface="Arial" panose="020B0604020202020204" pitchFamily="34" charset="0"/>
                </a:rPr>
                <a:t>启发思维</a:t>
              </a:r>
              <a:endParaRPr lang="zh-CN" altLang="en-US" sz="2000" b="1">
                <a:solidFill>
                  <a:srgbClr val="FF0000"/>
                </a:solidFill>
                <a:latin typeface="华文中宋" panose="02010600040101010101" charset="-122"/>
                <a:ea typeface="华文中宋" panose="02010600040101010101" charset="-122"/>
                <a:sym typeface="Arial" panose="020B0604020202020204" pitchFamily="34" charset="0"/>
              </a:endParaRPr>
            </a:p>
            <a:p>
              <a:pPr algn="ctr"/>
              <a:r>
                <a:rPr lang="zh-CN" altLang="en-US" sz="2000" b="1">
                  <a:solidFill>
                    <a:srgbClr val="FF0000"/>
                  </a:solidFill>
                  <a:latin typeface="华文中宋" panose="02010600040101010101" charset="-122"/>
                  <a:ea typeface="华文中宋" panose="02010600040101010101" charset="-122"/>
                  <a:sym typeface="Arial" panose="020B0604020202020204" pitchFamily="34" charset="0"/>
                </a:rPr>
                <a:t>找到突破口</a:t>
              </a:r>
              <a:endParaRPr lang="zh-CN" altLang="en-US" sz="2000" b="1">
                <a:solidFill>
                  <a:srgbClr val="FF0000"/>
                </a:solidFill>
                <a:latin typeface="华文中宋" panose="02010600040101010101" charset="-122"/>
                <a:ea typeface="华文中宋" panose="02010600040101010101"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custDataLst>
              <p:tags r:id="rId1"/>
            </p:custDataLst>
          </p:nvPr>
        </p:nvSpPr>
        <p:spPr>
          <a:xfrm>
            <a:off x="1315483" y="2169048"/>
            <a:ext cx="2315536" cy="2315536"/>
          </a:xfrm>
          <a:prstGeom prst="ellipse">
            <a:avLst/>
          </a:prstGeom>
          <a:solidFill>
            <a:srgbClr val="CE7932"/>
          </a:solidFill>
          <a:ln w="12700" cap="flat" cmpd="sng" algn="ctr">
            <a:noFill/>
            <a:prstDash val="solid"/>
            <a:miter lim="800000"/>
          </a:ln>
          <a:effectLst/>
        </p:spPr>
        <p:txBody>
          <a:bodyPr rtlCol="0" anchor="ctr">
            <a:normAutofit/>
          </a:bodyPr>
          <a:p>
            <a:pPr algn="ctr"/>
            <a:r>
              <a:rPr lang="zh-CN" altLang="en-US" sz="4800" b="1" smtClean="0">
                <a:solidFill>
                  <a:schemeClr val="tx1"/>
                </a:solidFill>
                <a:latin typeface="华文中宋" panose="02010600040101010101" charset="-122"/>
                <a:ea typeface="华文中宋" panose="02010600040101010101" charset="-122"/>
                <a:sym typeface="Arial" panose="020B0604020202020204" pitchFamily="34" charset="0"/>
              </a:rPr>
              <a:t>示例</a:t>
            </a:r>
            <a:endParaRPr lang="zh-CN" altLang="en-US" sz="4800" b="1" smtClean="0">
              <a:solidFill>
                <a:schemeClr val="tx1"/>
              </a:solidFill>
              <a:latin typeface="华文中宋" panose="02010600040101010101" charset="-122"/>
              <a:ea typeface="华文中宋" panose="02010600040101010101" charset="-122"/>
              <a:sym typeface="Arial" panose="020B0604020202020204" pitchFamily="34" charset="0"/>
            </a:endParaRPr>
          </a:p>
        </p:txBody>
      </p:sp>
      <p:grpSp>
        <p:nvGrpSpPr>
          <p:cNvPr id="6" name="组合 5"/>
          <p:cNvGrpSpPr/>
          <p:nvPr>
            <p:custDataLst>
              <p:tags r:id="rId2"/>
            </p:custDataLst>
          </p:nvPr>
        </p:nvGrpSpPr>
        <p:grpSpPr>
          <a:xfrm>
            <a:off x="3197860" y="2777490"/>
            <a:ext cx="7934960" cy="1511300"/>
            <a:chOff x="5133168" y="3547892"/>
            <a:chExt cx="5505258" cy="1178861"/>
          </a:xfrm>
        </p:grpSpPr>
        <p:sp>
          <p:nvSpPr>
            <p:cNvPr id="9" name="椭圆 8"/>
            <p:cNvSpPr/>
            <p:nvPr>
              <p:custDataLst>
                <p:tags r:id="rId3"/>
              </p:custDataLst>
            </p:nvPr>
          </p:nvSpPr>
          <p:spPr>
            <a:xfrm>
              <a:off x="5133168" y="3547892"/>
              <a:ext cx="856945" cy="856945"/>
            </a:xfrm>
            <a:prstGeom prst="ellipse">
              <a:avLst/>
            </a:prstGeom>
            <a:solidFill>
              <a:srgbClr val="CE7932">
                <a:lumMod val="40000"/>
                <a:lumOff val="60000"/>
              </a:srgb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7" name="文本框 6"/>
            <p:cNvSpPr txBox="1"/>
            <p:nvPr>
              <p:custDataLst>
                <p:tags r:id="rId4"/>
              </p:custDataLst>
            </p:nvPr>
          </p:nvSpPr>
          <p:spPr>
            <a:xfrm>
              <a:off x="5990199" y="3803417"/>
              <a:ext cx="4648227" cy="923336"/>
            </a:xfrm>
            <a:prstGeom prst="rect">
              <a:avLst/>
            </a:prstGeom>
            <a:noFill/>
          </p:spPr>
          <p:txBody>
            <a:bodyPr wrap="square" rtlCol="0">
              <a:noAutofit/>
            </a:bodyPr>
            <a:p>
              <a:r>
                <a:rPr lang="en-US" altLang="zh-CN" sz="3000" b="1" smtClean="0">
                  <a:solidFill>
                    <a:srgbClr val="FF0000"/>
                  </a:solidFill>
                  <a:latin typeface="宋体" panose="02010600030101010101" pitchFamily="2" charset="-122"/>
                  <a:ea typeface="宋体" panose="02010600030101010101" pitchFamily="2" charset="-122"/>
                  <a:sym typeface="Arial" panose="020B0604020202020204" pitchFamily="34" charset="0"/>
                </a:rPr>
                <a:t>输电线路覆冰</a:t>
              </a:r>
              <a:r>
                <a:rPr lang="en-US" altLang="zh-CN" sz="3000" b="1" smtClean="0">
                  <a:solidFill>
                    <a:schemeClr val="tx1"/>
                  </a:solidFill>
                  <a:latin typeface="宋体" panose="02010600030101010101" pitchFamily="2" charset="-122"/>
                  <a:ea typeface="宋体" panose="02010600030101010101" pitchFamily="2" charset="-122"/>
                  <a:sym typeface="Arial" panose="020B0604020202020204" pitchFamily="34" charset="0"/>
                </a:rPr>
                <a:t>研究现状与核心技术分布</a:t>
              </a:r>
              <a:endParaRPr lang="en-US" altLang="zh-CN" sz="3000" b="1" smtClean="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椭圆 1"/>
          <p:cNvSpPr>
            <a:spLocks noChangeArrowheads="1"/>
          </p:cNvSpPr>
          <p:nvPr>
            <p:custDataLst>
              <p:tags r:id="rId1"/>
            </p:custDataLst>
          </p:nvPr>
        </p:nvSpPr>
        <p:spPr bwMode="auto">
          <a:xfrm>
            <a:off x="4011812" y="1701374"/>
            <a:ext cx="1079331" cy="1079331"/>
          </a:xfrm>
          <a:prstGeom prst="ellipse">
            <a:avLst/>
          </a:prstGeom>
          <a:solidFill>
            <a:srgbClr val="42ACA8"/>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01</a:t>
            </a:r>
            <a:endParaRPr lang="zh-CN" altLang="en-US" sz="3200">
              <a:solidFill>
                <a:sysClr val="window" lastClr="FFFFFF"/>
              </a:solidFill>
              <a:latin typeface="Arial" panose="020B0604020202020204" pitchFamily="34" charset="0"/>
              <a:ea typeface="黑体" panose="02010609060101010101" charset="-122"/>
            </a:endParaRPr>
          </a:p>
        </p:txBody>
      </p:sp>
      <p:sp>
        <p:nvSpPr>
          <p:cNvPr id="28" name="椭圆 2"/>
          <p:cNvSpPr>
            <a:spLocks noChangeArrowheads="1"/>
          </p:cNvSpPr>
          <p:nvPr>
            <p:custDataLst>
              <p:tags r:id="rId2"/>
            </p:custDataLst>
          </p:nvPr>
        </p:nvSpPr>
        <p:spPr bwMode="auto">
          <a:xfrm>
            <a:off x="835721" y="2390241"/>
            <a:ext cx="2518968" cy="2518969"/>
          </a:xfrm>
          <a:prstGeom prst="ellipse">
            <a:avLst/>
          </a:prstGeom>
          <a:solidFill>
            <a:srgbClr val="59687F"/>
          </a:solidFill>
          <a:ln w="76200" cmpd="sng">
            <a:solidFill>
              <a:srgbClr val="59687F">
                <a:lumMod val="60000"/>
                <a:lumOff val="40000"/>
              </a:srgbClr>
            </a:solidFill>
            <a:round/>
          </a:ln>
        </p:spPr>
        <p:txBody>
          <a:bodyPr anchor="ctr">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a:r>
              <a:rPr lang="zh-CN" altLang="en-US" sz="4000" b="1" dirty="0">
                <a:solidFill>
                  <a:sysClr val="window" lastClr="FFFFFF"/>
                </a:solidFill>
                <a:latin typeface="新宋体" panose="02010609030101010101" charset="-122"/>
                <a:ea typeface="新宋体" panose="02010609030101010101" charset="-122"/>
                <a:cs typeface="+mn-ea"/>
              </a:rPr>
              <a:t>拆分</a:t>
            </a:r>
            <a:endParaRPr lang="zh-CN" altLang="en-US" sz="4000" b="1" dirty="0">
              <a:solidFill>
                <a:sysClr val="window" lastClr="FFFFFF"/>
              </a:solidFill>
              <a:latin typeface="新宋体" panose="02010609030101010101" charset="-122"/>
              <a:ea typeface="新宋体" panose="02010609030101010101" charset="-122"/>
              <a:cs typeface="+mn-ea"/>
            </a:endParaRPr>
          </a:p>
          <a:p>
            <a:pPr algn="ctr"/>
            <a:r>
              <a:rPr lang="zh-CN" altLang="en-US" sz="4000" b="1" dirty="0">
                <a:solidFill>
                  <a:sysClr val="window" lastClr="FFFFFF"/>
                </a:solidFill>
                <a:latin typeface="新宋体" panose="02010609030101010101" charset="-122"/>
                <a:ea typeface="新宋体" panose="02010609030101010101" charset="-122"/>
                <a:cs typeface="+mn-ea"/>
              </a:rPr>
              <a:t>问题</a:t>
            </a:r>
            <a:endParaRPr lang="zh-CN" altLang="en-US" sz="4000" b="1" dirty="0">
              <a:solidFill>
                <a:sysClr val="window" lastClr="FFFFFF"/>
              </a:solidFill>
              <a:latin typeface="新宋体" panose="02010609030101010101" charset="-122"/>
              <a:ea typeface="新宋体" panose="02010609030101010101" charset="-122"/>
              <a:cs typeface="+mn-ea"/>
            </a:endParaRPr>
          </a:p>
        </p:txBody>
      </p:sp>
      <p:sp>
        <p:nvSpPr>
          <p:cNvPr id="29" name="矩形 9"/>
          <p:cNvSpPr>
            <a:spLocks noChangeArrowheads="1"/>
          </p:cNvSpPr>
          <p:nvPr>
            <p:custDataLst>
              <p:tags r:id="rId3"/>
            </p:custDataLst>
          </p:nvPr>
        </p:nvSpPr>
        <p:spPr bwMode="auto">
          <a:xfrm>
            <a:off x="5256537" y="1701045"/>
            <a:ext cx="4713453" cy="92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zh-CN" altLang="en-US" sz="3000" b="1" dirty="0">
                <a:solidFill>
                  <a:schemeClr val="tx1"/>
                </a:solidFill>
                <a:latin typeface="新宋体" panose="02010609030101010101" charset="-122"/>
                <a:ea typeface="新宋体" panose="02010609030101010101" charset="-122"/>
                <a:cs typeface="新宋体" panose="02010609030101010101" charset="-122"/>
                <a:sym typeface="+mn-ea"/>
              </a:rPr>
              <a:t>国内外研究现状</a:t>
            </a:r>
            <a:endParaRPr lang="zh-CN" altLang="en-US" sz="3000" b="1" dirty="0">
              <a:solidFill>
                <a:schemeClr val="tx1"/>
              </a:solidFill>
              <a:latin typeface="新宋体" panose="02010609030101010101" charset="-122"/>
              <a:ea typeface="新宋体" panose="02010609030101010101" charset="-122"/>
              <a:cs typeface="新宋体" panose="02010609030101010101" charset="-122"/>
              <a:sym typeface="+mn-ea"/>
            </a:endParaRPr>
          </a:p>
        </p:txBody>
      </p:sp>
      <p:sp>
        <p:nvSpPr>
          <p:cNvPr id="30" name="椭圆 13"/>
          <p:cNvSpPr>
            <a:spLocks noChangeArrowheads="1"/>
          </p:cNvSpPr>
          <p:nvPr>
            <p:custDataLst>
              <p:tags r:id="rId4"/>
            </p:custDataLst>
          </p:nvPr>
        </p:nvSpPr>
        <p:spPr bwMode="auto">
          <a:xfrm>
            <a:off x="4011812" y="4512398"/>
            <a:ext cx="1079331" cy="1079331"/>
          </a:xfrm>
          <a:prstGeom prst="ellipse">
            <a:avLst/>
          </a:prstGeom>
          <a:solidFill>
            <a:srgbClr val="FAB301"/>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02</a:t>
            </a:r>
            <a:endParaRPr lang="zh-CN" altLang="en-US" sz="3200">
              <a:solidFill>
                <a:sysClr val="window" lastClr="FFFFFF"/>
              </a:solidFill>
              <a:latin typeface="Arial" panose="020B0604020202020204" pitchFamily="34" charset="0"/>
              <a:ea typeface="黑体" panose="02010609060101010101" charset="-122"/>
            </a:endParaRPr>
          </a:p>
        </p:txBody>
      </p:sp>
      <p:cxnSp>
        <p:nvCxnSpPr>
          <p:cNvPr id="31" name="肘形连接符 17"/>
          <p:cNvCxnSpPr>
            <a:cxnSpLocks noChangeShapeType="1"/>
            <a:stCxn id="28" idx="6"/>
            <a:endCxn id="27" idx="2"/>
          </p:cNvCxnSpPr>
          <p:nvPr>
            <p:custDataLst>
              <p:tags r:id="rId5"/>
            </p:custDataLst>
          </p:nvPr>
        </p:nvCxnSpPr>
        <p:spPr bwMode="auto">
          <a:xfrm flipV="1">
            <a:off x="3354705" y="2240915"/>
            <a:ext cx="657225" cy="1409065"/>
          </a:xfrm>
          <a:prstGeom prst="bentConnector3">
            <a:avLst>
              <a:gd name="adj1" fmla="val 50048"/>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32" name="肘形连接符 19"/>
          <p:cNvCxnSpPr>
            <a:cxnSpLocks noChangeShapeType="1"/>
            <a:stCxn id="28" idx="6"/>
            <a:endCxn id="30" idx="2"/>
          </p:cNvCxnSpPr>
          <p:nvPr>
            <p:custDataLst>
              <p:tags r:id="rId6"/>
            </p:custDataLst>
          </p:nvPr>
        </p:nvCxnSpPr>
        <p:spPr bwMode="auto">
          <a:xfrm>
            <a:off x="3354690" y="3650519"/>
            <a:ext cx="657122" cy="1401544"/>
          </a:xfrm>
          <a:prstGeom prst="bentConnector3">
            <a:avLst>
              <a:gd name="adj1" fmla="val 50048"/>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33" name="矩形 39"/>
          <p:cNvSpPr>
            <a:spLocks noChangeArrowheads="1"/>
          </p:cNvSpPr>
          <p:nvPr>
            <p:custDataLst>
              <p:tags r:id="rId7"/>
            </p:custDataLst>
          </p:nvPr>
        </p:nvSpPr>
        <p:spPr bwMode="auto">
          <a:xfrm>
            <a:off x="5256217" y="4748922"/>
            <a:ext cx="4717313" cy="92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zh-CN" altLang="en-US" sz="3000" b="1" dirty="0">
                <a:solidFill>
                  <a:schemeClr val="tx1"/>
                </a:solidFill>
                <a:latin typeface="新宋体" panose="02010609030101010101" charset="-122"/>
                <a:ea typeface="新宋体" panose="02010609030101010101" charset="-122"/>
                <a:sym typeface="+mn-ea"/>
              </a:rPr>
              <a:t>国内外专利分布</a:t>
            </a:r>
            <a:endParaRPr lang="zh-CN" altLang="en-US" sz="2000" b="1" dirty="0">
              <a:solidFill>
                <a:schemeClr val="tx1"/>
              </a:solidFill>
              <a:latin typeface="Times New Roman" panose="02020603050405020304" charset="0"/>
              <a:ea typeface="+mj-ea"/>
              <a:sym typeface="+mn-ea"/>
            </a:endParaRPr>
          </a:p>
          <a:p>
            <a:pPr>
              <a:lnSpc>
                <a:spcPct val="150000"/>
              </a:lnSpc>
            </a:pPr>
            <a:endParaRPr lang="zh-CN" altLang="en-US" sz="2000" b="1" dirty="0">
              <a:solidFill>
                <a:schemeClr val="tx1"/>
              </a:solidFill>
              <a:latin typeface="Times New Roman" panose="02020603050405020304" charset="0"/>
              <a:ea typeface="+mj-ea"/>
              <a:sym typeface="+mn-ea"/>
            </a:endParaRPr>
          </a:p>
        </p:txBody>
      </p:sp>
      <p:sp>
        <p:nvSpPr>
          <p:cNvPr id="4" name="文本框 3"/>
          <p:cNvSpPr txBox="1"/>
          <p:nvPr/>
        </p:nvSpPr>
        <p:spPr>
          <a:xfrm>
            <a:off x="716280" y="410845"/>
            <a:ext cx="3749040" cy="829945"/>
          </a:xfrm>
          <a:prstGeom prst="rect">
            <a:avLst/>
          </a:prstGeom>
          <a:noFill/>
        </p:spPr>
        <p:txBody>
          <a:bodyPr wrap="square" rtlCol="0">
            <a:spAutoFit/>
          </a:bodyPr>
          <a:p>
            <a:r>
              <a:rPr lang="zh-CN" altLang="zh-CN" sz="4800" b="1">
                <a:latin typeface="华文中宋" panose="02010600040101010101" charset="-122"/>
                <a:ea typeface="华文中宋" panose="02010600040101010101" charset="-122"/>
              </a:rPr>
              <a:t>检索策略：</a:t>
            </a:r>
            <a:endParaRPr lang="zh-CN" altLang="zh-CN" sz="4800" b="1">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3531107" y="684204"/>
            <a:ext cx="4927169" cy="817951"/>
            <a:chOff x="5406736" y="3210473"/>
            <a:chExt cx="3169085" cy="526094"/>
          </a:xfrm>
        </p:grpSpPr>
        <p:sp>
          <p:nvSpPr>
            <p:cNvPr id="37" name="圆角矩形 36"/>
            <p:cNvSpPr/>
            <p:nvPr>
              <p:custDataLst>
                <p:tags r:id="rId2"/>
              </p:custDataLst>
            </p:nvPr>
          </p:nvSpPr>
          <p:spPr>
            <a:xfrm flipH="1">
              <a:off x="5406736" y="3210474"/>
              <a:ext cx="3169085" cy="526093"/>
            </a:xfrm>
            <a:prstGeom prst="roundRect">
              <a:avLst>
                <a:gd name="adj" fmla="val 38096"/>
              </a:avLst>
            </a:prstGeom>
            <a:solidFill>
              <a:srgbClr val="FC546D"/>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38" name="任意多边形 37"/>
            <p:cNvSpPr/>
            <p:nvPr>
              <p:custDataLst>
                <p:tags r:id="rId3"/>
              </p:custDataLst>
            </p:nvPr>
          </p:nvSpPr>
          <p:spPr>
            <a:xfrm flipH="1">
              <a:off x="5406737" y="3210473"/>
              <a:ext cx="533190" cy="526093"/>
            </a:xfrm>
            <a:custGeom>
              <a:avLst/>
              <a:gdLst>
                <a:gd name="connsiteX0" fmla="*/ 0 w 533190"/>
                <a:gd name="connsiteY0" fmla="*/ 0 h 526093"/>
                <a:gd name="connsiteX1" fmla="*/ 332770 w 533190"/>
                <a:gd name="connsiteY1" fmla="*/ 0 h 526093"/>
                <a:gd name="connsiteX2" fmla="*/ 533190 w 533190"/>
                <a:gd name="connsiteY2" fmla="*/ 200420 h 526093"/>
                <a:gd name="connsiteX3" fmla="*/ 533190 w 533190"/>
                <a:gd name="connsiteY3" fmla="*/ 325673 h 526093"/>
                <a:gd name="connsiteX4" fmla="*/ 332770 w 533190"/>
                <a:gd name="connsiteY4" fmla="*/ 526093 h 526093"/>
                <a:gd name="connsiteX5" fmla="*/ 0 w 533190"/>
                <a:gd name="connsiteY5" fmla="*/ 526093 h 5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190" h="526093">
                  <a:moveTo>
                    <a:pt x="0" y="0"/>
                  </a:moveTo>
                  <a:lnTo>
                    <a:pt x="332770" y="0"/>
                  </a:lnTo>
                  <a:cubicBezTo>
                    <a:pt x="443459" y="0"/>
                    <a:pt x="533190" y="89731"/>
                    <a:pt x="533190" y="200420"/>
                  </a:cubicBezTo>
                  <a:lnTo>
                    <a:pt x="533190" y="325673"/>
                  </a:lnTo>
                  <a:cubicBezTo>
                    <a:pt x="533190" y="436362"/>
                    <a:pt x="443459" y="526093"/>
                    <a:pt x="332770" y="526093"/>
                  </a:cubicBezTo>
                  <a:lnTo>
                    <a:pt x="0" y="526093"/>
                  </a:lnTo>
                  <a:close/>
                </a:path>
              </a:pathLst>
            </a:custGeom>
            <a:solidFill>
              <a:sysClr val="window" lastClr="FFFFFF">
                <a:lumMod val="75000"/>
              </a:sys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grpSp>
      <p:sp>
        <p:nvSpPr>
          <p:cNvPr id="56" name="KSO_Shape"/>
          <p:cNvSpPr/>
          <p:nvPr>
            <p:custDataLst>
              <p:tags r:id="rId4"/>
            </p:custDataLst>
          </p:nvPr>
        </p:nvSpPr>
        <p:spPr>
          <a:xfrm>
            <a:off x="3710115" y="905970"/>
            <a:ext cx="470973" cy="374422"/>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ysClr val="window" lastClr="FFFFFF"/>
          </a:solidFill>
          <a:ln w="12700" cap="flat" cmpd="sng" algn="ctr">
            <a:noFill/>
            <a:prstDash val="solid"/>
            <a:miter lim="800000"/>
          </a:ln>
          <a:effectLst/>
        </p:spPr>
        <p:txBody>
          <a:bodyPr wrap="square" anchor="ctr">
            <a:normAutofit/>
          </a:bodyPr>
          <a:p>
            <a:pPr algn="ctr" eaLnBrk="1" hangingPunct="1">
              <a:spcBef>
                <a:spcPts val="0"/>
              </a:spcBef>
              <a:spcAft>
                <a:spcPts val="0"/>
              </a:spcAft>
              <a:defRPr/>
            </a:pPr>
            <a:endParaRPr lang="zh-CN" altLang="en-US">
              <a:solidFill>
                <a:srgbClr val="FFFFFF"/>
              </a:solidFill>
              <a:sym typeface="Arial" panose="020B0604020202020204" pitchFamily="34" charset="0"/>
            </a:endParaRPr>
          </a:p>
        </p:txBody>
      </p:sp>
      <p:grpSp>
        <p:nvGrpSpPr>
          <p:cNvPr id="6" name="组合 5"/>
          <p:cNvGrpSpPr/>
          <p:nvPr>
            <p:custDataLst>
              <p:tags r:id="rId5"/>
            </p:custDataLst>
          </p:nvPr>
        </p:nvGrpSpPr>
        <p:grpSpPr>
          <a:xfrm>
            <a:off x="507131" y="432634"/>
            <a:ext cx="1376233" cy="1378528"/>
            <a:chOff x="3461757" y="3048667"/>
            <a:chExt cx="885173" cy="886650"/>
          </a:xfrm>
        </p:grpSpPr>
        <p:sp>
          <p:nvSpPr>
            <p:cNvPr id="5" name="椭圆 4"/>
            <p:cNvSpPr/>
            <p:nvPr>
              <p:custDataLst>
                <p:tags r:id="rId6"/>
              </p:custDataLst>
            </p:nvPr>
          </p:nvSpPr>
          <p:spPr>
            <a:xfrm>
              <a:off x="3685817" y="3273465"/>
              <a:ext cx="437053" cy="437053"/>
            </a:xfrm>
            <a:prstGeom prst="ellipse">
              <a:avLst/>
            </a:prstGeom>
            <a:solidFill>
              <a:sysClr val="window" lastClr="FFFFFF">
                <a:lumMod val="75000"/>
              </a:sys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7" name="KSO_Shape"/>
            <p:cNvSpPr/>
            <p:nvPr>
              <p:custDataLst>
                <p:tags r:id="rId7"/>
              </p:custDataLst>
            </p:nvPr>
          </p:nvSpPr>
          <p:spPr bwMode="auto">
            <a:xfrm>
              <a:off x="3461757" y="3048667"/>
              <a:ext cx="885173" cy="886650"/>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ysClr val="window" lastClr="FFFFFF">
                <a:lumMod val="75000"/>
              </a:sysClr>
            </a:solidFill>
            <a:ln>
              <a:noFill/>
            </a:ln>
          </p:spPr>
          <p:txBody>
            <a:bodyPr wrap="square"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sp>
        <p:nvSpPr>
          <p:cNvPr id="8" name="KSO_Shape"/>
          <p:cNvSpPr/>
          <p:nvPr>
            <p:custDataLst>
              <p:tags r:id="rId8"/>
            </p:custDataLst>
          </p:nvPr>
        </p:nvSpPr>
        <p:spPr bwMode="auto">
          <a:xfrm>
            <a:off x="911163" y="782142"/>
            <a:ext cx="568164" cy="557747"/>
          </a:xfrm>
          <a:custGeom>
            <a:avLst/>
            <a:gdLst>
              <a:gd name="T0" fmla="*/ 291065635 w 5643"/>
              <a:gd name="T1" fmla="*/ 74701230 h 5531"/>
              <a:gd name="T2" fmla="*/ 0 w 5643"/>
              <a:gd name="T3" fmla="*/ 631761781 h 5531"/>
              <a:gd name="T4" fmla="*/ 124221326 w 5643"/>
              <a:gd name="T5" fmla="*/ 234954587 h 5531"/>
              <a:gd name="T6" fmla="*/ 105986935 w 5643"/>
              <a:gd name="T7" fmla="*/ 239752000 h 5531"/>
              <a:gd name="T8" fmla="*/ 90259798 w 5643"/>
              <a:gd name="T9" fmla="*/ 249346489 h 5531"/>
              <a:gd name="T10" fmla="*/ 77837969 w 5643"/>
              <a:gd name="T11" fmla="*/ 262939104 h 5531"/>
              <a:gd name="T12" fmla="*/ 69860128 w 5643"/>
              <a:gd name="T13" fmla="*/ 279615264 h 5531"/>
              <a:gd name="T14" fmla="*/ 66897132 w 5643"/>
              <a:gd name="T15" fmla="*/ 298576357 h 5531"/>
              <a:gd name="T16" fmla="*/ 68264694 w 5643"/>
              <a:gd name="T17" fmla="*/ 509887056 h 5531"/>
              <a:gd name="T18" fmla="*/ 74760869 w 5643"/>
              <a:gd name="T19" fmla="*/ 527362841 h 5531"/>
              <a:gd name="T20" fmla="*/ 85587265 w 5643"/>
              <a:gd name="T21" fmla="*/ 542211865 h 5531"/>
              <a:gd name="T22" fmla="*/ 100402919 w 5643"/>
              <a:gd name="T23" fmla="*/ 553062763 h 5531"/>
              <a:gd name="T24" fmla="*/ 117839256 w 5643"/>
              <a:gd name="T25" fmla="*/ 559573369 h 5531"/>
              <a:gd name="T26" fmla="*/ 420757212 w 5643"/>
              <a:gd name="T27" fmla="*/ 560944059 h 5531"/>
              <a:gd name="T28" fmla="*/ 439675215 w 5643"/>
              <a:gd name="T29" fmla="*/ 557974457 h 5531"/>
              <a:gd name="T30" fmla="*/ 456314173 w 5643"/>
              <a:gd name="T31" fmla="*/ 549978880 h 5531"/>
              <a:gd name="T32" fmla="*/ 469876031 w 5643"/>
              <a:gd name="T33" fmla="*/ 537528732 h 5531"/>
              <a:gd name="T34" fmla="*/ 479448969 w 5643"/>
              <a:gd name="T35" fmla="*/ 521766140 h 5531"/>
              <a:gd name="T36" fmla="*/ 484121502 w 5643"/>
              <a:gd name="T37" fmla="*/ 503490392 h 5531"/>
              <a:gd name="T38" fmla="*/ 484121502 w 5643"/>
              <a:gd name="T39" fmla="*/ 292065751 h 5531"/>
              <a:gd name="T40" fmla="*/ 479448969 w 5643"/>
              <a:gd name="T41" fmla="*/ 273790002 h 5531"/>
              <a:gd name="T42" fmla="*/ 469876031 w 5643"/>
              <a:gd name="T43" fmla="*/ 257913130 h 5531"/>
              <a:gd name="T44" fmla="*/ 456314173 w 5643"/>
              <a:gd name="T45" fmla="*/ 245577262 h 5531"/>
              <a:gd name="T46" fmla="*/ 439675215 w 5643"/>
              <a:gd name="T47" fmla="*/ 237467405 h 5531"/>
              <a:gd name="T48" fmla="*/ 420757212 w 5643"/>
              <a:gd name="T49" fmla="*/ 234612083 h 5531"/>
              <a:gd name="T50" fmla="*/ 609596624 w 5643"/>
              <a:gd name="T51" fmla="*/ 236210996 h 5531"/>
              <a:gd name="T52" fmla="*/ 609596624 w 5643"/>
              <a:gd name="T53" fmla="*/ 277673510 h 5531"/>
              <a:gd name="T54" fmla="*/ 609596624 w 5643"/>
              <a:gd name="T55" fmla="*/ 318108176 h 5531"/>
              <a:gd name="T56" fmla="*/ 609596624 w 5643"/>
              <a:gd name="T57" fmla="*/ 359570691 h 5531"/>
              <a:gd name="T58" fmla="*/ 549423200 w 5643"/>
              <a:gd name="T59" fmla="*/ 417367200 h 5531"/>
              <a:gd name="T60" fmla="*/ 536089213 w 5643"/>
              <a:gd name="T61" fmla="*/ 422164613 h 5531"/>
              <a:gd name="T62" fmla="*/ 525490688 w 5643"/>
              <a:gd name="T63" fmla="*/ 434957265 h 5531"/>
              <a:gd name="T64" fmla="*/ 523325409 w 5643"/>
              <a:gd name="T65" fmla="*/ 446265285 h 5531"/>
              <a:gd name="T66" fmla="*/ 524578868 w 5643"/>
              <a:gd name="T67" fmla="*/ 455060487 h 5531"/>
              <a:gd name="T68" fmla="*/ 533923934 w 5643"/>
              <a:gd name="T69" fmla="*/ 468767045 h 5531"/>
              <a:gd name="T70" fmla="*/ 547941534 w 5643"/>
              <a:gd name="T71" fmla="*/ 475049090 h 5531"/>
              <a:gd name="T72" fmla="*/ 555349192 w 5643"/>
              <a:gd name="T73" fmla="*/ 475277651 h 5531"/>
              <a:gd name="T74" fmla="*/ 568569413 w 5643"/>
              <a:gd name="T75" fmla="*/ 470480237 h 5531"/>
              <a:gd name="T76" fmla="*/ 579167937 w 5643"/>
              <a:gd name="T77" fmla="*/ 457687586 h 5531"/>
              <a:gd name="T78" fmla="*/ 581447321 w 5643"/>
              <a:gd name="T79" fmla="*/ 446265285 h 5531"/>
              <a:gd name="T80" fmla="*/ 580079758 w 5643"/>
              <a:gd name="T81" fmla="*/ 437584364 h 5531"/>
              <a:gd name="T82" fmla="*/ 570848458 w 5643"/>
              <a:gd name="T83" fmla="*/ 423877806 h 5531"/>
              <a:gd name="T84" fmla="*/ 556830859 w 5643"/>
              <a:gd name="T85" fmla="*/ 417595423 h 5531"/>
              <a:gd name="T86" fmla="*/ 552386196 w 5643"/>
              <a:gd name="T87" fmla="*/ 499264380 h 5531"/>
              <a:gd name="T88" fmla="*/ 541103721 w 5643"/>
              <a:gd name="T89" fmla="*/ 501548638 h 5531"/>
              <a:gd name="T90" fmla="*/ 528225813 w 5643"/>
              <a:gd name="T91" fmla="*/ 512171313 h 5531"/>
              <a:gd name="T92" fmla="*/ 523439176 w 5643"/>
              <a:gd name="T93" fmla="*/ 525535367 h 5531"/>
              <a:gd name="T94" fmla="*/ 523553280 w 5643"/>
              <a:gd name="T95" fmla="*/ 532959879 h 5531"/>
              <a:gd name="T96" fmla="*/ 529935351 w 5643"/>
              <a:gd name="T97" fmla="*/ 546894998 h 5531"/>
              <a:gd name="T98" fmla="*/ 543725080 w 5643"/>
              <a:gd name="T99" fmla="*/ 556260926 h 5531"/>
              <a:gd name="T100" fmla="*/ 552386196 w 5643"/>
              <a:gd name="T101" fmla="*/ 557631615 h 5531"/>
              <a:gd name="T102" fmla="*/ 563782775 w 5643"/>
              <a:gd name="T103" fmla="*/ 555347358 h 5531"/>
              <a:gd name="T104" fmla="*/ 576432812 w 5643"/>
              <a:gd name="T105" fmla="*/ 544724683 h 5531"/>
              <a:gd name="T106" fmla="*/ 581333216 w 5643"/>
              <a:gd name="T107" fmla="*/ 531474909 h 5531"/>
              <a:gd name="T108" fmla="*/ 581105346 w 5643"/>
              <a:gd name="T109" fmla="*/ 524050397 h 5531"/>
              <a:gd name="T110" fmla="*/ 574723275 w 5643"/>
              <a:gd name="T111" fmla="*/ 510000998 h 5531"/>
              <a:gd name="T112" fmla="*/ 561047650 w 5643"/>
              <a:gd name="T113" fmla="*/ 500635070 h 5531"/>
              <a:gd name="T114" fmla="*/ 552386196 w 5643"/>
              <a:gd name="T115" fmla="*/ 499264380 h 55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643" h="5531">
                <a:moveTo>
                  <a:pt x="0" y="1511"/>
                </a:moveTo>
                <a:lnTo>
                  <a:pt x="1627" y="1511"/>
                </a:lnTo>
                <a:lnTo>
                  <a:pt x="645" y="270"/>
                </a:lnTo>
                <a:lnTo>
                  <a:pt x="987" y="0"/>
                </a:lnTo>
                <a:lnTo>
                  <a:pt x="2000" y="1279"/>
                </a:lnTo>
                <a:lnTo>
                  <a:pt x="2554" y="654"/>
                </a:lnTo>
                <a:lnTo>
                  <a:pt x="2881" y="944"/>
                </a:lnTo>
                <a:lnTo>
                  <a:pt x="2379" y="1511"/>
                </a:lnTo>
                <a:lnTo>
                  <a:pt x="5643" y="1511"/>
                </a:lnTo>
                <a:lnTo>
                  <a:pt x="5643" y="5531"/>
                </a:lnTo>
                <a:lnTo>
                  <a:pt x="0" y="5531"/>
                </a:lnTo>
                <a:lnTo>
                  <a:pt x="0" y="1511"/>
                </a:lnTo>
                <a:close/>
                <a:moveTo>
                  <a:pt x="1147" y="2054"/>
                </a:moveTo>
                <a:lnTo>
                  <a:pt x="1147" y="2054"/>
                </a:lnTo>
                <a:lnTo>
                  <a:pt x="1119" y="2055"/>
                </a:lnTo>
                <a:lnTo>
                  <a:pt x="1090" y="2057"/>
                </a:lnTo>
                <a:lnTo>
                  <a:pt x="1062" y="2060"/>
                </a:lnTo>
                <a:lnTo>
                  <a:pt x="1034" y="2066"/>
                </a:lnTo>
                <a:lnTo>
                  <a:pt x="1008" y="2072"/>
                </a:lnTo>
                <a:lnTo>
                  <a:pt x="981" y="2079"/>
                </a:lnTo>
                <a:lnTo>
                  <a:pt x="956" y="2088"/>
                </a:lnTo>
                <a:lnTo>
                  <a:pt x="930" y="2099"/>
                </a:lnTo>
                <a:lnTo>
                  <a:pt x="905" y="2109"/>
                </a:lnTo>
                <a:lnTo>
                  <a:pt x="881" y="2122"/>
                </a:lnTo>
                <a:lnTo>
                  <a:pt x="858" y="2136"/>
                </a:lnTo>
                <a:lnTo>
                  <a:pt x="834" y="2150"/>
                </a:lnTo>
                <a:lnTo>
                  <a:pt x="813" y="2166"/>
                </a:lnTo>
                <a:lnTo>
                  <a:pt x="792" y="2183"/>
                </a:lnTo>
                <a:lnTo>
                  <a:pt x="772" y="2200"/>
                </a:lnTo>
                <a:lnTo>
                  <a:pt x="751" y="2219"/>
                </a:lnTo>
                <a:lnTo>
                  <a:pt x="733" y="2238"/>
                </a:lnTo>
                <a:lnTo>
                  <a:pt x="715" y="2258"/>
                </a:lnTo>
                <a:lnTo>
                  <a:pt x="699" y="2280"/>
                </a:lnTo>
                <a:lnTo>
                  <a:pt x="683" y="2302"/>
                </a:lnTo>
                <a:lnTo>
                  <a:pt x="668" y="2324"/>
                </a:lnTo>
                <a:lnTo>
                  <a:pt x="656" y="2348"/>
                </a:lnTo>
                <a:lnTo>
                  <a:pt x="643" y="2372"/>
                </a:lnTo>
                <a:lnTo>
                  <a:pt x="631" y="2397"/>
                </a:lnTo>
                <a:lnTo>
                  <a:pt x="622" y="2422"/>
                </a:lnTo>
                <a:lnTo>
                  <a:pt x="613" y="2448"/>
                </a:lnTo>
                <a:lnTo>
                  <a:pt x="604" y="2474"/>
                </a:lnTo>
                <a:lnTo>
                  <a:pt x="599" y="2502"/>
                </a:lnTo>
                <a:lnTo>
                  <a:pt x="594" y="2530"/>
                </a:lnTo>
                <a:lnTo>
                  <a:pt x="591" y="2557"/>
                </a:lnTo>
                <a:lnTo>
                  <a:pt x="589" y="2586"/>
                </a:lnTo>
                <a:lnTo>
                  <a:pt x="587" y="2614"/>
                </a:lnTo>
                <a:lnTo>
                  <a:pt x="587" y="4351"/>
                </a:lnTo>
                <a:lnTo>
                  <a:pt x="589" y="4379"/>
                </a:lnTo>
                <a:lnTo>
                  <a:pt x="591" y="4408"/>
                </a:lnTo>
                <a:lnTo>
                  <a:pt x="594" y="4436"/>
                </a:lnTo>
                <a:lnTo>
                  <a:pt x="599" y="4464"/>
                </a:lnTo>
                <a:lnTo>
                  <a:pt x="604" y="4490"/>
                </a:lnTo>
                <a:lnTo>
                  <a:pt x="613" y="4517"/>
                </a:lnTo>
                <a:lnTo>
                  <a:pt x="622" y="4543"/>
                </a:lnTo>
                <a:lnTo>
                  <a:pt x="631" y="4568"/>
                </a:lnTo>
                <a:lnTo>
                  <a:pt x="643" y="4593"/>
                </a:lnTo>
                <a:lnTo>
                  <a:pt x="656" y="4617"/>
                </a:lnTo>
                <a:lnTo>
                  <a:pt x="668" y="4640"/>
                </a:lnTo>
                <a:lnTo>
                  <a:pt x="683" y="4664"/>
                </a:lnTo>
                <a:lnTo>
                  <a:pt x="699" y="4685"/>
                </a:lnTo>
                <a:lnTo>
                  <a:pt x="715" y="4706"/>
                </a:lnTo>
                <a:lnTo>
                  <a:pt x="733" y="4726"/>
                </a:lnTo>
                <a:lnTo>
                  <a:pt x="751" y="4747"/>
                </a:lnTo>
                <a:lnTo>
                  <a:pt x="772" y="4765"/>
                </a:lnTo>
                <a:lnTo>
                  <a:pt x="792" y="4783"/>
                </a:lnTo>
                <a:lnTo>
                  <a:pt x="813" y="4799"/>
                </a:lnTo>
                <a:lnTo>
                  <a:pt x="834" y="4815"/>
                </a:lnTo>
                <a:lnTo>
                  <a:pt x="858" y="4830"/>
                </a:lnTo>
                <a:lnTo>
                  <a:pt x="881" y="4842"/>
                </a:lnTo>
                <a:lnTo>
                  <a:pt x="905" y="4855"/>
                </a:lnTo>
                <a:lnTo>
                  <a:pt x="930" y="4867"/>
                </a:lnTo>
                <a:lnTo>
                  <a:pt x="956" y="4877"/>
                </a:lnTo>
                <a:lnTo>
                  <a:pt x="981" y="4885"/>
                </a:lnTo>
                <a:lnTo>
                  <a:pt x="1008" y="4894"/>
                </a:lnTo>
                <a:lnTo>
                  <a:pt x="1034" y="4899"/>
                </a:lnTo>
                <a:lnTo>
                  <a:pt x="1062" y="4904"/>
                </a:lnTo>
                <a:lnTo>
                  <a:pt x="1090" y="4907"/>
                </a:lnTo>
                <a:lnTo>
                  <a:pt x="1119" y="4911"/>
                </a:lnTo>
                <a:lnTo>
                  <a:pt x="1147" y="4911"/>
                </a:lnTo>
                <a:lnTo>
                  <a:pt x="3692" y="4911"/>
                </a:lnTo>
                <a:lnTo>
                  <a:pt x="3721" y="4911"/>
                </a:lnTo>
                <a:lnTo>
                  <a:pt x="3748" y="4907"/>
                </a:lnTo>
                <a:lnTo>
                  <a:pt x="3777" y="4904"/>
                </a:lnTo>
                <a:lnTo>
                  <a:pt x="3804" y="4899"/>
                </a:lnTo>
                <a:lnTo>
                  <a:pt x="3831" y="4894"/>
                </a:lnTo>
                <a:lnTo>
                  <a:pt x="3858" y="4885"/>
                </a:lnTo>
                <a:lnTo>
                  <a:pt x="3883" y="4877"/>
                </a:lnTo>
                <a:lnTo>
                  <a:pt x="3909" y="4867"/>
                </a:lnTo>
                <a:lnTo>
                  <a:pt x="3933" y="4855"/>
                </a:lnTo>
                <a:lnTo>
                  <a:pt x="3958" y="4842"/>
                </a:lnTo>
                <a:lnTo>
                  <a:pt x="3981" y="4830"/>
                </a:lnTo>
                <a:lnTo>
                  <a:pt x="4004" y="4815"/>
                </a:lnTo>
                <a:lnTo>
                  <a:pt x="4026" y="4799"/>
                </a:lnTo>
                <a:lnTo>
                  <a:pt x="4047" y="4783"/>
                </a:lnTo>
                <a:lnTo>
                  <a:pt x="4068" y="4765"/>
                </a:lnTo>
                <a:lnTo>
                  <a:pt x="4087" y="4747"/>
                </a:lnTo>
                <a:lnTo>
                  <a:pt x="4106" y="4726"/>
                </a:lnTo>
                <a:lnTo>
                  <a:pt x="4123" y="4706"/>
                </a:lnTo>
                <a:lnTo>
                  <a:pt x="4140" y="4685"/>
                </a:lnTo>
                <a:lnTo>
                  <a:pt x="4156" y="4664"/>
                </a:lnTo>
                <a:lnTo>
                  <a:pt x="4170" y="4640"/>
                </a:lnTo>
                <a:lnTo>
                  <a:pt x="4184" y="4617"/>
                </a:lnTo>
                <a:lnTo>
                  <a:pt x="4196" y="4593"/>
                </a:lnTo>
                <a:lnTo>
                  <a:pt x="4207" y="4568"/>
                </a:lnTo>
                <a:lnTo>
                  <a:pt x="4218" y="4543"/>
                </a:lnTo>
                <a:lnTo>
                  <a:pt x="4226" y="4517"/>
                </a:lnTo>
                <a:lnTo>
                  <a:pt x="4234" y="4490"/>
                </a:lnTo>
                <a:lnTo>
                  <a:pt x="4240" y="4464"/>
                </a:lnTo>
                <a:lnTo>
                  <a:pt x="4245" y="4436"/>
                </a:lnTo>
                <a:lnTo>
                  <a:pt x="4248" y="4408"/>
                </a:lnTo>
                <a:lnTo>
                  <a:pt x="4251" y="4379"/>
                </a:lnTo>
                <a:lnTo>
                  <a:pt x="4252" y="4351"/>
                </a:lnTo>
                <a:lnTo>
                  <a:pt x="4252" y="2614"/>
                </a:lnTo>
                <a:lnTo>
                  <a:pt x="4251" y="2586"/>
                </a:lnTo>
                <a:lnTo>
                  <a:pt x="4248" y="2557"/>
                </a:lnTo>
                <a:lnTo>
                  <a:pt x="4245" y="2530"/>
                </a:lnTo>
                <a:lnTo>
                  <a:pt x="4240" y="2502"/>
                </a:lnTo>
                <a:lnTo>
                  <a:pt x="4234" y="2474"/>
                </a:lnTo>
                <a:lnTo>
                  <a:pt x="4226" y="2448"/>
                </a:lnTo>
                <a:lnTo>
                  <a:pt x="4218" y="2422"/>
                </a:lnTo>
                <a:lnTo>
                  <a:pt x="4207" y="2397"/>
                </a:lnTo>
                <a:lnTo>
                  <a:pt x="4196" y="2372"/>
                </a:lnTo>
                <a:lnTo>
                  <a:pt x="4184" y="2348"/>
                </a:lnTo>
                <a:lnTo>
                  <a:pt x="4170" y="2324"/>
                </a:lnTo>
                <a:lnTo>
                  <a:pt x="4156" y="2302"/>
                </a:lnTo>
                <a:lnTo>
                  <a:pt x="4140" y="2280"/>
                </a:lnTo>
                <a:lnTo>
                  <a:pt x="4123" y="2258"/>
                </a:lnTo>
                <a:lnTo>
                  <a:pt x="4106" y="2238"/>
                </a:lnTo>
                <a:lnTo>
                  <a:pt x="4087" y="2219"/>
                </a:lnTo>
                <a:lnTo>
                  <a:pt x="4068" y="2200"/>
                </a:lnTo>
                <a:lnTo>
                  <a:pt x="4047" y="2183"/>
                </a:lnTo>
                <a:lnTo>
                  <a:pt x="4026" y="2166"/>
                </a:lnTo>
                <a:lnTo>
                  <a:pt x="4004" y="2150"/>
                </a:lnTo>
                <a:lnTo>
                  <a:pt x="3981" y="2136"/>
                </a:lnTo>
                <a:lnTo>
                  <a:pt x="3958" y="2122"/>
                </a:lnTo>
                <a:lnTo>
                  <a:pt x="3933" y="2109"/>
                </a:lnTo>
                <a:lnTo>
                  <a:pt x="3909" y="2099"/>
                </a:lnTo>
                <a:lnTo>
                  <a:pt x="3883" y="2088"/>
                </a:lnTo>
                <a:lnTo>
                  <a:pt x="3858" y="2079"/>
                </a:lnTo>
                <a:lnTo>
                  <a:pt x="3831" y="2072"/>
                </a:lnTo>
                <a:lnTo>
                  <a:pt x="3804" y="2066"/>
                </a:lnTo>
                <a:lnTo>
                  <a:pt x="3777" y="2060"/>
                </a:lnTo>
                <a:lnTo>
                  <a:pt x="3748" y="2057"/>
                </a:lnTo>
                <a:lnTo>
                  <a:pt x="3721" y="2055"/>
                </a:lnTo>
                <a:lnTo>
                  <a:pt x="3692" y="2054"/>
                </a:lnTo>
                <a:lnTo>
                  <a:pt x="1147" y="2054"/>
                </a:lnTo>
                <a:close/>
                <a:moveTo>
                  <a:pt x="4522" y="2068"/>
                </a:moveTo>
                <a:lnTo>
                  <a:pt x="4522" y="2268"/>
                </a:lnTo>
                <a:lnTo>
                  <a:pt x="5349" y="2268"/>
                </a:lnTo>
                <a:lnTo>
                  <a:pt x="5349" y="2068"/>
                </a:lnTo>
                <a:lnTo>
                  <a:pt x="4522" y="2068"/>
                </a:lnTo>
                <a:close/>
                <a:moveTo>
                  <a:pt x="4522" y="2431"/>
                </a:moveTo>
                <a:lnTo>
                  <a:pt x="4522" y="2632"/>
                </a:lnTo>
                <a:lnTo>
                  <a:pt x="5349" y="2632"/>
                </a:lnTo>
                <a:lnTo>
                  <a:pt x="5349" y="2431"/>
                </a:lnTo>
                <a:lnTo>
                  <a:pt x="4522" y="2431"/>
                </a:lnTo>
                <a:close/>
                <a:moveTo>
                  <a:pt x="4522" y="2785"/>
                </a:moveTo>
                <a:lnTo>
                  <a:pt x="4522" y="2985"/>
                </a:lnTo>
                <a:lnTo>
                  <a:pt x="5349" y="2985"/>
                </a:lnTo>
                <a:lnTo>
                  <a:pt x="5349" y="2785"/>
                </a:lnTo>
                <a:lnTo>
                  <a:pt x="4522" y="2785"/>
                </a:lnTo>
                <a:close/>
                <a:moveTo>
                  <a:pt x="4522" y="3148"/>
                </a:moveTo>
                <a:lnTo>
                  <a:pt x="4522" y="3349"/>
                </a:lnTo>
                <a:lnTo>
                  <a:pt x="5349" y="3349"/>
                </a:lnTo>
                <a:lnTo>
                  <a:pt x="5349" y="3148"/>
                </a:lnTo>
                <a:lnTo>
                  <a:pt x="4522" y="3148"/>
                </a:lnTo>
                <a:close/>
                <a:moveTo>
                  <a:pt x="4847" y="3653"/>
                </a:moveTo>
                <a:lnTo>
                  <a:pt x="4847" y="3653"/>
                </a:lnTo>
                <a:lnTo>
                  <a:pt x="4834" y="3653"/>
                </a:lnTo>
                <a:lnTo>
                  <a:pt x="4821" y="3654"/>
                </a:lnTo>
                <a:lnTo>
                  <a:pt x="4808" y="3656"/>
                </a:lnTo>
                <a:lnTo>
                  <a:pt x="4795" y="3658"/>
                </a:lnTo>
                <a:lnTo>
                  <a:pt x="4771" y="3664"/>
                </a:lnTo>
                <a:lnTo>
                  <a:pt x="4748" y="3673"/>
                </a:lnTo>
                <a:lnTo>
                  <a:pt x="4725" y="3683"/>
                </a:lnTo>
                <a:lnTo>
                  <a:pt x="4704" y="3696"/>
                </a:lnTo>
                <a:lnTo>
                  <a:pt x="4685" y="3711"/>
                </a:lnTo>
                <a:lnTo>
                  <a:pt x="4667" y="3727"/>
                </a:lnTo>
                <a:lnTo>
                  <a:pt x="4650" y="3745"/>
                </a:lnTo>
                <a:lnTo>
                  <a:pt x="4635" y="3764"/>
                </a:lnTo>
                <a:lnTo>
                  <a:pt x="4622" y="3786"/>
                </a:lnTo>
                <a:lnTo>
                  <a:pt x="4611" y="3808"/>
                </a:lnTo>
                <a:lnTo>
                  <a:pt x="4603" y="3831"/>
                </a:lnTo>
                <a:lnTo>
                  <a:pt x="4596" y="3856"/>
                </a:lnTo>
                <a:lnTo>
                  <a:pt x="4594" y="3869"/>
                </a:lnTo>
                <a:lnTo>
                  <a:pt x="4593" y="3881"/>
                </a:lnTo>
                <a:lnTo>
                  <a:pt x="4592" y="3894"/>
                </a:lnTo>
                <a:lnTo>
                  <a:pt x="4592" y="3907"/>
                </a:lnTo>
                <a:lnTo>
                  <a:pt x="4592" y="3921"/>
                </a:lnTo>
                <a:lnTo>
                  <a:pt x="4593" y="3934"/>
                </a:lnTo>
                <a:lnTo>
                  <a:pt x="4594" y="3946"/>
                </a:lnTo>
                <a:lnTo>
                  <a:pt x="4596" y="3959"/>
                </a:lnTo>
                <a:lnTo>
                  <a:pt x="4603" y="3984"/>
                </a:lnTo>
                <a:lnTo>
                  <a:pt x="4611" y="4007"/>
                </a:lnTo>
                <a:lnTo>
                  <a:pt x="4622" y="4029"/>
                </a:lnTo>
                <a:lnTo>
                  <a:pt x="4635" y="4051"/>
                </a:lnTo>
                <a:lnTo>
                  <a:pt x="4650" y="4070"/>
                </a:lnTo>
                <a:lnTo>
                  <a:pt x="4667" y="4088"/>
                </a:lnTo>
                <a:lnTo>
                  <a:pt x="4685" y="4104"/>
                </a:lnTo>
                <a:lnTo>
                  <a:pt x="4704" y="4119"/>
                </a:lnTo>
                <a:lnTo>
                  <a:pt x="4725" y="4131"/>
                </a:lnTo>
                <a:lnTo>
                  <a:pt x="4748" y="4142"/>
                </a:lnTo>
                <a:lnTo>
                  <a:pt x="4771" y="4151"/>
                </a:lnTo>
                <a:lnTo>
                  <a:pt x="4795" y="4157"/>
                </a:lnTo>
                <a:lnTo>
                  <a:pt x="4808" y="4159"/>
                </a:lnTo>
                <a:lnTo>
                  <a:pt x="4821" y="4161"/>
                </a:lnTo>
                <a:lnTo>
                  <a:pt x="4834" y="4162"/>
                </a:lnTo>
                <a:lnTo>
                  <a:pt x="4847" y="4162"/>
                </a:lnTo>
                <a:lnTo>
                  <a:pt x="4860" y="4162"/>
                </a:lnTo>
                <a:lnTo>
                  <a:pt x="4873" y="4161"/>
                </a:lnTo>
                <a:lnTo>
                  <a:pt x="4886" y="4159"/>
                </a:lnTo>
                <a:lnTo>
                  <a:pt x="4899" y="4157"/>
                </a:lnTo>
                <a:lnTo>
                  <a:pt x="4923" y="4151"/>
                </a:lnTo>
                <a:lnTo>
                  <a:pt x="4947" y="4142"/>
                </a:lnTo>
                <a:lnTo>
                  <a:pt x="4969" y="4131"/>
                </a:lnTo>
                <a:lnTo>
                  <a:pt x="4989" y="4119"/>
                </a:lnTo>
                <a:lnTo>
                  <a:pt x="5009" y="4104"/>
                </a:lnTo>
                <a:lnTo>
                  <a:pt x="5027" y="4088"/>
                </a:lnTo>
                <a:lnTo>
                  <a:pt x="5043" y="4070"/>
                </a:lnTo>
                <a:lnTo>
                  <a:pt x="5058" y="4051"/>
                </a:lnTo>
                <a:lnTo>
                  <a:pt x="5071" y="4029"/>
                </a:lnTo>
                <a:lnTo>
                  <a:pt x="5082" y="4007"/>
                </a:lnTo>
                <a:lnTo>
                  <a:pt x="5090" y="3984"/>
                </a:lnTo>
                <a:lnTo>
                  <a:pt x="5097" y="3959"/>
                </a:lnTo>
                <a:lnTo>
                  <a:pt x="5099" y="3946"/>
                </a:lnTo>
                <a:lnTo>
                  <a:pt x="5101" y="3934"/>
                </a:lnTo>
                <a:lnTo>
                  <a:pt x="5102" y="3921"/>
                </a:lnTo>
                <a:lnTo>
                  <a:pt x="5102" y="3907"/>
                </a:lnTo>
                <a:lnTo>
                  <a:pt x="5102" y="3894"/>
                </a:lnTo>
                <a:lnTo>
                  <a:pt x="5101" y="3881"/>
                </a:lnTo>
                <a:lnTo>
                  <a:pt x="5099" y="3869"/>
                </a:lnTo>
                <a:lnTo>
                  <a:pt x="5097" y="3856"/>
                </a:lnTo>
                <a:lnTo>
                  <a:pt x="5090" y="3831"/>
                </a:lnTo>
                <a:lnTo>
                  <a:pt x="5082" y="3808"/>
                </a:lnTo>
                <a:lnTo>
                  <a:pt x="5071" y="3786"/>
                </a:lnTo>
                <a:lnTo>
                  <a:pt x="5058" y="3764"/>
                </a:lnTo>
                <a:lnTo>
                  <a:pt x="5043" y="3745"/>
                </a:lnTo>
                <a:lnTo>
                  <a:pt x="5027" y="3727"/>
                </a:lnTo>
                <a:lnTo>
                  <a:pt x="5009" y="3711"/>
                </a:lnTo>
                <a:lnTo>
                  <a:pt x="4989" y="3696"/>
                </a:lnTo>
                <a:lnTo>
                  <a:pt x="4969" y="3683"/>
                </a:lnTo>
                <a:lnTo>
                  <a:pt x="4947" y="3673"/>
                </a:lnTo>
                <a:lnTo>
                  <a:pt x="4923" y="3664"/>
                </a:lnTo>
                <a:lnTo>
                  <a:pt x="4899" y="3658"/>
                </a:lnTo>
                <a:lnTo>
                  <a:pt x="4886" y="3656"/>
                </a:lnTo>
                <a:lnTo>
                  <a:pt x="4873" y="3654"/>
                </a:lnTo>
                <a:lnTo>
                  <a:pt x="4860" y="3653"/>
                </a:lnTo>
                <a:lnTo>
                  <a:pt x="4847" y="3653"/>
                </a:lnTo>
                <a:close/>
                <a:moveTo>
                  <a:pt x="4847" y="4371"/>
                </a:moveTo>
                <a:lnTo>
                  <a:pt x="4847" y="4371"/>
                </a:lnTo>
                <a:lnTo>
                  <a:pt x="4834" y="4372"/>
                </a:lnTo>
                <a:lnTo>
                  <a:pt x="4821" y="4373"/>
                </a:lnTo>
                <a:lnTo>
                  <a:pt x="4808" y="4374"/>
                </a:lnTo>
                <a:lnTo>
                  <a:pt x="4795" y="4376"/>
                </a:lnTo>
                <a:lnTo>
                  <a:pt x="4771" y="4383"/>
                </a:lnTo>
                <a:lnTo>
                  <a:pt x="4748" y="4391"/>
                </a:lnTo>
                <a:lnTo>
                  <a:pt x="4725" y="4402"/>
                </a:lnTo>
                <a:lnTo>
                  <a:pt x="4704" y="4415"/>
                </a:lnTo>
                <a:lnTo>
                  <a:pt x="4685" y="4430"/>
                </a:lnTo>
                <a:lnTo>
                  <a:pt x="4667" y="4447"/>
                </a:lnTo>
                <a:lnTo>
                  <a:pt x="4650" y="4465"/>
                </a:lnTo>
                <a:lnTo>
                  <a:pt x="4635" y="4484"/>
                </a:lnTo>
                <a:lnTo>
                  <a:pt x="4622" y="4505"/>
                </a:lnTo>
                <a:lnTo>
                  <a:pt x="4611" y="4527"/>
                </a:lnTo>
                <a:lnTo>
                  <a:pt x="4603" y="4551"/>
                </a:lnTo>
                <a:lnTo>
                  <a:pt x="4596" y="4575"/>
                </a:lnTo>
                <a:lnTo>
                  <a:pt x="4594" y="4588"/>
                </a:lnTo>
                <a:lnTo>
                  <a:pt x="4593" y="4601"/>
                </a:lnTo>
                <a:lnTo>
                  <a:pt x="4592" y="4614"/>
                </a:lnTo>
                <a:lnTo>
                  <a:pt x="4592" y="4626"/>
                </a:lnTo>
                <a:lnTo>
                  <a:pt x="4592" y="4639"/>
                </a:lnTo>
                <a:lnTo>
                  <a:pt x="4593" y="4653"/>
                </a:lnTo>
                <a:lnTo>
                  <a:pt x="4594" y="4666"/>
                </a:lnTo>
                <a:lnTo>
                  <a:pt x="4596" y="4677"/>
                </a:lnTo>
                <a:lnTo>
                  <a:pt x="4603" y="4702"/>
                </a:lnTo>
                <a:lnTo>
                  <a:pt x="4611" y="4725"/>
                </a:lnTo>
                <a:lnTo>
                  <a:pt x="4622" y="4748"/>
                </a:lnTo>
                <a:lnTo>
                  <a:pt x="4635" y="4769"/>
                </a:lnTo>
                <a:lnTo>
                  <a:pt x="4650" y="4788"/>
                </a:lnTo>
                <a:lnTo>
                  <a:pt x="4667" y="4807"/>
                </a:lnTo>
                <a:lnTo>
                  <a:pt x="4685" y="4823"/>
                </a:lnTo>
                <a:lnTo>
                  <a:pt x="4704" y="4838"/>
                </a:lnTo>
                <a:lnTo>
                  <a:pt x="4725" y="4851"/>
                </a:lnTo>
                <a:lnTo>
                  <a:pt x="4748" y="4862"/>
                </a:lnTo>
                <a:lnTo>
                  <a:pt x="4771" y="4870"/>
                </a:lnTo>
                <a:lnTo>
                  <a:pt x="4795" y="4877"/>
                </a:lnTo>
                <a:lnTo>
                  <a:pt x="4808" y="4879"/>
                </a:lnTo>
                <a:lnTo>
                  <a:pt x="4821" y="4880"/>
                </a:lnTo>
                <a:lnTo>
                  <a:pt x="4834" y="4881"/>
                </a:lnTo>
                <a:lnTo>
                  <a:pt x="4847" y="4882"/>
                </a:lnTo>
                <a:lnTo>
                  <a:pt x="4860" y="4881"/>
                </a:lnTo>
                <a:lnTo>
                  <a:pt x="4873" y="4880"/>
                </a:lnTo>
                <a:lnTo>
                  <a:pt x="4886" y="4879"/>
                </a:lnTo>
                <a:lnTo>
                  <a:pt x="4899" y="4877"/>
                </a:lnTo>
                <a:lnTo>
                  <a:pt x="4923" y="4870"/>
                </a:lnTo>
                <a:lnTo>
                  <a:pt x="4947" y="4862"/>
                </a:lnTo>
                <a:lnTo>
                  <a:pt x="4969" y="4851"/>
                </a:lnTo>
                <a:lnTo>
                  <a:pt x="4989" y="4838"/>
                </a:lnTo>
                <a:lnTo>
                  <a:pt x="5009" y="4823"/>
                </a:lnTo>
                <a:lnTo>
                  <a:pt x="5027" y="4807"/>
                </a:lnTo>
                <a:lnTo>
                  <a:pt x="5043" y="4788"/>
                </a:lnTo>
                <a:lnTo>
                  <a:pt x="5058" y="4769"/>
                </a:lnTo>
                <a:lnTo>
                  <a:pt x="5071" y="4748"/>
                </a:lnTo>
                <a:lnTo>
                  <a:pt x="5082" y="4725"/>
                </a:lnTo>
                <a:lnTo>
                  <a:pt x="5090" y="4702"/>
                </a:lnTo>
                <a:lnTo>
                  <a:pt x="5097" y="4677"/>
                </a:lnTo>
                <a:lnTo>
                  <a:pt x="5099" y="4666"/>
                </a:lnTo>
                <a:lnTo>
                  <a:pt x="5101" y="4653"/>
                </a:lnTo>
                <a:lnTo>
                  <a:pt x="5102" y="4639"/>
                </a:lnTo>
                <a:lnTo>
                  <a:pt x="5102" y="4626"/>
                </a:lnTo>
                <a:lnTo>
                  <a:pt x="5102" y="4614"/>
                </a:lnTo>
                <a:lnTo>
                  <a:pt x="5101" y="4601"/>
                </a:lnTo>
                <a:lnTo>
                  <a:pt x="5099" y="4588"/>
                </a:lnTo>
                <a:lnTo>
                  <a:pt x="5097" y="4575"/>
                </a:lnTo>
                <a:lnTo>
                  <a:pt x="5090" y="4551"/>
                </a:lnTo>
                <a:lnTo>
                  <a:pt x="5082" y="4527"/>
                </a:lnTo>
                <a:lnTo>
                  <a:pt x="5071" y="4505"/>
                </a:lnTo>
                <a:lnTo>
                  <a:pt x="5058" y="4484"/>
                </a:lnTo>
                <a:lnTo>
                  <a:pt x="5043" y="4465"/>
                </a:lnTo>
                <a:lnTo>
                  <a:pt x="5027" y="4447"/>
                </a:lnTo>
                <a:lnTo>
                  <a:pt x="5009" y="4430"/>
                </a:lnTo>
                <a:lnTo>
                  <a:pt x="4989" y="4415"/>
                </a:lnTo>
                <a:lnTo>
                  <a:pt x="4969" y="4402"/>
                </a:lnTo>
                <a:lnTo>
                  <a:pt x="4947" y="4391"/>
                </a:lnTo>
                <a:lnTo>
                  <a:pt x="4923" y="4383"/>
                </a:lnTo>
                <a:lnTo>
                  <a:pt x="4899" y="4376"/>
                </a:lnTo>
                <a:lnTo>
                  <a:pt x="4886" y="4374"/>
                </a:lnTo>
                <a:lnTo>
                  <a:pt x="4873" y="4373"/>
                </a:lnTo>
                <a:lnTo>
                  <a:pt x="4860" y="4372"/>
                </a:lnTo>
                <a:lnTo>
                  <a:pt x="4847" y="4371"/>
                </a:lnTo>
                <a:close/>
              </a:path>
            </a:pathLst>
          </a:custGeom>
          <a:solidFill>
            <a:sysClr val="window" lastClr="FFFFFF"/>
          </a:solidFill>
          <a:ln>
            <a:noFill/>
          </a:ln>
        </p:spPr>
        <p:txBody>
          <a:bodyPr wrap="square" tIns="503921" rIns="323949" anchor="ctr">
            <a:normAutofit fontScale="25000" lnSpcReduction="20000"/>
          </a:bodyPr>
          <a:p>
            <a:endParaRPr lang="zh-CN" altLang="en-US">
              <a:sym typeface="Arial" panose="020B0604020202020204" pitchFamily="34" charset="0"/>
            </a:endParaRPr>
          </a:p>
        </p:txBody>
      </p:sp>
      <p:sp>
        <p:nvSpPr>
          <p:cNvPr id="53" name="文本框 52"/>
          <p:cNvSpPr txBox="1"/>
          <p:nvPr>
            <p:custDataLst>
              <p:tags r:id="rId9"/>
            </p:custDataLst>
          </p:nvPr>
        </p:nvSpPr>
        <p:spPr>
          <a:xfrm>
            <a:off x="4286365" y="803097"/>
            <a:ext cx="3802805" cy="622074"/>
          </a:xfrm>
          <a:prstGeom prst="rect">
            <a:avLst/>
          </a:prstGeom>
          <a:noFill/>
        </p:spPr>
        <p:txBody>
          <a:bodyPr wrap="square" rtlCol="0">
            <a:noAutofit/>
          </a:bodyPr>
          <a:p>
            <a:pPr algn="ctr"/>
            <a:r>
              <a:rPr lang="zh-CN" altLang="en-US" sz="3000" b="1">
                <a:solidFill>
                  <a:schemeClr val="bg1"/>
                </a:solidFill>
                <a:latin typeface="新宋体" panose="02010609030101010101" charset="-122"/>
                <a:ea typeface="新宋体" panose="02010609030101010101" charset="-122"/>
                <a:sym typeface="Arial" panose="020B0604020202020204" pitchFamily="34" charset="0"/>
              </a:rPr>
              <a:t>国内研究概览</a:t>
            </a:r>
            <a:endParaRPr lang="zh-CN" altLang="en-US" sz="3000" b="1">
              <a:solidFill>
                <a:schemeClr val="bg1"/>
              </a:solidFill>
              <a:latin typeface="新宋体" panose="02010609030101010101" charset="-122"/>
              <a:ea typeface="新宋体" panose="02010609030101010101" charset="-122"/>
              <a:sym typeface="Arial" panose="020B0604020202020204" pitchFamily="34" charset="0"/>
            </a:endParaRPr>
          </a:p>
        </p:txBody>
      </p:sp>
      <p:cxnSp>
        <p:nvCxnSpPr>
          <p:cNvPr id="82" name="直接箭头连接符 81"/>
          <p:cNvCxnSpPr/>
          <p:nvPr>
            <p:custDataLst>
              <p:tags r:id="rId10"/>
            </p:custDataLst>
          </p:nvPr>
        </p:nvCxnSpPr>
        <p:spPr>
          <a:xfrm>
            <a:off x="2100706" y="1114687"/>
            <a:ext cx="1213058" cy="0"/>
          </a:xfrm>
          <a:prstGeom prst="straightConnector1">
            <a:avLst/>
          </a:prstGeom>
          <a:noFill/>
          <a:ln w="6350" cap="flat" cmpd="sng" algn="ctr">
            <a:solidFill>
              <a:sysClr val="windowText" lastClr="000000">
                <a:lumMod val="50000"/>
                <a:lumOff val="50000"/>
              </a:sysClr>
            </a:solidFill>
            <a:prstDash val="solid"/>
            <a:miter lim="800000"/>
            <a:tailEnd type="triangle"/>
          </a:ln>
          <a:effectLst/>
        </p:spPr>
      </p:cxnSp>
      <p:sp>
        <p:nvSpPr>
          <p:cNvPr id="9" name="文本框 8"/>
          <p:cNvSpPr txBox="1"/>
          <p:nvPr/>
        </p:nvSpPr>
        <p:spPr>
          <a:xfrm>
            <a:off x="2686050" y="1902460"/>
            <a:ext cx="5772150" cy="553085"/>
          </a:xfrm>
          <a:prstGeom prst="rect">
            <a:avLst/>
          </a:prstGeom>
          <a:noFill/>
        </p:spPr>
        <p:txBody>
          <a:bodyPr wrap="none" rtlCol="0" anchor="t">
            <a:spAutoFit/>
          </a:bodyPr>
          <a:p>
            <a:r>
              <a:rPr lang="zh-CN" altLang="en-US" sz="3000" b="1" dirty="0">
                <a:solidFill>
                  <a:schemeClr val="tx1"/>
                </a:solidFill>
                <a:latin typeface="Times New Roman" panose="02020603050405020304" charset="0"/>
                <a:ea typeface="新宋体" panose="02010609030101010101" charset="-122"/>
                <a:cs typeface="Times New Roman" panose="02020603050405020304" charset="0"/>
                <a:sym typeface="+mn-ea"/>
              </a:rPr>
              <a:t>工具：</a:t>
            </a:r>
            <a:r>
              <a:rPr lang="zh-CN" altLang="en-US" sz="3000" b="1" u="sng" dirty="0">
                <a:solidFill>
                  <a:schemeClr val="tx1"/>
                </a:solidFill>
                <a:latin typeface="Times New Roman" panose="02020603050405020304" charset="0"/>
                <a:ea typeface="新宋体" panose="02010609030101010101" charset="-122"/>
                <a:cs typeface="Times New Roman" panose="02020603050405020304" charset="0"/>
                <a:sym typeface="+mn-ea"/>
              </a:rPr>
              <a:t>超星发现</a:t>
            </a:r>
            <a:r>
              <a:rPr lang="zh-CN" altLang="en-US" sz="3000" b="1" dirty="0">
                <a:solidFill>
                  <a:schemeClr val="tx1"/>
                </a:solidFill>
                <a:latin typeface="Times New Roman" panose="02020603050405020304" charset="0"/>
                <a:ea typeface="新宋体" panose="02010609030101010101" charset="-122"/>
                <a:cs typeface="Times New Roman" panose="02020603050405020304" charset="0"/>
                <a:sym typeface="+mn-ea"/>
              </a:rPr>
              <a:t>、</a:t>
            </a:r>
            <a:r>
              <a:rPr lang="en-US" altLang="zh-CN" sz="3000" b="1" dirty="0">
                <a:solidFill>
                  <a:schemeClr val="tx1"/>
                </a:solidFill>
                <a:latin typeface="Times New Roman" panose="02020603050405020304" charset="0"/>
                <a:ea typeface="新宋体" panose="02010609030101010101" charset="-122"/>
                <a:cs typeface="Times New Roman" panose="02020603050405020304" charset="0"/>
                <a:sym typeface="+mn-ea"/>
              </a:rPr>
              <a:t>CNKI</a:t>
            </a:r>
            <a:r>
              <a:rPr lang="zh-CN" altLang="en-US" sz="3000" b="1" dirty="0">
                <a:solidFill>
                  <a:schemeClr val="tx1"/>
                </a:solidFill>
                <a:latin typeface="Times New Roman" panose="02020603050405020304" charset="0"/>
                <a:ea typeface="新宋体" panose="02010609030101010101" charset="-122"/>
                <a:cs typeface="Times New Roman" panose="02020603050405020304" charset="0"/>
                <a:sym typeface="+mn-ea"/>
              </a:rPr>
              <a:t>、万方等</a:t>
            </a:r>
            <a:endParaRPr lang="zh-CN" altLang="en-US" sz="3000" b="1" dirty="0">
              <a:solidFill>
                <a:schemeClr val="tx1"/>
              </a:solidFill>
              <a:latin typeface="Times New Roman" panose="02020603050405020304" charset="0"/>
              <a:ea typeface="新宋体" panose="02010609030101010101" charset="-122"/>
              <a:cs typeface="Times New Roman" panose="02020603050405020304" charset="0"/>
              <a:sym typeface="+mn-ea"/>
            </a:endParaRPr>
          </a:p>
        </p:txBody>
      </p:sp>
      <p:pic>
        <p:nvPicPr>
          <p:cNvPr id="10" name="图片 9"/>
          <p:cNvPicPr>
            <a:picLocks noChangeAspect="1"/>
          </p:cNvPicPr>
          <p:nvPr/>
        </p:nvPicPr>
        <p:blipFill>
          <a:blip r:embed="rId11"/>
          <a:stretch>
            <a:fillRect/>
          </a:stretch>
        </p:blipFill>
        <p:spPr>
          <a:xfrm>
            <a:off x="1883410" y="2575560"/>
            <a:ext cx="7960995" cy="4318000"/>
          </a:xfrm>
          <a:prstGeom prst="rect">
            <a:avLst/>
          </a:prstGeom>
        </p:spPr>
      </p:pic>
      <p:sp>
        <p:nvSpPr>
          <p:cNvPr id="25605" name="矩形 25604"/>
          <p:cNvSpPr/>
          <p:nvPr/>
        </p:nvSpPr>
        <p:spPr>
          <a:xfrm>
            <a:off x="3907155" y="5226368"/>
            <a:ext cx="1512888" cy="720725"/>
          </a:xfrm>
          <a:prstGeom prst="rect">
            <a:avLst/>
          </a:prstGeom>
          <a:solidFill>
            <a:schemeClr val="accent1">
              <a:alpha val="0"/>
            </a:schemeClr>
          </a:solidFill>
          <a:ln w="38100" cap="flat" cmpd="sng">
            <a:solidFill>
              <a:srgbClr val="FF0000"/>
            </a:solidFill>
            <a:prstDash val="solid"/>
            <a:miter/>
            <a:headEnd type="none" w="med" len="med"/>
            <a:tailEnd type="none" w="med" len="med"/>
          </a:ln>
        </p:spPr>
        <p:txBody>
          <a:bodyPr anchor="t"/>
          <a:p>
            <a:pPr lvl="0" indent="0"/>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blinds(horizontal)">
                                      <p:cBhvr>
                                        <p:cTn id="7"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1"/>
          <a:stretch>
            <a:fillRect/>
          </a:stretch>
        </p:blipFill>
        <p:spPr>
          <a:xfrm>
            <a:off x="1061720" y="59055"/>
            <a:ext cx="9843135" cy="6772275"/>
          </a:xfrm>
          <a:prstGeom prst="rect">
            <a:avLst/>
          </a:prstGeom>
        </p:spPr>
      </p:pic>
      <p:sp>
        <p:nvSpPr>
          <p:cNvPr id="50" name="矩形标注 49"/>
          <p:cNvSpPr/>
          <p:nvPr/>
        </p:nvSpPr>
        <p:spPr>
          <a:xfrm>
            <a:off x="8606155" y="1329690"/>
            <a:ext cx="1656080" cy="424180"/>
          </a:xfrm>
          <a:prstGeom prst="wedgeRectCallout">
            <a:avLst>
              <a:gd name="adj1" fmla="val -50613"/>
              <a:gd name="adj2" fmla="val 98099"/>
            </a:avLst>
          </a:prstGeom>
          <a:solidFill>
            <a:srgbClr val="00B0F0"/>
          </a:solidFill>
          <a:ln w="9525" cap="flat" cmpd="sng">
            <a:solidFill>
              <a:schemeClr val="tx1"/>
            </a:solidFill>
            <a:prstDash val="solid"/>
            <a:miter/>
            <a:headEnd type="none" w="med" len="med"/>
            <a:tailEnd type="none" w="med" len="med"/>
          </a:ln>
        </p:spPr>
        <p:txBody>
          <a:bodyPr/>
          <a:p>
            <a:pPr lvl="0" algn="ctr"/>
            <a:r>
              <a:rPr lang="zh-CN" altLang="en-US" b="1" dirty="0">
                <a:solidFill>
                  <a:schemeClr val="bg2"/>
                </a:solidFill>
                <a:latin typeface="Arial" panose="020B0604020202020204" pitchFamily="34" charset="0"/>
                <a:ea typeface="宋体" panose="02010600030101010101" pitchFamily="2" charset="-122"/>
              </a:rPr>
              <a:t>年度文献分布</a:t>
            </a:r>
            <a:endParaRPr lang="zh-CN" altLang="en-US" b="1" dirty="0">
              <a:solidFill>
                <a:schemeClr val="bg2"/>
              </a:solidFill>
              <a:latin typeface="Arial" panose="020B0604020202020204" pitchFamily="34" charset="0"/>
              <a:ea typeface="宋体" panose="02010600030101010101" pitchFamily="2" charset="-122"/>
            </a:endParaRPr>
          </a:p>
        </p:txBody>
      </p:sp>
      <p:sp>
        <p:nvSpPr>
          <p:cNvPr id="43" name="矩形 42"/>
          <p:cNvSpPr/>
          <p:nvPr/>
        </p:nvSpPr>
        <p:spPr>
          <a:xfrm>
            <a:off x="1061720" y="5406390"/>
            <a:ext cx="1835150" cy="1424940"/>
          </a:xfrm>
          <a:prstGeom prst="rect">
            <a:avLst/>
          </a:prstGeom>
          <a:solidFill>
            <a:schemeClr val="accent1">
              <a:alpha val="0"/>
            </a:schemeClr>
          </a:solidFill>
          <a:ln w="38100" cap="flat" cmpd="sng">
            <a:solidFill>
              <a:srgbClr val="FF0000"/>
            </a:solidFill>
            <a:prstDash val="solid"/>
            <a:miter/>
            <a:headEnd type="none" w="med" len="med"/>
            <a:tailEnd type="none" w="med" len="med"/>
          </a:ln>
        </p:spPr>
        <p:txBody>
          <a:bodyPr/>
          <a:p>
            <a:endParaRPr lang="zh-CN" altLang="en-US"/>
          </a:p>
        </p:txBody>
      </p:sp>
      <p:sp>
        <p:nvSpPr>
          <p:cNvPr id="46" name="矩形标注 45"/>
          <p:cNvSpPr/>
          <p:nvPr/>
        </p:nvSpPr>
        <p:spPr>
          <a:xfrm>
            <a:off x="2105025" y="4451350"/>
            <a:ext cx="1150620" cy="693420"/>
          </a:xfrm>
          <a:prstGeom prst="wedgeRectCallout">
            <a:avLst>
              <a:gd name="adj1" fmla="val -20898"/>
              <a:gd name="adj2" fmla="val 85537"/>
            </a:avLst>
          </a:prstGeom>
          <a:solidFill>
            <a:srgbClr val="00B0F0"/>
          </a:solidFill>
          <a:ln w="9525" cap="flat" cmpd="sng">
            <a:solidFill>
              <a:schemeClr val="tx1"/>
            </a:solidFill>
            <a:prstDash val="solid"/>
            <a:miter/>
            <a:headEnd type="none" w="med" len="med"/>
            <a:tailEnd type="none" w="med" len="med"/>
          </a:ln>
        </p:spPr>
        <p:txBody>
          <a:bodyPr/>
          <a:p>
            <a:pPr lvl="0" algn="ctr"/>
            <a:r>
              <a:rPr lang="zh-CN" altLang="en-US" b="1" dirty="0">
                <a:solidFill>
                  <a:schemeClr val="bg2"/>
                </a:solidFill>
                <a:latin typeface="Arial" panose="020B0604020202020204" pitchFamily="34" charset="0"/>
                <a:ea typeface="宋体" panose="02010600030101010101" pitchFamily="2" charset="-122"/>
              </a:rPr>
              <a:t>文献类型聚类</a:t>
            </a:r>
            <a:endParaRPr lang="zh-CN" altLang="en-US" b="1" dirty="0">
              <a:solidFill>
                <a:schemeClr val="bg2"/>
              </a:solidFill>
              <a:latin typeface="Arial" panose="020B0604020202020204" pitchFamily="34" charset="0"/>
              <a:ea typeface="宋体" panose="02010600030101010101" pitchFamily="2" charset="-122"/>
            </a:endParaRPr>
          </a:p>
        </p:txBody>
      </p:sp>
      <p:sp>
        <p:nvSpPr>
          <p:cNvPr id="26632" name="矩形 26631"/>
          <p:cNvSpPr/>
          <p:nvPr/>
        </p:nvSpPr>
        <p:spPr>
          <a:xfrm>
            <a:off x="5300980" y="4359910"/>
            <a:ext cx="724535" cy="404495"/>
          </a:xfrm>
          <a:prstGeom prst="rect">
            <a:avLst/>
          </a:prstGeom>
          <a:solidFill>
            <a:schemeClr val="accent1">
              <a:alpha val="0"/>
            </a:schemeClr>
          </a:solidFill>
          <a:ln w="38100" cap="flat" cmpd="sng">
            <a:solidFill>
              <a:srgbClr val="FF0000"/>
            </a:solidFill>
            <a:prstDash val="solid"/>
            <a:miter/>
            <a:headEnd type="none" w="med" len="med"/>
            <a:tailEnd type="none" w="med" len="med"/>
          </a:ln>
        </p:spPr>
        <p:txBody>
          <a:bodyPr/>
          <a:p>
            <a:endParaRPr lang="zh-CN" altLang="en-US"/>
          </a:p>
        </p:txBody>
      </p:sp>
      <p:sp>
        <p:nvSpPr>
          <p:cNvPr id="26635" name="矩形标注 26634"/>
          <p:cNvSpPr/>
          <p:nvPr/>
        </p:nvSpPr>
        <p:spPr>
          <a:xfrm>
            <a:off x="6790373" y="4451033"/>
            <a:ext cx="1512887" cy="576262"/>
          </a:xfrm>
          <a:prstGeom prst="wedgeRectCallout">
            <a:avLst>
              <a:gd name="adj1" fmla="val -108866"/>
              <a:gd name="adj2" fmla="val 9449"/>
            </a:avLst>
          </a:prstGeom>
          <a:solidFill>
            <a:srgbClr val="00B0F0"/>
          </a:solidFill>
          <a:ln w="9525" cap="flat" cmpd="sng">
            <a:solidFill>
              <a:schemeClr val="tx1"/>
            </a:solidFill>
            <a:prstDash val="solid"/>
            <a:miter/>
            <a:headEnd type="none" w="med" len="med"/>
            <a:tailEnd type="none" w="med" len="med"/>
          </a:ln>
        </p:spPr>
        <p:txBody>
          <a:bodyPr/>
          <a:p>
            <a:pPr lvl="0" algn="ctr"/>
            <a:r>
              <a:rPr lang="zh-CN" altLang="en-US" b="1" dirty="0">
                <a:solidFill>
                  <a:schemeClr val="bg2"/>
                </a:solidFill>
                <a:latin typeface="Arial" panose="020B0604020202020204" pitchFamily="34" charset="0"/>
                <a:ea typeface="宋体" panose="02010600030101010101" pitchFamily="2" charset="-122"/>
              </a:rPr>
              <a:t>可查看电子版全文</a:t>
            </a:r>
            <a:endParaRPr lang="zh-CN" altLang="en-US" b="1" dirty="0">
              <a:solidFill>
                <a:schemeClr val="bg2"/>
              </a:solidFill>
              <a:latin typeface="Arial" panose="020B0604020202020204" pitchFamily="34" charset="0"/>
              <a:ea typeface="宋体" panose="02010600030101010101" pitchFamily="2" charset="-122"/>
            </a:endParaRPr>
          </a:p>
        </p:txBody>
      </p:sp>
      <p:sp>
        <p:nvSpPr>
          <p:cNvPr id="4" name="文本框 3"/>
          <p:cNvSpPr txBox="1"/>
          <p:nvPr/>
        </p:nvSpPr>
        <p:spPr>
          <a:xfrm>
            <a:off x="4681855" y="2667000"/>
            <a:ext cx="1962150" cy="368300"/>
          </a:xfrm>
          <a:prstGeom prst="rect">
            <a:avLst/>
          </a:prstGeom>
          <a:noFill/>
          <a:ln w="34925">
            <a:solidFill>
              <a:srgbClr val="FF0000"/>
            </a:solidFill>
          </a:ln>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a:stretch>
            <a:fillRect/>
          </a:stretch>
        </p:blipFill>
        <p:spPr>
          <a:xfrm>
            <a:off x="118745" y="18415"/>
            <a:ext cx="4396740" cy="6753860"/>
          </a:xfrm>
          <a:prstGeom prst="rect">
            <a:avLst/>
          </a:prstGeom>
          <a:ln w="12700">
            <a:solidFill>
              <a:schemeClr val="accent1"/>
            </a:solidFill>
          </a:ln>
        </p:spPr>
      </p:pic>
      <p:sp>
        <p:nvSpPr>
          <p:cNvPr id="6" name="矩形 5"/>
          <p:cNvSpPr/>
          <p:nvPr/>
        </p:nvSpPr>
        <p:spPr>
          <a:xfrm>
            <a:off x="2613660" y="18415"/>
            <a:ext cx="576580" cy="2933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2"/>
          <a:stretch>
            <a:fillRect/>
          </a:stretch>
        </p:blipFill>
        <p:spPr>
          <a:xfrm>
            <a:off x="2938145" y="350520"/>
            <a:ext cx="2100580" cy="410845"/>
          </a:xfrm>
          <a:prstGeom prst="rect">
            <a:avLst/>
          </a:prstGeom>
        </p:spPr>
      </p:pic>
      <p:pic>
        <p:nvPicPr>
          <p:cNvPr id="8" name="图片 7"/>
          <p:cNvPicPr>
            <a:picLocks noChangeAspect="1"/>
          </p:cNvPicPr>
          <p:nvPr/>
        </p:nvPicPr>
        <p:blipFill>
          <a:blip r:embed="rId3"/>
          <a:stretch>
            <a:fillRect/>
          </a:stretch>
        </p:blipFill>
        <p:spPr>
          <a:xfrm>
            <a:off x="7513320" y="4009390"/>
            <a:ext cx="2154555" cy="2101215"/>
          </a:xfrm>
          <a:prstGeom prst="rect">
            <a:avLst/>
          </a:prstGeom>
        </p:spPr>
      </p:pic>
      <p:pic>
        <p:nvPicPr>
          <p:cNvPr id="12" name="图片 11"/>
          <p:cNvPicPr>
            <a:picLocks noChangeAspect="1"/>
          </p:cNvPicPr>
          <p:nvPr/>
        </p:nvPicPr>
        <p:blipFill>
          <a:blip r:embed="rId4"/>
          <a:stretch>
            <a:fillRect/>
          </a:stretch>
        </p:blipFill>
        <p:spPr>
          <a:xfrm>
            <a:off x="5038725" y="217170"/>
            <a:ext cx="6749415" cy="33883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1" name="Rectangle 11"/>
          <p:cNvSpPr>
            <a:spLocks noChangeArrowheads="1"/>
          </p:cNvSpPr>
          <p:nvPr/>
        </p:nvSpPr>
        <p:spPr bwMode="auto">
          <a:xfrm>
            <a:off x="1124585" y="231775"/>
            <a:ext cx="8381365" cy="675640"/>
          </a:xfrm>
          <a:prstGeom prst="rect">
            <a:avLst/>
          </a:prstGeom>
          <a:noFill/>
          <a:ln w="9525" algn="ctr">
            <a:noFill/>
            <a:miter lim="800000"/>
          </a:ln>
          <a:effectLst>
            <a:outerShdw dist="71842" dir="2700000" algn="ctr" rotWithShape="0">
              <a:schemeClr val="bg2"/>
            </a:outerShdw>
          </a:effectLst>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800" i="0" u="none" strike="noStrike" kern="1200" cap="none" spc="0" normalizeH="0" baseline="0" noProof="0" dirty="0">
                <a:ln>
                  <a:noFill/>
                </a:ln>
                <a:solidFill>
                  <a:schemeClr val="tx1"/>
                </a:solidFill>
                <a:effectLst>
                  <a:outerShdw blurRad="38100" dist="38100" dir="2700000" algn="tl">
                    <a:srgbClr val="000000"/>
                  </a:outerShdw>
                </a:effectLst>
                <a:uLnTx/>
                <a:uFillTx/>
                <a:latin typeface="Arial Rounded MT Bold" panose="020F0704030504030204" pitchFamily="34" charset="0"/>
                <a:ea typeface="黑体" panose="02010609060101010101" charset="-122"/>
                <a:cs typeface="+mn-cs"/>
              </a:rPr>
              <a:t>选题开题的意义</a:t>
            </a:r>
            <a:endParaRPr kumimoji="0" lang="zh-CN" altLang="en-US" sz="3800" i="0" u="none" strike="noStrike" kern="1200" cap="none" spc="0" normalizeH="0" baseline="0" noProof="0" dirty="0">
              <a:ln>
                <a:noFill/>
              </a:ln>
              <a:solidFill>
                <a:schemeClr val="tx1"/>
              </a:solidFill>
              <a:effectLst>
                <a:outerShdw blurRad="38100" dist="38100" dir="2700000" algn="tl">
                  <a:srgbClr val="000000"/>
                </a:outerShdw>
              </a:effectLst>
              <a:uLnTx/>
              <a:uFillTx/>
              <a:latin typeface="Arial Rounded MT Bold" panose="020F0704030504030204" pitchFamily="34" charset="0"/>
              <a:ea typeface="黑体" panose="02010609060101010101" charset="-122"/>
              <a:cs typeface="+mn-cs"/>
            </a:endParaRPr>
          </a:p>
        </p:txBody>
      </p:sp>
      <p:sp>
        <p:nvSpPr>
          <p:cNvPr id="115731" name="Text Box 19"/>
          <p:cNvSpPr txBox="1">
            <a:spLocks noChangeArrowheads="1"/>
          </p:cNvSpPr>
          <p:nvPr/>
        </p:nvSpPr>
        <p:spPr bwMode="auto">
          <a:xfrm>
            <a:off x="685800" y="1379220"/>
            <a:ext cx="10491470" cy="359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marL="342900" marR="0" indent="-342900" algn="just" defTabSz="914400">
              <a:spcBef>
                <a:spcPct val="50000"/>
              </a:spcBef>
              <a:buClrTx/>
              <a:buSzTx/>
              <a:buFont typeface="Wingdings" panose="05000000000000000000" pitchFamily="2" charset="2"/>
              <a:buChar char="Ø"/>
              <a:defRPr/>
            </a:pPr>
            <a:r>
              <a:rPr kumimoji="0" lang="zh-CN" altLang="en-US" sz="2400" kern="1200" cap="none" spc="0" normalizeH="0" baseline="0">
                <a:latin typeface="华文中宋" panose="02010600040101010101" charset="-122"/>
                <a:ea typeface="华文中宋" panose="02010600040101010101" charset="-122"/>
              </a:rPr>
              <a:t>古语说得好“</a:t>
            </a:r>
            <a:r>
              <a:rPr kumimoji="0" lang="zh-CN" altLang="en-US" sz="2400" kern="1200" cap="none" spc="0" normalizeH="0" baseline="0">
                <a:solidFill>
                  <a:srgbClr val="FF0000"/>
                </a:solidFill>
                <a:latin typeface="华文中宋" panose="02010600040101010101" charset="-122"/>
                <a:ea typeface="华文中宋" panose="02010600040101010101" charset="-122"/>
              </a:rPr>
              <a:t>凡事预则立，不预则废</a:t>
            </a:r>
            <a:r>
              <a:rPr kumimoji="0" lang="zh-CN" altLang="en-US" sz="2400" kern="1200" cap="none" spc="0" normalizeH="0" baseline="0">
                <a:latin typeface="华文中宋" panose="02010600040101010101" charset="-122"/>
                <a:ea typeface="华文中宋" panose="02010600040101010101" charset="-122"/>
              </a:rPr>
              <a:t>”。学位论文的</a:t>
            </a:r>
            <a:r>
              <a:rPr kumimoji="0" lang="zh-CN" altLang="en-US" sz="2400" kern="1200" cap="none" spc="0" normalizeH="0" baseline="0">
                <a:solidFill>
                  <a:srgbClr val="FF0000"/>
                </a:solidFill>
                <a:latin typeface="华文中宋" panose="02010600040101010101" charset="-122"/>
                <a:ea typeface="华文中宋" panose="02010600040101010101" charset="-122"/>
              </a:rPr>
              <a:t>开题是论文实质性研究工作的开始</a:t>
            </a:r>
            <a:r>
              <a:rPr kumimoji="0" lang="zh-CN" altLang="en-US" sz="2400" kern="1200" cap="none" spc="0" normalizeH="0" baseline="0">
                <a:latin typeface="华文中宋" panose="02010600040101010101" charset="-122"/>
                <a:ea typeface="华文中宋" panose="02010600040101010101" charset="-122"/>
              </a:rPr>
              <a:t>，</a:t>
            </a:r>
            <a:r>
              <a:rPr kumimoji="0" lang="zh-CN" altLang="en-US" sz="2400" kern="1200" cap="none" spc="0" normalizeH="0" baseline="0">
                <a:solidFill>
                  <a:schemeClr val="tx1"/>
                </a:solidFill>
                <a:latin typeface="华文中宋" panose="02010600040101010101" charset="-122"/>
                <a:ea typeface="华文中宋" panose="02010600040101010101" charset="-122"/>
              </a:rPr>
              <a:t>好的开始是成功的一半</a:t>
            </a:r>
            <a:r>
              <a:rPr kumimoji="0" lang="zh-CN" altLang="en-US" sz="2400" kern="1200" cap="none" spc="0" normalizeH="0" baseline="0">
                <a:latin typeface="华文中宋" panose="02010600040101010101" charset="-122"/>
                <a:ea typeface="华文中宋" panose="02010600040101010101" charset="-122"/>
              </a:rPr>
              <a:t>。学位论文的开题</a:t>
            </a:r>
            <a:r>
              <a:rPr kumimoji="0" lang="zh-CN" altLang="en-US" sz="2400" kern="1200" cap="none" spc="0" normalizeH="0" baseline="0">
                <a:solidFill>
                  <a:srgbClr val="FF0000"/>
                </a:solidFill>
                <a:latin typeface="华文中宋" panose="02010600040101010101" charset="-122"/>
                <a:ea typeface="华文中宋" panose="02010600040101010101" charset="-122"/>
              </a:rPr>
              <a:t>关系到研究生进行研究的方向和进程</a:t>
            </a:r>
            <a:r>
              <a:rPr kumimoji="0" lang="zh-CN" altLang="en-US" sz="2400" kern="1200" cap="none" spc="0" normalizeH="0" baseline="0">
                <a:latin typeface="华文中宋" panose="02010600040101010101" charset="-122"/>
                <a:ea typeface="华文中宋" panose="02010600040101010101" charset="-122"/>
              </a:rPr>
              <a:t>，也关系到整个研究的进程和质量。</a:t>
            </a:r>
            <a:endParaRPr kumimoji="0" lang="en-US" altLang="zh-CN" sz="2400" kern="1200" cap="none" spc="0" normalizeH="0" baseline="0" noProof="0" dirty="0">
              <a:effectLst>
                <a:outerShdw blurRad="38100" dist="38100" dir="2700000" algn="tl">
                  <a:srgbClr val="C0C0C0"/>
                </a:outerShdw>
              </a:effectLst>
              <a:latin typeface="新宋体" panose="02010609030101010101" charset="-122"/>
              <a:ea typeface="新宋体" panose="02010609030101010101" charset="-122"/>
              <a:cs typeface="新宋体" panose="02010609030101010101" charset="-122"/>
            </a:endParaRPr>
          </a:p>
          <a:p>
            <a:pPr marL="342900" marR="0" indent="-342900" algn="just" defTabSz="914400">
              <a:spcBef>
                <a:spcPct val="50000"/>
              </a:spcBef>
              <a:buClrTx/>
              <a:buSzTx/>
              <a:buFont typeface="Wingdings" panose="05000000000000000000" pitchFamily="2" charset="2"/>
              <a:buChar char="Ø"/>
              <a:defRPr/>
            </a:pPr>
            <a:r>
              <a:rPr kumimoji="0" lang="zh-CN" altLang="en-US" sz="2400" kern="1200" cap="none" spc="0" normalizeH="0" baseline="0">
                <a:latin typeface="华文中宋" panose="02010600040101010101" charset="-122"/>
                <a:ea typeface="华文中宋" panose="02010600040101010101" charset="-122"/>
              </a:rPr>
              <a:t>有利于研究生对本专业研究方向的</a:t>
            </a:r>
            <a:r>
              <a:rPr kumimoji="0" lang="zh-CN" altLang="en-US" sz="2400" kern="1200" cap="none" spc="0" normalizeH="0" baseline="0">
                <a:solidFill>
                  <a:srgbClr val="FF0000"/>
                </a:solidFill>
                <a:latin typeface="华文中宋" panose="02010600040101010101" charset="-122"/>
                <a:ea typeface="华文中宋" panose="02010600040101010101" charset="-122"/>
              </a:rPr>
              <a:t>国内外发展现状与趋势</a:t>
            </a:r>
            <a:r>
              <a:rPr kumimoji="0" lang="zh-CN" altLang="en-US" sz="2400" kern="1200" cap="none" spc="0" normalizeH="0" baseline="0">
                <a:latin typeface="华文中宋" panose="02010600040101010101" charset="-122"/>
                <a:ea typeface="华文中宋" panose="02010600040101010101" charset="-122"/>
              </a:rPr>
              <a:t>进行全面的了解和把握，立足于学术前沿。</a:t>
            </a:r>
            <a:endParaRPr kumimoji="0" lang="zh-CN" altLang="en-US" sz="2400" kern="1200" cap="none" spc="0" normalizeH="0" baseline="0">
              <a:latin typeface="华文中宋" panose="02010600040101010101" charset="-122"/>
              <a:ea typeface="华文中宋" panose="02010600040101010101" charset="-122"/>
            </a:endParaRPr>
          </a:p>
          <a:p>
            <a:pPr marL="342900" marR="0" indent="-342900" algn="just" defTabSz="914400">
              <a:spcBef>
                <a:spcPct val="50000"/>
              </a:spcBef>
              <a:buClrTx/>
              <a:buSzTx/>
              <a:buFont typeface="Wingdings" panose="05000000000000000000" pitchFamily="2" charset="2"/>
              <a:buChar char="Ø"/>
              <a:defRPr/>
            </a:pPr>
            <a:r>
              <a:rPr kumimoji="0" lang="zh-CN" altLang="en-US" sz="2400" kern="1200" cap="none" spc="0" normalizeH="0" baseline="0">
                <a:latin typeface="华文中宋" panose="02010600040101010101" charset="-122"/>
                <a:ea typeface="华文中宋" panose="02010600040101010101" charset="-122"/>
              </a:rPr>
              <a:t>有利于研究生汲取多方面意见，</a:t>
            </a:r>
            <a:r>
              <a:rPr kumimoji="0" lang="zh-CN" altLang="en-US" sz="2400" kern="1200" cap="none" spc="0" normalizeH="0" baseline="0">
                <a:solidFill>
                  <a:srgbClr val="FF0000"/>
                </a:solidFill>
                <a:latin typeface="华文中宋" panose="02010600040101010101" charset="-122"/>
                <a:ea typeface="华文中宋" panose="02010600040101010101" charset="-122"/>
              </a:rPr>
              <a:t>完善课题研究的学术思路</a:t>
            </a:r>
            <a:r>
              <a:rPr kumimoji="0" lang="zh-CN" altLang="en-US" sz="2400" kern="1200" cap="none" spc="0" normalizeH="0" baseline="0">
                <a:latin typeface="华文中宋" panose="02010600040101010101" charset="-122"/>
                <a:ea typeface="华文中宋" panose="02010600040101010101" charset="-122"/>
              </a:rPr>
              <a:t>、技术路线、研究方法和研究计划。</a:t>
            </a:r>
            <a:endParaRPr kumimoji="0" lang="en-US" altLang="zh-CN" sz="2400" kern="1200" cap="none" spc="0" normalizeH="0" baseline="0" noProof="0" dirty="0">
              <a:effectLst>
                <a:outerShdw blurRad="38100" dist="38100" dir="2700000" algn="tl">
                  <a:srgbClr val="C0C0C0"/>
                </a:outerShdw>
              </a:effectLst>
              <a:latin typeface="黑体" panose="02010609060101010101" charset="-122"/>
              <a:ea typeface="黑体" panose="02010609060101010101" charset="-122"/>
              <a:cs typeface="+mn-cs"/>
            </a:endParaRPr>
          </a:p>
          <a:p>
            <a:pPr marR="0" indent="0" algn="just" defTabSz="914400">
              <a:spcBef>
                <a:spcPct val="50000"/>
              </a:spcBef>
              <a:buClrTx/>
              <a:buSzTx/>
              <a:buFont typeface="Wingdings" panose="05000000000000000000" pitchFamily="2" charset="2"/>
              <a:buNone/>
              <a:defRPr/>
            </a:pPr>
            <a:endParaRPr kumimoji="0" lang="zh-CN" altLang="en-US" sz="2400" kern="1200" cap="none" spc="0" normalizeH="0" baseline="0" noProof="0" dirty="0">
              <a:effectLst>
                <a:outerShdw blurRad="38100" dist="38100" dir="2700000" algn="tl">
                  <a:srgbClr val="C0C0C0"/>
                </a:outerShdw>
              </a:effectLst>
              <a:latin typeface="黑体" panose="02010609060101010101" charset="-122"/>
              <a:ea typeface="黑体" panose="02010609060101010101" charset="-122"/>
              <a:cs typeface="+mn-cs"/>
            </a:endParaRPr>
          </a:p>
        </p:txBody>
      </p:sp>
      <p:sp>
        <p:nvSpPr>
          <p:cNvPr id="45" name="Text Box 21"/>
          <p:cNvSpPr txBox="1">
            <a:spLocks noChangeArrowheads="1"/>
          </p:cNvSpPr>
          <p:nvPr/>
        </p:nvSpPr>
        <p:spPr bwMode="auto">
          <a:xfrm>
            <a:off x="1704975" y="5581650"/>
            <a:ext cx="5766435" cy="4603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400" i="0" u="none" strike="noStrike" kern="1200" cap="none" spc="0" normalizeH="0" baseline="0">
                <a:solidFill>
                  <a:srgbClr val="FF0000"/>
                </a:solidFill>
                <a:latin typeface="华文中宋" panose="02010600040101010101" charset="-122"/>
                <a:ea typeface="华文中宋" panose="02010600040101010101" charset="-122"/>
                <a:cs typeface="+mn-cs"/>
              </a:rPr>
              <a:t>学位论文开题是研究生培养的重要环节。</a:t>
            </a:r>
            <a:endParaRPr kumimoji="0" lang="zh-CN" altLang="en-US" sz="2400" i="0" u="none" strike="noStrike" kern="1200" cap="none" spc="0" normalizeH="0" baseline="0">
              <a:solidFill>
                <a:srgbClr val="FF0000"/>
              </a:solidFill>
              <a:latin typeface="华文中宋" panose="02010600040101010101" charset="-122"/>
              <a:ea typeface="华文中宋" panose="02010600040101010101" charset="-122"/>
              <a:cs typeface="+mn-cs"/>
            </a:endParaRPr>
          </a:p>
        </p:txBody>
      </p:sp>
      <p:sp>
        <p:nvSpPr>
          <p:cNvPr id="52" name="Line 7"/>
          <p:cNvSpPr/>
          <p:nvPr/>
        </p:nvSpPr>
        <p:spPr>
          <a:xfrm flipV="1">
            <a:off x="636270" y="965835"/>
            <a:ext cx="10431780" cy="32385"/>
          </a:xfrm>
          <a:prstGeom prst="line">
            <a:avLst/>
          </a:prstGeom>
          <a:ln w="38100" cap="flat" cmpd="sng">
            <a:solidFill>
              <a:srgbClr val="000080"/>
            </a:solidFill>
            <a:prstDash val="solid"/>
            <a:headEnd type="none" w="med" len="med"/>
            <a:tailEnd type="none" w="med" len="med"/>
          </a:ln>
          <a:effectLst>
            <a:outerShdw dist="35921" dir="2699999" algn="ctr" rotWithShape="0">
              <a:schemeClr val="bg2"/>
            </a:outerShdw>
          </a:effectLst>
        </p:spPr>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79375" y="86360"/>
            <a:ext cx="7588250" cy="6518910"/>
          </a:xfrm>
          <a:prstGeom prst="rect">
            <a:avLst/>
          </a:prstGeom>
        </p:spPr>
      </p:pic>
      <p:pic>
        <p:nvPicPr>
          <p:cNvPr id="10" name="图片 9"/>
          <p:cNvPicPr>
            <a:picLocks noChangeAspect="1"/>
          </p:cNvPicPr>
          <p:nvPr/>
        </p:nvPicPr>
        <p:blipFill>
          <a:blip r:embed="rId2"/>
          <a:stretch>
            <a:fillRect/>
          </a:stretch>
        </p:blipFill>
        <p:spPr>
          <a:xfrm>
            <a:off x="4390390" y="86360"/>
            <a:ext cx="7605395" cy="6519545"/>
          </a:xfrm>
          <a:prstGeom prst="rect">
            <a:avLst/>
          </a:prstGeom>
        </p:spPr>
      </p:pic>
      <p:sp>
        <p:nvSpPr>
          <p:cNvPr id="4" name="矩形 3"/>
          <p:cNvSpPr/>
          <p:nvPr/>
        </p:nvSpPr>
        <p:spPr>
          <a:xfrm>
            <a:off x="2828925" y="692785"/>
            <a:ext cx="746125"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890" y="43180"/>
            <a:ext cx="2286000" cy="6771640"/>
          </a:xfrm>
          <a:prstGeom prst="rect">
            <a:avLst/>
          </a:prstGeom>
        </p:spPr>
      </p:pic>
      <p:sp>
        <p:nvSpPr>
          <p:cNvPr id="6" name="矩形 5"/>
          <p:cNvSpPr/>
          <p:nvPr/>
        </p:nvSpPr>
        <p:spPr>
          <a:xfrm>
            <a:off x="1198880" y="1557020"/>
            <a:ext cx="504190"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2"/>
          <a:stretch>
            <a:fillRect/>
          </a:stretch>
        </p:blipFill>
        <p:spPr>
          <a:xfrm>
            <a:off x="3970655" y="306070"/>
            <a:ext cx="6435725" cy="6245225"/>
          </a:xfrm>
          <a:prstGeom prst="rect">
            <a:avLst/>
          </a:prstGeom>
        </p:spPr>
      </p:pic>
      <p:sp>
        <p:nvSpPr>
          <p:cNvPr id="8" name="文本框 7"/>
          <p:cNvSpPr txBox="1"/>
          <p:nvPr/>
        </p:nvSpPr>
        <p:spPr>
          <a:xfrm>
            <a:off x="2938780" y="1917065"/>
            <a:ext cx="598805" cy="2399665"/>
          </a:xfrm>
          <a:prstGeom prst="rect">
            <a:avLst/>
          </a:prstGeom>
          <a:noFill/>
        </p:spPr>
        <p:txBody>
          <a:bodyPr wrap="square" rtlCol="0">
            <a:spAutoFit/>
          </a:bodyPr>
          <a:p>
            <a:pPr algn="ctr"/>
            <a:r>
              <a:rPr lang="zh-CN" altLang="en-US" sz="3000" b="1">
                <a:solidFill>
                  <a:srgbClr val="FF0000"/>
                </a:solidFill>
                <a:latin typeface="华文中宋" panose="02010600040101010101" charset="-122"/>
                <a:ea typeface="华文中宋" panose="02010600040101010101" charset="-122"/>
              </a:rPr>
              <a:t>热点关键词</a:t>
            </a:r>
            <a:endParaRPr lang="zh-CN" altLang="en-US" sz="3000" b="1">
              <a:solidFill>
                <a:srgbClr val="FF0000"/>
              </a:solidFill>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a:stretch>
            <a:fillRect/>
          </a:stretch>
        </p:blipFill>
        <p:spPr>
          <a:xfrm>
            <a:off x="817880" y="735965"/>
            <a:ext cx="4952365" cy="4648200"/>
          </a:xfrm>
          <a:prstGeom prst="rect">
            <a:avLst/>
          </a:prstGeom>
        </p:spPr>
      </p:pic>
      <p:sp>
        <p:nvSpPr>
          <p:cNvPr id="8" name="文本框 7"/>
          <p:cNvSpPr txBox="1"/>
          <p:nvPr/>
        </p:nvSpPr>
        <p:spPr>
          <a:xfrm>
            <a:off x="1593215" y="5614670"/>
            <a:ext cx="3216910" cy="553085"/>
          </a:xfrm>
          <a:prstGeom prst="rect">
            <a:avLst/>
          </a:prstGeom>
          <a:noFill/>
        </p:spPr>
        <p:txBody>
          <a:bodyPr wrap="square" rtlCol="0">
            <a:spAutoFit/>
          </a:bodyPr>
          <a:p>
            <a:pPr algn="ctr"/>
            <a:r>
              <a:rPr lang="zh-CN" altLang="en-US" sz="3000" b="1">
                <a:solidFill>
                  <a:schemeClr val="tx1"/>
                </a:solidFill>
                <a:latin typeface="华文中宋" panose="02010600040101010101" charset="-122"/>
                <a:ea typeface="华文中宋" panose="02010600040101010101" charset="-122"/>
              </a:rPr>
              <a:t>热点作者</a:t>
            </a:r>
            <a:endParaRPr lang="zh-CN" altLang="en-US" sz="3000" b="1">
              <a:solidFill>
                <a:schemeClr val="tx1"/>
              </a:solidFill>
              <a:latin typeface="华文中宋" panose="02010600040101010101" charset="-122"/>
              <a:ea typeface="华文中宋" panose="02010600040101010101" charset="-122"/>
            </a:endParaRPr>
          </a:p>
        </p:txBody>
      </p:sp>
      <p:pic>
        <p:nvPicPr>
          <p:cNvPr id="6" name="图片 5"/>
          <p:cNvPicPr>
            <a:picLocks noChangeAspect="1"/>
          </p:cNvPicPr>
          <p:nvPr/>
        </p:nvPicPr>
        <p:blipFill>
          <a:blip r:embed="rId2"/>
          <a:stretch>
            <a:fillRect/>
          </a:stretch>
        </p:blipFill>
        <p:spPr>
          <a:xfrm>
            <a:off x="6599555" y="735965"/>
            <a:ext cx="4940935" cy="4731385"/>
          </a:xfrm>
          <a:prstGeom prst="rect">
            <a:avLst/>
          </a:prstGeom>
        </p:spPr>
      </p:pic>
      <p:sp>
        <p:nvSpPr>
          <p:cNvPr id="7" name="文本框 6"/>
          <p:cNvSpPr txBox="1"/>
          <p:nvPr/>
        </p:nvSpPr>
        <p:spPr>
          <a:xfrm>
            <a:off x="7693025" y="5614670"/>
            <a:ext cx="3216910" cy="553085"/>
          </a:xfrm>
          <a:prstGeom prst="rect">
            <a:avLst/>
          </a:prstGeom>
          <a:noFill/>
        </p:spPr>
        <p:txBody>
          <a:bodyPr wrap="square" rtlCol="0">
            <a:spAutoFit/>
          </a:bodyPr>
          <a:p>
            <a:pPr algn="ctr"/>
            <a:r>
              <a:rPr lang="zh-CN" altLang="en-US" sz="3000" b="1">
                <a:solidFill>
                  <a:schemeClr val="tx1"/>
                </a:solidFill>
                <a:latin typeface="华文中宋" panose="02010600040101010101" charset="-122"/>
                <a:ea typeface="华文中宋" panose="02010600040101010101" charset="-122"/>
              </a:rPr>
              <a:t>热点机构</a:t>
            </a:r>
            <a:endParaRPr lang="zh-CN" altLang="en-US" sz="3000" b="1">
              <a:solidFill>
                <a:schemeClr val="tx1"/>
              </a:solidFill>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rcRect b="6083"/>
          <a:stretch>
            <a:fillRect/>
          </a:stretch>
        </p:blipFill>
        <p:spPr>
          <a:xfrm>
            <a:off x="752475" y="761365"/>
            <a:ext cx="10685780" cy="5137785"/>
          </a:xfrm>
          <a:prstGeom prst="rect">
            <a:avLst/>
          </a:prstGeom>
        </p:spPr>
      </p:pic>
      <p:sp>
        <p:nvSpPr>
          <p:cNvPr id="9" name="矩形 8"/>
          <p:cNvSpPr/>
          <p:nvPr/>
        </p:nvSpPr>
        <p:spPr>
          <a:xfrm>
            <a:off x="8543290" y="1557020"/>
            <a:ext cx="2736215" cy="41040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tretch>
            <a:fillRect/>
          </a:stretch>
        </p:blipFill>
        <p:spPr>
          <a:xfrm>
            <a:off x="810260" y="761365"/>
            <a:ext cx="10429240" cy="5265420"/>
          </a:xfrm>
          <a:prstGeom prst="rect">
            <a:avLst/>
          </a:prstGeom>
        </p:spPr>
      </p:pic>
      <p:sp>
        <p:nvSpPr>
          <p:cNvPr id="11" name="矩形 10"/>
          <p:cNvSpPr/>
          <p:nvPr/>
        </p:nvSpPr>
        <p:spPr>
          <a:xfrm>
            <a:off x="6273165" y="2713990"/>
            <a:ext cx="2990215" cy="7766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 形 4"/>
          <p:cNvSpPr/>
          <p:nvPr>
            <p:custDataLst>
              <p:tags r:id="rId1"/>
            </p:custDataLst>
          </p:nvPr>
        </p:nvSpPr>
        <p:spPr>
          <a:xfrm flipV="1">
            <a:off x="3077673" y="1843547"/>
            <a:ext cx="2041528" cy="1543204"/>
          </a:xfrm>
          <a:prstGeom prst="corner">
            <a:avLst>
              <a:gd name="adj1" fmla="val 11538"/>
              <a:gd name="adj2" fmla="val 12023"/>
            </a:avLst>
          </a:prstGeom>
          <a:solidFill>
            <a:srgbClr val="0F6FC6"/>
          </a:solidFill>
          <a:ln w="12700" cap="flat" cmpd="sng" algn="ctr">
            <a:noFill/>
            <a:prstDash val="solid"/>
            <a:miter lim="800000"/>
          </a:ln>
          <a:effectLst/>
        </p:spPr>
        <p:txBody>
          <a:bodyPr rtlCol="0" anchor="ctr">
            <a:normAutofit fontScale="35000" lnSpcReduction="20000"/>
          </a:bodyPr>
          <a:p>
            <a:pPr algn="ctr"/>
            <a:endParaRPr lang="zh-CN" altLang="en-US">
              <a:sym typeface="Arial" panose="020B0604020202020204" pitchFamily="34" charset="0"/>
            </a:endParaRPr>
          </a:p>
        </p:txBody>
      </p:sp>
      <p:sp>
        <p:nvSpPr>
          <p:cNvPr id="6" name="矩形 5"/>
          <p:cNvSpPr/>
          <p:nvPr>
            <p:custDataLst>
              <p:tags r:id="rId2"/>
            </p:custDataLst>
          </p:nvPr>
        </p:nvSpPr>
        <p:spPr>
          <a:xfrm>
            <a:off x="3329347" y="2087693"/>
            <a:ext cx="1789854" cy="1299058"/>
          </a:xfrm>
          <a:prstGeom prst="rect">
            <a:avLst/>
          </a:prstGeom>
          <a:solidFill>
            <a:srgbClr val="0F6FC6"/>
          </a:solidFill>
          <a:ln w="12700" cap="flat" cmpd="sng" algn="ctr">
            <a:noFill/>
            <a:prstDash val="solid"/>
            <a:miter lim="800000"/>
          </a:ln>
          <a:effectLst/>
        </p:spPr>
        <p:txBody>
          <a:bodyPr rtlCol="0" anchor="ctr">
            <a:normAutofit/>
          </a:bodyPr>
          <a:p>
            <a:pPr algn="ctr"/>
            <a:r>
              <a:rPr lang="zh-CN" altLang="en-US" sz="4400" dirty="0">
                <a:latin typeface="华文中宋" panose="02010600040101010101" charset="-122"/>
                <a:ea typeface="华文中宋" panose="02010600040101010101" charset="-122"/>
                <a:cs typeface="+mn-ea"/>
                <a:sym typeface="Arial" panose="020B0604020202020204" pitchFamily="34" charset="0"/>
              </a:rPr>
              <a:t>综述</a:t>
            </a:r>
            <a:endParaRPr lang="zh-CN" altLang="en-US" sz="4400" dirty="0">
              <a:latin typeface="华文中宋" panose="02010600040101010101" charset="-122"/>
              <a:ea typeface="华文中宋" panose="02010600040101010101" charset="-122"/>
              <a:cs typeface="+mn-ea"/>
              <a:sym typeface="Arial" panose="020B0604020202020204" pitchFamily="34" charset="0"/>
            </a:endParaRPr>
          </a:p>
        </p:txBody>
      </p:sp>
      <p:sp>
        <p:nvSpPr>
          <p:cNvPr id="7" name="椭圆 6"/>
          <p:cNvSpPr/>
          <p:nvPr>
            <p:custDataLst>
              <p:tags r:id="rId3"/>
            </p:custDataLst>
          </p:nvPr>
        </p:nvSpPr>
        <p:spPr>
          <a:xfrm>
            <a:off x="3672447" y="3890602"/>
            <a:ext cx="851977" cy="851977"/>
          </a:xfrm>
          <a:prstGeom prst="ellipse">
            <a:avLst/>
          </a:prstGeom>
          <a:solidFill>
            <a:srgbClr val="0F6FC6"/>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8" name="KSO_Shape"/>
          <p:cNvSpPr/>
          <p:nvPr>
            <p:custDataLst>
              <p:tags r:id="rId4"/>
            </p:custDataLst>
          </p:nvPr>
        </p:nvSpPr>
        <p:spPr bwMode="auto">
          <a:xfrm>
            <a:off x="3964441" y="4073372"/>
            <a:ext cx="307660" cy="487058"/>
          </a:xfrm>
          <a:custGeom>
            <a:avLst/>
            <a:gdLst>
              <a:gd name="T0" fmla="*/ 2147483646 w 3864"/>
              <a:gd name="T1" fmla="*/ 1817606605 h 6111"/>
              <a:gd name="T2" fmla="*/ 2147483646 w 3864"/>
              <a:gd name="T3" fmla="*/ 2147483646 h 6111"/>
              <a:gd name="T4" fmla="*/ 2147483646 w 3864"/>
              <a:gd name="T5" fmla="*/ 2147483646 h 6111"/>
              <a:gd name="T6" fmla="*/ 2147483646 w 3864"/>
              <a:gd name="T7" fmla="*/ 2147483646 h 6111"/>
              <a:gd name="T8" fmla="*/ 2147483646 w 3864"/>
              <a:gd name="T9" fmla="*/ 2147483646 h 6111"/>
              <a:gd name="T10" fmla="*/ 2147483646 w 3864"/>
              <a:gd name="T11" fmla="*/ 2147483646 h 6111"/>
              <a:gd name="T12" fmla="*/ 2147483646 w 3864"/>
              <a:gd name="T13" fmla="*/ 2147483646 h 6111"/>
              <a:gd name="T14" fmla="*/ 2147483646 w 3864"/>
              <a:gd name="T15" fmla="*/ 2147483646 h 6111"/>
              <a:gd name="T16" fmla="*/ 2147483646 w 3864"/>
              <a:gd name="T17" fmla="*/ 2147483646 h 6111"/>
              <a:gd name="T18" fmla="*/ 2147483646 w 3864"/>
              <a:gd name="T19" fmla="*/ 2147483646 h 6111"/>
              <a:gd name="T20" fmla="*/ 2147483646 w 3864"/>
              <a:gd name="T21" fmla="*/ 2147483646 h 6111"/>
              <a:gd name="T22" fmla="*/ 2147483646 w 3864"/>
              <a:gd name="T23" fmla="*/ 2147483646 h 6111"/>
              <a:gd name="T24" fmla="*/ 2147483646 w 3864"/>
              <a:gd name="T25" fmla="*/ 2147483646 h 6111"/>
              <a:gd name="T26" fmla="*/ 2147483646 w 3864"/>
              <a:gd name="T27" fmla="*/ 2147483646 h 6111"/>
              <a:gd name="T28" fmla="*/ 2147483646 w 3864"/>
              <a:gd name="T29" fmla="*/ 2147483646 h 6111"/>
              <a:gd name="T30" fmla="*/ 2147483646 w 3864"/>
              <a:gd name="T31" fmla="*/ 2147483646 h 6111"/>
              <a:gd name="T32" fmla="*/ 2147483646 w 3864"/>
              <a:gd name="T33" fmla="*/ 2147483646 h 6111"/>
              <a:gd name="T34" fmla="*/ 2147483646 w 3864"/>
              <a:gd name="T35" fmla="*/ 2147483646 h 6111"/>
              <a:gd name="T36" fmla="*/ 574134261 w 3864"/>
              <a:gd name="T37" fmla="*/ 2147483646 h 6111"/>
              <a:gd name="T38" fmla="*/ 906491754 w 3864"/>
              <a:gd name="T39" fmla="*/ 2147483646 h 6111"/>
              <a:gd name="T40" fmla="*/ 2147483646 w 3864"/>
              <a:gd name="T41" fmla="*/ 2147483646 h 6111"/>
              <a:gd name="T42" fmla="*/ 2147483646 w 3864"/>
              <a:gd name="T43" fmla="*/ 2147483646 h 6111"/>
              <a:gd name="T44" fmla="*/ 2147483646 w 3864"/>
              <a:gd name="T45" fmla="*/ 2147483646 h 6111"/>
              <a:gd name="T46" fmla="*/ 2147483646 w 3864"/>
              <a:gd name="T47" fmla="*/ 1817606605 h 6111"/>
              <a:gd name="T48" fmla="*/ 2147483646 w 3864"/>
              <a:gd name="T49" fmla="*/ 2147483646 h 6111"/>
              <a:gd name="T50" fmla="*/ 2147483646 w 3864"/>
              <a:gd name="T51" fmla="*/ 2147483646 h 6111"/>
              <a:gd name="T52" fmla="*/ 2147483646 w 3864"/>
              <a:gd name="T53" fmla="*/ 2147483646 h 6111"/>
              <a:gd name="T54" fmla="*/ 2147483646 w 3864"/>
              <a:gd name="T55" fmla="*/ 2147483646 h 6111"/>
              <a:gd name="T56" fmla="*/ 2147483646 w 3864"/>
              <a:gd name="T57" fmla="*/ 2147483646 h 6111"/>
              <a:gd name="T58" fmla="*/ 2147483646 w 3864"/>
              <a:gd name="T59" fmla="*/ 2147483646 h 6111"/>
              <a:gd name="T60" fmla="*/ 2147483646 w 3864"/>
              <a:gd name="T61" fmla="*/ 2147483646 h 6111"/>
              <a:gd name="T62" fmla="*/ 2147483646 w 3864"/>
              <a:gd name="T63" fmla="*/ 2147483646 h 6111"/>
              <a:gd name="T64" fmla="*/ 2147483646 w 3864"/>
              <a:gd name="T65" fmla="*/ 2147483646 h 6111"/>
              <a:gd name="T66" fmla="*/ 2147483646 w 3864"/>
              <a:gd name="T67" fmla="*/ 2147483646 h 6111"/>
              <a:gd name="T68" fmla="*/ 2147483646 w 3864"/>
              <a:gd name="T69" fmla="*/ 2147483646 h 6111"/>
              <a:gd name="T70" fmla="*/ 2147483646 w 3864"/>
              <a:gd name="T71" fmla="*/ 2147483646 h 6111"/>
              <a:gd name="T72" fmla="*/ 2147483646 w 3864"/>
              <a:gd name="T73" fmla="*/ 2147483646 h 6111"/>
              <a:gd name="T74" fmla="*/ 2147483646 w 3864"/>
              <a:gd name="T75" fmla="*/ 2147483646 h 6111"/>
              <a:gd name="T76" fmla="*/ 2147483646 w 3864"/>
              <a:gd name="T77" fmla="*/ 2147483646 h 6111"/>
              <a:gd name="T78" fmla="*/ 2147483646 w 3864"/>
              <a:gd name="T79" fmla="*/ 2147483646 h 6111"/>
              <a:gd name="T80" fmla="*/ 2147483646 w 3864"/>
              <a:gd name="T81" fmla="*/ 2147483646 h 6111"/>
              <a:gd name="T82" fmla="*/ 2147483646 w 3864"/>
              <a:gd name="T83" fmla="*/ 2147483646 h 6111"/>
              <a:gd name="T84" fmla="*/ 2147483646 w 3864"/>
              <a:gd name="T85" fmla="*/ 2147483646 h 6111"/>
              <a:gd name="T86" fmla="*/ 2147483646 w 3864"/>
              <a:gd name="T87" fmla="*/ 2147483646 h 6111"/>
              <a:gd name="T88" fmla="*/ 2147483646 w 3864"/>
              <a:gd name="T89" fmla="*/ 2147483646 h 6111"/>
              <a:gd name="T90" fmla="*/ 2147483646 w 3864"/>
              <a:gd name="T91" fmla="*/ 2147483646 h 6111"/>
              <a:gd name="T92" fmla="*/ 2147483646 w 3864"/>
              <a:gd name="T93" fmla="*/ 2147483646 h 6111"/>
              <a:gd name="T94" fmla="*/ 2147483646 w 3864"/>
              <a:gd name="T95" fmla="*/ 2147483646 h 6111"/>
              <a:gd name="T96" fmla="*/ 2147483646 w 3864"/>
              <a:gd name="T97" fmla="*/ 2147483646 h 6111"/>
              <a:gd name="T98" fmla="*/ 2147483646 w 3864"/>
              <a:gd name="T99" fmla="*/ 2147483646 h 6111"/>
              <a:gd name="T100" fmla="*/ 2147483646 w 3864"/>
              <a:gd name="T101" fmla="*/ 2147483646 h 6111"/>
              <a:gd name="T102" fmla="*/ 2147483646 w 3864"/>
              <a:gd name="T103" fmla="*/ 2147483646 h 6111"/>
              <a:gd name="T104" fmla="*/ 2147483646 w 3864"/>
              <a:gd name="T105" fmla="*/ 2147483646 h 6111"/>
              <a:gd name="T106" fmla="*/ 2147483646 w 3864"/>
              <a:gd name="T107" fmla="*/ 2147483646 h 6111"/>
              <a:gd name="T108" fmla="*/ 2147483646 w 3864"/>
              <a:gd name="T109" fmla="*/ 2147483646 h 6111"/>
              <a:gd name="T110" fmla="*/ 2147483646 w 3864"/>
              <a:gd name="T111" fmla="*/ 2147483646 h 6111"/>
              <a:gd name="T112" fmla="*/ 2147483646 w 3864"/>
              <a:gd name="T113" fmla="*/ 2147483646 h 6111"/>
              <a:gd name="T114" fmla="*/ 2147483646 w 3864"/>
              <a:gd name="T115" fmla="*/ 2147483646 h 6111"/>
              <a:gd name="T116" fmla="*/ 2147483646 w 3864"/>
              <a:gd name="T117" fmla="*/ 2147483646 h 6111"/>
              <a:gd name="T118" fmla="*/ 2147483646 w 3864"/>
              <a:gd name="T119" fmla="*/ 2147483646 h 61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64" h="6111">
                <a:moveTo>
                  <a:pt x="1932" y="0"/>
                </a:moveTo>
                <a:lnTo>
                  <a:pt x="1932" y="0"/>
                </a:lnTo>
                <a:lnTo>
                  <a:pt x="1982" y="0"/>
                </a:lnTo>
                <a:lnTo>
                  <a:pt x="2031" y="2"/>
                </a:lnTo>
                <a:lnTo>
                  <a:pt x="2081" y="5"/>
                </a:lnTo>
                <a:lnTo>
                  <a:pt x="2129" y="9"/>
                </a:lnTo>
                <a:lnTo>
                  <a:pt x="2178" y="15"/>
                </a:lnTo>
                <a:lnTo>
                  <a:pt x="2226" y="22"/>
                </a:lnTo>
                <a:lnTo>
                  <a:pt x="2273" y="30"/>
                </a:lnTo>
                <a:lnTo>
                  <a:pt x="2321" y="39"/>
                </a:lnTo>
                <a:lnTo>
                  <a:pt x="2367" y="48"/>
                </a:lnTo>
                <a:lnTo>
                  <a:pt x="2415" y="60"/>
                </a:lnTo>
                <a:lnTo>
                  <a:pt x="2460" y="73"/>
                </a:lnTo>
                <a:lnTo>
                  <a:pt x="2507" y="87"/>
                </a:lnTo>
                <a:lnTo>
                  <a:pt x="2551" y="101"/>
                </a:lnTo>
                <a:lnTo>
                  <a:pt x="2596" y="117"/>
                </a:lnTo>
                <a:lnTo>
                  <a:pt x="2640" y="133"/>
                </a:lnTo>
                <a:lnTo>
                  <a:pt x="2683" y="152"/>
                </a:lnTo>
                <a:lnTo>
                  <a:pt x="2727" y="170"/>
                </a:lnTo>
                <a:lnTo>
                  <a:pt x="2769" y="190"/>
                </a:lnTo>
                <a:lnTo>
                  <a:pt x="2811" y="211"/>
                </a:lnTo>
                <a:lnTo>
                  <a:pt x="2853" y="233"/>
                </a:lnTo>
                <a:lnTo>
                  <a:pt x="2893" y="255"/>
                </a:lnTo>
                <a:lnTo>
                  <a:pt x="2934" y="279"/>
                </a:lnTo>
                <a:lnTo>
                  <a:pt x="2973" y="304"/>
                </a:lnTo>
                <a:lnTo>
                  <a:pt x="3012" y="329"/>
                </a:lnTo>
                <a:lnTo>
                  <a:pt x="3050" y="356"/>
                </a:lnTo>
                <a:lnTo>
                  <a:pt x="3087" y="383"/>
                </a:lnTo>
                <a:lnTo>
                  <a:pt x="3124" y="412"/>
                </a:lnTo>
                <a:lnTo>
                  <a:pt x="3160" y="441"/>
                </a:lnTo>
                <a:lnTo>
                  <a:pt x="3196" y="471"/>
                </a:lnTo>
                <a:lnTo>
                  <a:pt x="3231" y="501"/>
                </a:lnTo>
                <a:lnTo>
                  <a:pt x="3265" y="532"/>
                </a:lnTo>
                <a:lnTo>
                  <a:pt x="3297" y="565"/>
                </a:lnTo>
                <a:lnTo>
                  <a:pt x="3330" y="599"/>
                </a:lnTo>
                <a:lnTo>
                  <a:pt x="3362" y="632"/>
                </a:lnTo>
                <a:lnTo>
                  <a:pt x="3393" y="667"/>
                </a:lnTo>
                <a:lnTo>
                  <a:pt x="3423" y="702"/>
                </a:lnTo>
                <a:lnTo>
                  <a:pt x="3452" y="739"/>
                </a:lnTo>
                <a:lnTo>
                  <a:pt x="3480" y="775"/>
                </a:lnTo>
                <a:lnTo>
                  <a:pt x="3507" y="813"/>
                </a:lnTo>
                <a:lnTo>
                  <a:pt x="3534" y="852"/>
                </a:lnTo>
                <a:lnTo>
                  <a:pt x="3560" y="890"/>
                </a:lnTo>
                <a:lnTo>
                  <a:pt x="3584" y="930"/>
                </a:lnTo>
                <a:lnTo>
                  <a:pt x="3607" y="970"/>
                </a:lnTo>
                <a:lnTo>
                  <a:pt x="3631" y="1011"/>
                </a:lnTo>
                <a:lnTo>
                  <a:pt x="3653" y="1051"/>
                </a:lnTo>
                <a:lnTo>
                  <a:pt x="3674" y="1094"/>
                </a:lnTo>
                <a:lnTo>
                  <a:pt x="3693" y="1136"/>
                </a:lnTo>
                <a:lnTo>
                  <a:pt x="3712" y="1179"/>
                </a:lnTo>
                <a:lnTo>
                  <a:pt x="3729" y="1223"/>
                </a:lnTo>
                <a:lnTo>
                  <a:pt x="3747" y="1267"/>
                </a:lnTo>
                <a:lnTo>
                  <a:pt x="3762" y="1312"/>
                </a:lnTo>
                <a:lnTo>
                  <a:pt x="3777" y="1357"/>
                </a:lnTo>
                <a:lnTo>
                  <a:pt x="3791" y="1402"/>
                </a:lnTo>
                <a:lnTo>
                  <a:pt x="3802" y="1449"/>
                </a:lnTo>
                <a:lnTo>
                  <a:pt x="3814" y="1495"/>
                </a:lnTo>
                <a:lnTo>
                  <a:pt x="3824" y="1543"/>
                </a:lnTo>
                <a:lnTo>
                  <a:pt x="3834" y="1589"/>
                </a:lnTo>
                <a:lnTo>
                  <a:pt x="3842" y="1638"/>
                </a:lnTo>
                <a:lnTo>
                  <a:pt x="3848" y="1685"/>
                </a:lnTo>
                <a:lnTo>
                  <a:pt x="3853" y="1734"/>
                </a:lnTo>
                <a:lnTo>
                  <a:pt x="3858" y="1783"/>
                </a:lnTo>
                <a:lnTo>
                  <a:pt x="3862" y="1832"/>
                </a:lnTo>
                <a:lnTo>
                  <a:pt x="3863" y="1882"/>
                </a:lnTo>
                <a:lnTo>
                  <a:pt x="3864" y="1932"/>
                </a:lnTo>
                <a:lnTo>
                  <a:pt x="3863" y="1999"/>
                </a:lnTo>
                <a:lnTo>
                  <a:pt x="3859" y="2065"/>
                </a:lnTo>
                <a:lnTo>
                  <a:pt x="3853" y="2130"/>
                </a:lnTo>
                <a:lnTo>
                  <a:pt x="3845" y="2195"/>
                </a:lnTo>
                <a:lnTo>
                  <a:pt x="3836" y="2260"/>
                </a:lnTo>
                <a:lnTo>
                  <a:pt x="3823" y="2324"/>
                </a:lnTo>
                <a:lnTo>
                  <a:pt x="3809" y="2387"/>
                </a:lnTo>
                <a:lnTo>
                  <a:pt x="3793" y="2449"/>
                </a:lnTo>
                <a:lnTo>
                  <a:pt x="3776" y="2511"/>
                </a:lnTo>
                <a:lnTo>
                  <a:pt x="3755" y="2571"/>
                </a:lnTo>
                <a:lnTo>
                  <a:pt x="3733" y="2631"/>
                </a:lnTo>
                <a:lnTo>
                  <a:pt x="3709" y="2690"/>
                </a:lnTo>
                <a:lnTo>
                  <a:pt x="3683" y="2747"/>
                </a:lnTo>
                <a:lnTo>
                  <a:pt x="3656" y="2804"/>
                </a:lnTo>
                <a:lnTo>
                  <a:pt x="3626" y="2859"/>
                </a:lnTo>
                <a:lnTo>
                  <a:pt x="3596" y="2914"/>
                </a:lnTo>
                <a:lnTo>
                  <a:pt x="3566" y="2963"/>
                </a:lnTo>
                <a:lnTo>
                  <a:pt x="3534" y="3011"/>
                </a:lnTo>
                <a:lnTo>
                  <a:pt x="3502" y="3058"/>
                </a:lnTo>
                <a:lnTo>
                  <a:pt x="3467" y="3103"/>
                </a:lnTo>
                <a:lnTo>
                  <a:pt x="3432" y="3148"/>
                </a:lnTo>
                <a:lnTo>
                  <a:pt x="3395" y="3193"/>
                </a:lnTo>
                <a:lnTo>
                  <a:pt x="3358" y="3234"/>
                </a:lnTo>
                <a:lnTo>
                  <a:pt x="3318" y="3276"/>
                </a:lnTo>
                <a:lnTo>
                  <a:pt x="3278" y="3317"/>
                </a:lnTo>
                <a:lnTo>
                  <a:pt x="3237" y="3356"/>
                </a:lnTo>
                <a:lnTo>
                  <a:pt x="3194" y="3393"/>
                </a:lnTo>
                <a:lnTo>
                  <a:pt x="3150" y="3431"/>
                </a:lnTo>
                <a:lnTo>
                  <a:pt x="3106" y="3465"/>
                </a:lnTo>
                <a:lnTo>
                  <a:pt x="3059" y="3500"/>
                </a:lnTo>
                <a:lnTo>
                  <a:pt x="3013" y="3533"/>
                </a:lnTo>
                <a:lnTo>
                  <a:pt x="2965" y="3564"/>
                </a:lnTo>
                <a:lnTo>
                  <a:pt x="2965" y="3763"/>
                </a:lnTo>
                <a:lnTo>
                  <a:pt x="3040" y="3756"/>
                </a:lnTo>
                <a:lnTo>
                  <a:pt x="3184" y="3744"/>
                </a:lnTo>
                <a:lnTo>
                  <a:pt x="3240" y="3879"/>
                </a:lnTo>
                <a:lnTo>
                  <a:pt x="3257" y="3921"/>
                </a:lnTo>
                <a:lnTo>
                  <a:pt x="3272" y="3961"/>
                </a:lnTo>
                <a:lnTo>
                  <a:pt x="3283" y="4003"/>
                </a:lnTo>
                <a:lnTo>
                  <a:pt x="3293" y="4044"/>
                </a:lnTo>
                <a:lnTo>
                  <a:pt x="3301" y="4084"/>
                </a:lnTo>
                <a:lnTo>
                  <a:pt x="3305" y="4125"/>
                </a:lnTo>
                <a:lnTo>
                  <a:pt x="3309" y="4166"/>
                </a:lnTo>
                <a:lnTo>
                  <a:pt x="3310" y="4206"/>
                </a:lnTo>
                <a:lnTo>
                  <a:pt x="3309" y="4248"/>
                </a:lnTo>
                <a:lnTo>
                  <a:pt x="3305" y="4289"/>
                </a:lnTo>
                <a:lnTo>
                  <a:pt x="3300" y="4329"/>
                </a:lnTo>
                <a:lnTo>
                  <a:pt x="3292" y="4370"/>
                </a:lnTo>
                <a:lnTo>
                  <a:pt x="3282" y="4409"/>
                </a:lnTo>
                <a:lnTo>
                  <a:pt x="3269" y="4449"/>
                </a:lnTo>
                <a:lnTo>
                  <a:pt x="3256" y="4487"/>
                </a:lnTo>
                <a:lnTo>
                  <a:pt x="3239" y="4527"/>
                </a:lnTo>
                <a:lnTo>
                  <a:pt x="3224" y="4560"/>
                </a:lnTo>
                <a:lnTo>
                  <a:pt x="3240" y="4600"/>
                </a:lnTo>
                <a:lnTo>
                  <a:pt x="3257" y="4642"/>
                </a:lnTo>
                <a:lnTo>
                  <a:pt x="3272" y="4682"/>
                </a:lnTo>
                <a:lnTo>
                  <a:pt x="3283" y="4724"/>
                </a:lnTo>
                <a:lnTo>
                  <a:pt x="3293" y="4765"/>
                </a:lnTo>
                <a:lnTo>
                  <a:pt x="3301" y="4805"/>
                </a:lnTo>
                <a:lnTo>
                  <a:pt x="3305" y="4846"/>
                </a:lnTo>
                <a:lnTo>
                  <a:pt x="3309" y="4888"/>
                </a:lnTo>
                <a:lnTo>
                  <a:pt x="3310" y="4927"/>
                </a:lnTo>
                <a:lnTo>
                  <a:pt x="3309" y="4969"/>
                </a:lnTo>
                <a:lnTo>
                  <a:pt x="3305" y="5010"/>
                </a:lnTo>
                <a:lnTo>
                  <a:pt x="3300" y="5050"/>
                </a:lnTo>
                <a:lnTo>
                  <a:pt x="3292" y="5091"/>
                </a:lnTo>
                <a:lnTo>
                  <a:pt x="3282" y="5130"/>
                </a:lnTo>
                <a:lnTo>
                  <a:pt x="3269" y="5170"/>
                </a:lnTo>
                <a:lnTo>
                  <a:pt x="3256" y="5209"/>
                </a:lnTo>
                <a:lnTo>
                  <a:pt x="3239" y="5248"/>
                </a:lnTo>
                <a:lnTo>
                  <a:pt x="3191" y="5356"/>
                </a:lnTo>
                <a:lnTo>
                  <a:pt x="3073" y="5366"/>
                </a:lnTo>
                <a:lnTo>
                  <a:pt x="886" y="5559"/>
                </a:lnTo>
                <a:lnTo>
                  <a:pt x="735" y="5573"/>
                </a:lnTo>
                <a:lnTo>
                  <a:pt x="681" y="5430"/>
                </a:lnTo>
                <a:lnTo>
                  <a:pt x="668" y="5395"/>
                </a:lnTo>
                <a:lnTo>
                  <a:pt x="656" y="5359"/>
                </a:lnTo>
                <a:lnTo>
                  <a:pt x="646" y="5323"/>
                </a:lnTo>
                <a:lnTo>
                  <a:pt x="636" y="5286"/>
                </a:lnTo>
                <a:lnTo>
                  <a:pt x="628" y="5249"/>
                </a:lnTo>
                <a:lnTo>
                  <a:pt x="623" y="5210"/>
                </a:lnTo>
                <a:lnTo>
                  <a:pt x="618" y="5172"/>
                </a:lnTo>
                <a:lnTo>
                  <a:pt x="616" y="5133"/>
                </a:lnTo>
                <a:lnTo>
                  <a:pt x="614" y="5091"/>
                </a:lnTo>
                <a:lnTo>
                  <a:pt x="617" y="5049"/>
                </a:lnTo>
                <a:lnTo>
                  <a:pt x="621" y="5006"/>
                </a:lnTo>
                <a:lnTo>
                  <a:pt x="628" y="4963"/>
                </a:lnTo>
                <a:lnTo>
                  <a:pt x="633" y="4941"/>
                </a:lnTo>
                <a:lnTo>
                  <a:pt x="638" y="4919"/>
                </a:lnTo>
                <a:lnTo>
                  <a:pt x="645" y="4897"/>
                </a:lnTo>
                <a:lnTo>
                  <a:pt x="652" y="4875"/>
                </a:lnTo>
                <a:lnTo>
                  <a:pt x="659" y="4853"/>
                </a:lnTo>
                <a:lnTo>
                  <a:pt x="668" y="4831"/>
                </a:lnTo>
                <a:lnTo>
                  <a:pt x="677" y="4808"/>
                </a:lnTo>
                <a:lnTo>
                  <a:pt x="688" y="4786"/>
                </a:lnTo>
                <a:lnTo>
                  <a:pt x="700" y="4759"/>
                </a:lnTo>
                <a:lnTo>
                  <a:pt x="681" y="4709"/>
                </a:lnTo>
                <a:lnTo>
                  <a:pt x="668" y="4674"/>
                </a:lnTo>
                <a:lnTo>
                  <a:pt x="656" y="4638"/>
                </a:lnTo>
                <a:lnTo>
                  <a:pt x="646" y="4602"/>
                </a:lnTo>
                <a:lnTo>
                  <a:pt x="636" y="4565"/>
                </a:lnTo>
                <a:lnTo>
                  <a:pt x="628" y="4528"/>
                </a:lnTo>
                <a:lnTo>
                  <a:pt x="623" y="4489"/>
                </a:lnTo>
                <a:lnTo>
                  <a:pt x="618" y="4451"/>
                </a:lnTo>
                <a:lnTo>
                  <a:pt x="616" y="4412"/>
                </a:lnTo>
                <a:lnTo>
                  <a:pt x="614" y="4370"/>
                </a:lnTo>
                <a:lnTo>
                  <a:pt x="617" y="4327"/>
                </a:lnTo>
                <a:lnTo>
                  <a:pt x="621" y="4285"/>
                </a:lnTo>
                <a:lnTo>
                  <a:pt x="628" y="4242"/>
                </a:lnTo>
                <a:lnTo>
                  <a:pt x="633" y="4220"/>
                </a:lnTo>
                <a:lnTo>
                  <a:pt x="638" y="4198"/>
                </a:lnTo>
                <a:lnTo>
                  <a:pt x="645" y="4176"/>
                </a:lnTo>
                <a:lnTo>
                  <a:pt x="652" y="4154"/>
                </a:lnTo>
                <a:lnTo>
                  <a:pt x="659" y="4132"/>
                </a:lnTo>
                <a:lnTo>
                  <a:pt x="668" y="4110"/>
                </a:lnTo>
                <a:lnTo>
                  <a:pt x="677" y="4087"/>
                </a:lnTo>
                <a:lnTo>
                  <a:pt x="688" y="4064"/>
                </a:lnTo>
                <a:lnTo>
                  <a:pt x="736" y="3960"/>
                </a:lnTo>
                <a:lnTo>
                  <a:pt x="851" y="3950"/>
                </a:lnTo>
                <a:lnTo>
                  <a:pt x="934" y="3943"/>
                </a:lnTo>
                <a:lnTo>
                  <a:pt x="934" y="3586"/>
                </a:lnTo>
                <a:lnTo>
                  <a:pt x="885" y="3555"/>
                </a:lnTo>
                <a:lnTo>
                  <a:pt x="836" y="3522"/>
                </a:lnTo>
                <a:lnTo>
                  <a:pt x="789" y="3489"/>
                </a:lnTo>
                <a:lnTo>
                  <a:pt x="742" y="3454"/>
                </a:lnTo>
                <a:lnTo>
                  <a:pt x="697" y="3417"/>
                </a:lnTo>
                <a:lnTo>
                  <a:pt x="653" y="3378"/>
                </a:lnTo>
                <a:lnTo>
                  <a:pt x="610" y="3340"/>
                </a:lnTo>
                <a:lnTo>
                  <a:pt x="568" y="3299"/>
                </a:lnTo>
                <a:lnTo>
                  <a:pt x="527" y="3258"/>
                </a:lnTo>
                <a:lnTo>
                  <a:pt x="488" y="3215"/>
                </a:lnTo>
                <a:lnTo>
                  <a:pt x="450" y="3170"/>
                </a:lnTo>
                <a:lnTo>
                  <a:pt x="414" y="3125"/>
                </a:lnTo>
                <a:lnTo>
                  <a:pt x="378" y="3079"/>
                </a:lnTo>
                <a:lnTo>
                  <a:pt x="344" y="3031"/>
                </a:lnTo>
                <a:lnTo>
                  <a:pt x="311" y="2982"/>
                </a:lnTo>
                <a:lnTo>
                  <a:pt x="280" y="2934"/>
                </a:lnTo>
                <a:lnTo>
                  <a:pt x="248" y="2878"/>
                </a:lnTo>
                <a:lnTo>
                  <a:pt x="217" y="2821"/>
                </a:lnTo>
                <a:lnTo>
                  <a:pt x="188" y="2763"/>
                </a:lnTo>
                <a:lnTo>
                  <a:pt x="162" y="2705"/>
                </a:lnTo>
                <a:lnTo>
                  <a:pt x="136" y="2644"/>
                </a:lnTo>
                <a:lnTo>
                  <a:pt x="113" y="2584"/>
                </a:lnTo>
                <a:lnTo>
                  <a:pt x="92" y="2523"/>
                </a:lnTo>
                <a:lnTo>
                  <a:pt x="73" y="2460"/>
                </a:lnTo>
                <a:lnTo>
                  <a:pt x="56" y="2396"/>
                </a:lnTo>
                <a:lnTo>
                  <a:pt x="42" y="2332"/>
                </a:lnTo>
                <a:lnTo>
                  <a:pt x="29" y="2267"/>
                </a:lnTo>
                <a:lnTo>
                  <a:pt x="19" y="2201"/>
                </a:lnTo>
                <a:lnTo>
                  <a:pt x="11" y="2135"/>
                </a:lnTo>
                <a:lnTo>
                  <a:pt x="5" y="2067"/>
                </a:lnTo>
                <a:lnTo>
                  <a:pt x="1" y="2000"/>
                </a:lnTo>
                <a:lnTo>
                  <a:pt x="0" y="1932"/>
                </a:lnTo>
                <a:lnTo>
                  <a:pt x="0" y="1882"/>
                </a:lnTo>
                <a:lnTo>
                  <a:pt x="3" y="1832"/>
                </a:lnTo>
                <a:lnTo>
                  <a:pt x="5" y="1783"/>
                </a:lnTo>
                <a:lnTo>
                  <a:pt x="10" y="1734"/>
                </a:lnTo>
                <a:lnTo>
                  <a:pt x="15" y="1685"/>
                </a:lnTo>
                <a:lnTo>
                  <a:pt x="22" y="1638"/>
                </a:lnTo>
                <a:lnTo>
                  <a:pt x="30" y="1589"/>
                </a:lnTo>
                <a:lnTo>
                  <a:pt x="39" y="1543"/>
                </a:lnTo>
                <a:lnTo>
                  <a:pt x="49" y="1495"/>
                </a:lnTo>
                <a:lnTo>
                  <a:pt x="61" y="1449"/>
                </a:lnTo>
                <a:lnTo>
                  <a:pt x="73" y="1402"/>
                </a:lnTo>
                <a:lnTo>
                  <a:pt x="86" y="1357"/>
                </a:lnTo>
                <a:lnTo>
                  <a:pt x="101" y="1312"/>
                </a:lnTo>
                <a:lnTo>
                  <a:pt x="118" y="1267"/>
                </a:lnTo>
                <a:lnTo>
                  <a:pt x="134" y="1223"/>
                </a:lnTo>
                <a:lnTo>
                  <a:pt x="151" y="1179"/>
                </a:lnTo>
                <a:lnTo>
                  <a:pt x="171" y="1136"/>
                </a:lnTo>
                <a:lnTo>
                  <a:pt x="191" y="1094"/>
                </a:lnTo>
                <a:lnTo>
                  <a:pt x="212" y="1051"/>
                </a:lnTo>
                <a:lnTo>
                  <a:pt x="232" y="1011"/>
                </a:lnTo>
                <a:lnTo>
                  <a:pt x="256" y="970"/>
                </a:lnTo>
                <a:lnTo>
                  <a:pt x="279" y="930"/>
                </a:lnTo>
                <a:lnTo>
                  <a:pt x="304" y="890"/>
                </a:lnTo>
                <a:lnTo>
                  <a:pt x="330" y="852"/>
                </a:lnTo>
                <a:lnTo>
                  <a:pt x="357" y="813"/>
                </a:lnTo>
                <a:lnTo>
                  <a:pt x="383" y="775"/>
                </a:lnTo>
                <a:lnTo>
                  <a:pt x="411" y="739"/>
                </a:lnTo>
                <a:lnTo>
                  <a:pt x="441" y="702"/>
                </a:lnTo>
                <a:lnTo>
                  <a:pt x="470" y="667"/>
                </a:lnTo>
                <a:lnTo>
                  <a:pt x="502" y="632"/>
                </a:lnTo>
                <a:lnTo>
                  <a:pt x="533" y="599"/>
                </a:lnTo>
                <a:lnTo>
                  <a:pt x="566" y="565"/>
                </a:lnTo>
                <a:lnTo>
                  <a:pt x="599" y="532"/>
                </a:lnTo>
                <a:lnTo>
                  <a:pt x="633" y="501"/>
                </a:lnTo>
                <a:lnTo>
                  <a:pt x="668" y="471"/>
                </a:lnTo>
                <a:lnTo>
                  <a:pt x="703" y="441"/>
                </a:lnTo>
                <a:lnTo>
                  <a:pt x="739" y="412"/>
                </a:lnTo>
                <a:lnTo>
                  <a:pt x="776" y="383"/>
                </a:lnTo>
                <a:lnTo>
                  <a:pt x="813" y="356"/>
                </a:lnTo>
                <a:lnTo>
                  <a:pt x="851" y="329"/>
                </a:lnTo>
                <a:lnTo>
                  <a:pt x="891" y="304"/>
                </a:lnTo>
                <a:lnTo>
                  <a:pt x="930" y="279"/>
                </a:lnTo>
                <a:lnTo>
                  <a:pt x="970" y="255"/>
                </a:lnTo>
                <a:lnTo>
                  <a:pt x="1010" y="233"/>
                </a:lnTo>
                <a:lnTo>
                  <a:pt x="1052" y="211"/>
                </a:lnTo>
                <a:lnTo>
                  <a:pt x="1094" y="190"/>
                </a:lnTo>
                <a:lnTo>
                  <a:pt x="1137" y="170"/>
                </a:lnTo>
                <a:lnTo>
                  <a:pt x="1180" y="152"/>
                </a:lnTo>
                <a:lnTo>
                  <a:pt x="1224" y="133"/>
                </a:lnTo>
                <a:lnTo>
                  <a:pt x="1268" y="117"/>
                </a:lnTo>
                <a:lnTo>
                  <a:pt x="1312" y="101"/>
                </a:lnTo>
                <a:lnTo>
                  <a:pt x="1357" y="87"/>
                </a:lnTo>
                <a:lnTo>
                  <a:pt x="1403" y="73"/>
                </a:lnTo>
                <a:lnTo>
                  <a:pt x="1449" y="60"/>
                </a:lnTo>
                <a:lnTo>
                  <a:pt x="1496" y="48"/>
                </a:lnTo>
                <a:lnTo>
                  <a:pt x="1542" y="39"/>
                </a:lnTo>
                <a:lnTo>
                  <a:pt x="1590" y="30"/>
                </a:lnTo>
                <a:lnTo>
                  <a:pt x="1637" y="22"/>
                </a:lnTo>
                <a:lnTo>
                  <a:pt x="1686" y="15"/>
                </a:lnTo>
                <a:lnTo>
                  <a:pt x="1735" y="9"/>
                </a:lnTo>
                <a:lnTo>
                  <a:pt x="1783" y="5"/>
                </a:lnTo>
                <a:lnTo>
                  <a:pt x="1832" y="2"/>
                </a:lnTo>
                <a:lnTo>
                  <a:pt x="1882" y="0"/>
                </a:lnTo>
                <a:lnTo>
                  <a:pt x="1932" y="0"/>
                </a:lnTo>
                <a:close/>
                <a:moveTo>
                  <a:pt x="1507" y="2300"/>
                </a:moveTo>
                <a:lnTo>
                  <a:pt x="1507" y="2300"/>
                </a:lnTo>
                <a:lnTo>
                  <a:pt x="1533" y="2310"/>
                </a:lnTo>
                <a:lnTo>
                  <a:pt x="1557" y="2318"/>
                </a:lnTo>
                <a:lnTo>
                  <a:pt x="1569" y="2321"/>
                </a:lnTo>
                <a:lnTo>
                  <a:pt x="1580" y="2323"/>
                </a:lnTo>
                <a:lnTo>
                  <a:pt x="1592" y="2324"/>
                </a:lnTo>
                <a:lnTo>
                  <a:pt x="1604" y="2324"/>
                </a:lnTo>
                <a:lnTo>
                  <a:pt x="1619" y="2324"/>
                </a:lnTo>
                <a:lnTo>
                  <a:pt x="1633" y="2322"/>
                </a:lnTo>
                <a:lnTo>
                  <a:pt x="1648" y="2318"/>
                </a:lnTo>
                <a:lnTo>
                  <a:pt x="1663" y="2314"/>
                </a:lnTo>
                <a:lnTo>
                  <a:pt x="1677" y="2308"/>
                </a:lnTo>
                <a:lnTo>
                  <a:pt x="1691" y="2300"/>
                </a:lnTo>
                <a:lnTo>
                  <a:pt x="1705" y="2289"/>
                </a:lnTo>
                <a:lnTo>
                  <a:pt x="1718" y="2279"/>
                </a:lnTo>
                <a:lnTo>
                  <a:pt x="1750" y="2251"/>
                </a:lnTo>
                <a:lnTo>
                  <a:pt x="1782" y="2276"/>
                </a:lnTo>
                <a:lnTo>
                  <a:pt x="1801" y="2290"/>
                </a:lnTo>
                <a:lnTo>
                  <a:pt x="1819" y="2303"/>
                </a:lnTo>
                <a:lnTo>
                  <a:pt x="1838" y="2314"/>
                </a:lnTo>
                <a:lnTo>
                  <a:pt x="1855" y="2323"/>
                </a:lnTo>
                <a:lnTo>
                  <a:pt x="1873" y="2330"/>
                </a:lnTo>
                <a:lnTo>
                  <a:pt x="1890" y="2336"/>
                </a:lnTo>
                <a:lnTo>
                  <a:pt x="1908" y="2339"/>
                </a:lnTo>
                <a:lnTo>
                  <a:pt x="1924" y="2340"/>
                </a:lnTo>
                <a:lnTo>
                  <a:pt x="1939" y="2340"/>
                </a:lnTo>
                <a:lnTo>
                  <a:pt x="1954" y="2338"/>
                </a:lnTo>
                <a:lnTo>
                  <a:pt x="1969" y="2333"/>
                </a:lnTo>
                <a:lnTo>
                  <a:pt x="1984" y="2328"/>
                </a:lnTo>
                <a:lnTo>
                  <a:pt x="1999" y="2319"/>
                </a:lnTo>
                <a:lnTo>
                  <a:pt x="2013" y="2309"/>
                </a:lnTo>
                <a:lnTo>
                  <a:pt x="2028" y="2296"/>
                </a:lnTo>
                <a:lnTo>
                  <a:pt x="2044" y="2282"/>
                </a:lnTo>
                <a:lnTo>
                  <a:pt x="2077" y="2246"/>
                </a:lnTo>
                <a:lnTo>
                  <a:pt x="2113" y="2279"/>
                </a:lnTo>
                <a:lnTo>
                  <a:pt x="2134" y="2295"/>
                </a:lnTo>
                <a:lnTo>
                  <a:pt x="2154" y="2308"/>
                </a:lnTo>
                <a:lnTo>
                  <a:pt x="2175" y="2319"/>
                </a:lnTo>
                <a:lnTo>
                  <a:pt x="2194" y="2326"/>
                </a:lnTo>
                <a:lnTo>
                  <a:pt x="2215" y="2332"/>
                </a:lnTo>
                <a:lnTo>
                  <a:pt x="2235" y="2336"/>
                </a:lnTo>
                <a:lnTo>
                  <a:pt x="2255" y="2337"/>
                </a:lnTo>
                <a:lnTo>
                  <a:pt x="2275" y="2336"/>
                </a:lnTo>
                <a:lnTo>
                  <a:pt x="2291" y="2333"/>
                </a:lnTo>
                <a:lnTo>
                  <a:pt x="2308" y="2330"/>
                </a:lnTo>
                <a:lnTo>
                  <a:pt x="2324" y="2325"/>
                </a:lnTo>
                <a:lnTo>
                  <a:pt x="2342" y="2319"/>
                </a:lnTo>
                <a:lnTo>
                  <a:pt x="2359" y="2314"/>
                </a:lnTo>
                <a:lnTo>
                  <a:pt x="2377" y="2307"/>
                </a:lnTo>
                <a:lnTo>
                  <a:pt x="2412" y="2290"/>
                </a:lnTo>
                <a:lnTo>
                  <a:pt x="2484" y="2175"/>
                </a:lnTo>
                <a:lnTo>
                  <a:pt x="2653" y="2281"/>
                </a:lnTo>
                <a:lnTo>
                  <a:pt x="2239" y="2948"/>
                </a:lnTo>
                <a:lnTo>
                  <a:pt x="2239" y="3826"/>
                </a:lnTo>
                <a:lnTo>
                  <a:pt x="2564" y="3799"/>
                </a:lnTo>
                <a:lnTo>
                  <a:pt x="2564" y="3450"/>
                </a:lnTo>
                <a:lnTo>
                  <a:pt x="2564" y="3332"/>
                </a:lnTo>
                <a:lnTo>
                  <a:pt x="2668" y="3274"/>
                </a:lnTo>
                <a:lnTo>
                  <a:pt x="2712" y="3248"/>
                </a:lnTo>
                <a:lnTo>
                  <a:pt x="2756" y="3222"/>
                </a:lnTo>
                <a:lnTo>
                  <a:pt x="2799" y="3194"/>
                </a:lnTo>
                <a:lnTo>
                  <a:pt x="2841" y="3163"/>
                </a:lnTo>
                <a:lnTo>
                  <a:pt x="2882" y="3132"/>
                </a:lnTo>
                <a:lnTo>
                  <a:pt x="2921" y="3100"/>
                </a:lnTo>
                <a:lnTo>
                  <a:pt x="2960" y="3066"/>
                </a:lnTo>
                <a:lnTo>
                  <a:pt x="2997" y="3031"/>
                </a:lnTo>
                <a:lnTo>
                  <a:pt x="3033" y="2995"/>
                </a:lnTo>
                <a:lnTo>
                  <a:pt x="3067" y="2958"/>
                </a:lnTo>
                <a:lnTo>
                  <a:pt x="3101" y="2918"/>
                </a:lnTo>
                <a:lnTo>
                  <a:pt x="3134" y="2879"/>
                </a:lnTo>
                <a:lnTo>
                  <a:pt x="3165" y="2838"/>
                </a:lnTo>
                <a:lnTo>
                  <a:pt x="3195" y="2797"/>
                </a:lnTo>
                <a:lnTo>
                  <a:pt x="3223" y="2754"/>
                </a:lnTo>
                <a:lnTo>
                  <a:pt x="3250" y="2711"/>
                </a:lnTo>
                <a:lnTo>
                  <a:pt x="3275" y="2667"/>
                </a:lnTo>
                <a:lnTo>
                  <a:pt x="3299" y="2624"/>
                </a:lnTo>
                <a:lnTo>
                  <a:pt x="3319" y="2578"/>
                </a:lnTo>
                <a:lnTo>
                  <a:pt x="3340" y="2533"/>
                </a:lnTo>
                <a:lnTo>
                  <a:pt x="3359" y="2487"/>
                </a:lnTo>
                <a:lnTo>
                  <a:pt x="3376" y="2439"/>
                </a:lnTo>
                <a:lnTo>
                  <a:pt x="3393" y="2391"/>
                </a:lnTo>
                <a:lnTo>
                  <a:pt x="3406" y="2343"/>
                </a:lnTo>
                <a:lnTo>
                  <a:pt x="3419" y="2293"/>
                </a:lnTo>
                <a:lnTo>
                  <a:pt x="3431" y="2243"/>
                </a:lnTo>
                <a:lnTo>
                  <a:pt x="3440" y="2193"/>
                </a:lnTo>
                <a:lnTo>
                  <a:pt x="3448" y="2142"/>
                </a:lnTo>
                <a:lnTo>
                  <a:pt x="3454" y="2089"/>
                </a:lnTo>
                <a:lnTo>
                  <a:pt x="3459" y="2037"/>
                </a:lnTo>
                <a:lnTo>
                  <a:pt x="3461" y="1985"/>
                </a:lnTo>
                <a:lnTo>
                  <a:pt x="3462" y="1932"/>
                </a:lnTo>
                <a:lnTo>
                  <a:pt x="3462" y="1892"/>
                </a:lnTo>
                <a:lnTo>
                  <a:pt x="3460" y="1853"/>
                </a:lnTo>
                <a:lnTo>
                  <a:pt x="3458" y="1814"/>
                </a:lnTo>
                <a:lnTo>
                  <a:pt x="3454" y="1775"/>
                </a:lnTo>
                <a:lnTo>
                  <a:pt x="3449" y="1737"/>
                </a:lnTo>
                <a:lnTo>
                  <a:pt x="3445" y="1698"/>
                </a:lnTo>
                <a:lnTo>
                  <a:pt x="3438" y="1661"/>
                </a:lnTo>
                <a:lnTo>
                  <a:pt x="3431" y="1623"/>
                </a:lnTo>
                <a:lnTo>
                  <a:pt x="3423" y="1586"/>
                </a:lnTo>
                <a:lnTo>
                  <a:pt x="3415" y="1548"/>
                </a:lnTo>
                <a:lnTo>
                  <a:pt x="3404" y="1512"/>
                </a:lnTo>
                <a:lnTo>
                  <a:pt x="3394" y="1476"/>
                </a:lnTo>
                <a:lnTo>
                  <a:pt x="3382" y="1440"/>
                </a:lnTo>
                <a:lnTo>
                  <a:pt x="3369" y="1406"/>
                </a:lnTo>
                <a:lnTo>
                  <a:pt x="3357" y="1371"/>
                </a:lnTo>
                <a:lnTo>
                  <a:pt x="3341" y="1336"/>
                </a:lnTo>
                <a:lnTo>
                  <a:pt x="3328" y="1301"/>
                </a:lnTo>
                <a:lnTo>
                  <a:pt x="3311" y="1267"/>
                </a:lnTo>
                <a:lnTo>
                  <a:pt x="3295" y="1235"/>
                </a:lnTo>
                <a:lnTo>
                  <a:pt x="3278" y="1202"/>
                </a:lnTo>
                <a:lnTo>
                  <a:pt x="3259" y="1170"/>
                </a:lnTo>
                <a:lnTo>
                  <a:pt x="3240" y="1137"/>
                </a:lnTo>
                <a:lnTo>
                  <a:pt x="3221" y="1106"/>
                </a:lnTo>
                <a:lnTo>
                  <a:pt x="3201" y="1076"/>
                </a:lnTo>
                <a:lnTo>
                  <a:pt x="3180" y="1046"/>
                </a:lnTo>
                <a:lnTo>
                  <a:pt x="3158" y="1015"/>
                </a:lnTo>
                <a:lnTo>
                  <a:pt x="3136" y="986"/>
                </a:lnTo>
                <a:lnTo>
                  <a:pt x="3113" y="957"/>
                </a:lnTo>
                <a:lnTo>
                  <a:pt x="3090" y="930"/>
                </a:lnTo>
                <a:lnTo>
                  <a:pt x="3065" y="902"/>
                </a:lnTo>
                <a:lnTo>
                  <a:pt x="3040" y="875"/>
                </a:lnTo>
                <a:lnTo>
                  <a:pt x="3014" y="849"/>
                </a:lnTo>
                <a:lnTo>
                  <a:pt x="2987" y="824"/>
                </a:lnTo>
                <a:lnTo>
                  <a:pt x="2961" y="798"/>
                </a:lnTo>
                <a:lnTo>
                  <a:pt x="2934" y="774"/>
                </a:lnTo>
                <a:lnTo>
                  <a:pt x="2905" y="751"/>
                </a:lnTo>
                <a:lnTo>
                  <a:pt x="2877" y="728"/>
                </a:lnTo>
                <a:lnTo>
                  <a:pt x="2848" y="704"/>
                </a:lnTo>
                <a:lnTo>
                  <a:pt x="2818" y="683"/>
                </a:lnTo>
                <a:lnTo>
                  <a:pt x="2788" y="663"/>
                </a:lnTo>
                <a:lnTo>
                  <a:pt x="2756" y="642"/>
                </a:lnTo>
                <a:lnTo>
                  <a:pt x="2725" y="622"/>
                </a:lnTo>
                <a:lnTo>
                  <a:pt x="2694" y="603"/>
                </a:lnTo>
                <a:lnTo>
                  <a:pt x="2661" y="586"/>
                </a:lnTo>
                <a:lnTo>
                  <a:pt x="2629" y="568"/>
                </a:lnTo>
                <a:lnTo>
                  <a:pt x="2595" y="552"/>
                </a:lnTo>
                <a:lnTo>
                  <a:pt x="2561" y="536"/>
                </a:lnTo>
                <a:lnTo>
                  <a:pt x="2528" y="521"/>
                </a:lnTo>
                <a:lnTo>
                  <a:pt x="2493" y="507"/>
                </a:lnTo>
                <a:lnTo>
                  <a:pt x="2458" y="494"/>
                </a:lnTo>
                <a:lnTo>
                  <a:pt x="2423" y="481"/>
                </a:lnTo>
                <a:lnTo>
                  <a:pt x="2387" y="470"/>
                </a:lnTo>
                <a:lnTo>
                  <a:pt x="2351" y="459"/>
                </a:lnTo>
                <a:lnTo>
                  <a:pt x="2314" y="449"/>
                </a:lnTo>
                <a:lnTo>
                  <a:pt x="2277" y="440"/>
                </a:lnTo>
                <a:lnTo>
                  <a:pt x="2240" y="431"/>
                </a:lnTo>
                <a:lnTo>
                  <a:pt x="2203" y="424"/>
                </a:lnTo>
                <a:lnTo>
                  <a:pt x="2164" y="419"/>
                </a:lnTo>
                <a:lnTo>
                  <a:pt x="2127" y="413"/>
                </a:lnTo>
                <a:lnTo>
                  <a:pt x="2088" y="408"/>
                </a:lnTo>
                <a:lnTo>
                  <a:pt x="2049" y="405"/>
                </a:lnTo>
                <a:lnTo>
                  <a:pt x="2011" y="402"/>
                </a:lnTo>
                <a:lnTo>
                  <a:pt x="1972" y="401"/>
                </a:lnTo>
                <a:lnTo>
                  <a:pt x="1932" y="401"/>
                </a:lnTo>
                <a:lnTo>
                  <a:pt x="1893" y="401"/>
                </a:lnTo>
                <a:lnTo>
                  <a:pt x="1853" y="402"/>
                </a:lnTo>
                <a:lnTo>
                  <a:pt x="1814" y="405"/>
                </a:lnTo>
                <a:lnTo>
                  <a:pt x="1775" y="408"/>
                </a:lnTo>
                <a:lnTo>
                  <a:pt x="1737" y="413"/>
                </a:lnTo>
                <a:lnTo>
                  <a:pt x="1699" y="419"/>
                </a:lnTo>
                <a:lnTo>
                  <a:pt x="1660" y="424"/>
                </a:lnTo>
                <a:lnTo>
                  <a:pt x="1623" y="431"/>
                </a:lnTo>
                <a:lnTo>
                  <a:pt x="1586" y="440"/>
                </a:lnTo>
                <a:lnTo>
                  <a:pt x="1549" y="449"/>
                </a:lnTo>
                <a:lnTo>
                  <a:pt x="1513" y="459"/>
                </a:lnTo>
                <a:lnTo>
                  <a:pt x="1477" y="470"/>
                </a:lnTo>
                <a:lnTo>
                  <a:pt x="1441" y="481"/>
                </a:lnTo>
                <a:lnTo>
                  <a:pt x="1405" y="494"/>
                </a:lnTo>
                <a:lnTo>
                  <a:pt x="1370" y="507"/>
                </a:lnTo>
                <a:lnTo>
                  <a:pt x="1335" y="521"/>
                </a:lnTo>
                <a:lnTo>
                  <a:pt x="1302" y="536"/>
                </a:lnTo>
                <a:lnTo>
                  <a:pt x="1268" y="552"/>
                </a:lnTo>
                <a:lnTo>
                  <a:pt x="1234" y="568"/>
                </a:lnTo>
                <a:lnTo>
                  <a:pt x="1202" y="586"/>
                </a:lnTo>
                <a:lnTo>
                  <a:pt x="1169" y="603"/>
                </a:lnTo>
                <a:lnTo>
                  <a:pt x="1138" y="622"/>
                </a:lnTo>
                <a:lnTo>
                  <a:pt x="1107" y="642"/>
                </a:lnTo>
                <a:lnTo>
                  <a:pt x="1076" y="663"/>
                </a:lnTo>
                <a:lnTo>
                  <a:pt x="1045" y="683"/>
                </a:lnTo>
                <a:lnTo>
                  <a:pt x="1016" y="704"/>
                </a:lnTo>
                <a:lnTo>
                  <a:pt x="987" y="728"/>
                </a:lnTo>
                <a:lnTo>
                  <a:pt x="958" y="751"/>
                </a:lnTo>
                <a:lnTo>
                  <a:pt x="930" y="774"/>
                </a:lnTo>
                <a:lnTo>
                  <a:pt x="902" y="798"/>
                </a:lnTo>
                <a:lnTo>
                  <a:pt x="876" y="824"/>
                </a:lnTo>
                <a:lnTo>
                  <a:pt x="849" y="849"/>
                </a:lnTo>
                <a:lnTo>
                  <a:pt x="823" y="875"/>
                </a:lnTo>
                <a:lnTo>
                  <a:pt x="799" y="902"/>
                </a:lnTo>
                <a:lnTo>
                  <a:pt x="775" y="930"/>
                </a:lnTo>
                <a:lnTo>
                  <a:pt x="750" y="957"/>
                </a:lnTo>
                <a:lnTo>
                  <a:pt x="728" y="986"/>
                </a:lnTo>
                <a:lnTo>
                  <a:pt x="705" y="1015"/>
                </a:lnTo>
                <a:lnTo>
                  <a:pt x="684" y="1046"/>
                </a:lnTo>
                <a:lnTo>
                  <a:pt x="662" y="1076"/>
                </a:lnTo>
                <a:lnTo>
                  <a:pt x="642" y="1106"/>
                </a:lnTo>
                <a:lnTo>
                  <a:pt x="623" y="1137"/>
                </a:lnTo>
                <a:lnTo>
                  <a:pt x="604" y="1170"/>
                </a:lnTo>
                <a:lnTo>
                  <a:pt x="585" y="1202"/>
                </a:lnTo>
                <a:lnTo>
                  <a:pt x="569" y="1235"/>
                </a:lnTo>
                <a:lnTo>
                  <a:pt x="552" y="1267"/>
                </a:lnTo>
                <a:lnTo>
                  <a:pt x="537" y="1301"/>
                </a:lnTo>
                <a:lnTo>
                  <a:pt x="522" y="1336"/>
                </a:lnTo>
                <a:lnTo>
                  <a:pt x="508" y="1371"/>
                </a:lnTo>
                <a:lnTo>
                  <a:pt x="494" y="1406"/>
                </a:lnTo>
                <a:lnTo>
                  <a:pt x="482" y="1440"/>
                </a:lnTo>
                <a:lnTo>
                  <a:pt x="470" y="1476"/>
                </a:lnTo>
                <a:lnTo>
                  <a:pt x="459" y="1512"/>
                </a:lnTo>
                <a:lnTo>
                  <a:pt x="450" y="1548"/>
                </a:lnTo>
                <a:lnTo>
                  <a:pt x="440" y="1586"/>
                </a:lnTo>
                <a:lnTo>
                  <a:pt x="432" y="1623"/>
                </a:lnTo>
                <a:lnTo>
                  <a:pt x="425" y="1661"/>
                </a:lnTo>
                <a:lnTo>
                  <a:pt x="418" y="1698"/>
                </a:lnTo>
                <a:lnTo>
                  <a:pt x="414" y="1737"/>
                </a:lnTo>
                <a:lnTo>
                  <a:pt x="409" y="1775"/>
                </a:lnTo>
                <a:lnTo>
                  <a:pt x="405" y="1814"/>
                </a:lnTo>
                <a:lnTo>
                  <a:pt x="403" y="1853"/>
                </a:lnTo>
                <a:lnTo>
                  <a:pt x="402" y="1892"/>
                </a:lnTo>
                <a:lnTo>
                  <a:pt x="401" y="1932"/>
                </a:lnTo>
                <a:lnTo>
                  <a:pt x="402" y="1986"/>
                </a:lnTo>
                <a:lnTo>
                  <a:pt x="405" y="2040"/>
                </a:lnTo>
                <a:lnTo>
                  <a:pt x="410" y="2093"/>
                </a:lnTo>
                <a:lnTo>
                  <a:pt x="416" y="2146"/>
                </a:lnTo>
                <a:lnTo>
                  <a:pt x="424" y="2199"/>
                </a:lnTo>
                <a:lnTo>
                  <a:pt x="434" y="2251"/>
                </a:lnTo>
                <a:lnTo>
                  <a:pt x="446" y="2301"/>
                </a:lnTo>
                <a:lnTo>
                  <a:pt x="459" y="2352"/>
                </a:lnTo>
                <a:lnTo>
                  <a:pt x="474" y="2402"/>
                </a:lnTo>
                <a:lnTo>
                  <a:pt x="490" y="2451"/>
                </a:lnTo>
                <a:lnTo>
                  <a:pt x="509" y="2498"/>
                </a:lnTo>
                <a:lnTo>
                  <a:pt x="529" y="2546"/>
                </a:lnTo>
                <a:lnTo>
                  <a:pt x="549" y="2592"/>
                </a:lnTo>
                <a:lnTo>
                  <a:pt x="573" y="2638"/>
                </a:lnTo>
                <a:lnTo>
                  <a:pt x="597" y="2682"/>
                </a:lnTo>
                <a:lnTo>
                  <a:pt x="623" y="2726"/>
                </a:lnTo>
                <a:lnTo>
                  <a:pt x="650" y="2770"/>
                </a:lnTo>
                <a:lnTo>
                  <a:pt x="679" y="2814"/>
                </a:lnTo>
                <a:lnTo>
                  <a:pt x="711" y="2856"/>
                </a:lnTo>
                <a:lnTo>
                  <a:pt x="743" y="2896"/>
                </a:lnTo>
                <a:lnTo>
                  <a:pt x="777" y="2937"/>
                </a:lnTo>
                <a:lnTo>
                  <a:pt x="812" y="2975"/>
                </a:lnTo>
                <a:lnTo>
                  <a:pt x="848" y="3014"/>
                </a:lnTo>
                <a:lnTo>
                  <a:pt x="885" y="3050"/>
                </a:lnTo>
                <a:lnTo>
                  <a:pt x="924" y="3085"/>
                </a:lnTo>
                <a:lnTo>
                  <a:pt x="964" y="3118"/>
                </a:lnTo>
                <a:lnTo>
                  <a:pt x="1004" y="3151"/>
                </a:lnTo>
                <a:lnTo>
                  <a:pt x="1047" y="3182"/>
                </a:lnTo>
                <a:lnTo>
                  <a:pt x="1090" y="3211"/>
                </a:lnTo>
                <a:lnTo>
                  <a:pt x="1135" y="3239"/>
                </a:lnTo>
                <a:lnTo>
                  <a:pt x="1180" y="3266"/>
                </a:lnTo>
                <a:lnTo>
                  <a:pt x="1226" y="3291"/>
                </a:lnTo>
                <a:lnTo>
                  <a:pt x="1335" y="3348"/>
                </a:lnTo>
                <a:lnTo>
                  <a:pt x="1335" y="3469"/>
                </a:lnTo>
                <a:lnTo>
                  <a:pt x="1335" y="3838"/>
                </a:lnTo>
                <a:lnTo>
                  <a:pt x="1674" y="3838"/>
                </a:lnTo>
                <a:lnTo>
                  <a:pt x="1674" y="2948"/>
                </a:lnTo>
                <a:lnTo>
                  <a:pt x="1260" y="2281"/>
                </a:lnTo>
                <a:lnTo>
                  <a:pt x="1431" y="2175"/>
                </a:lnTo>
                <a:lnTo>
                  <a:pt x="1507" y="2300"/>
                </a:lnTo>
                <a:close/>
                <a:moveTo>
                  <a:pt x="2326" y="2429"/>
                </a:moveTo>
                <a:lnTo>
                  <a:pt x="2326" y="2429"/>
                </a:lnTo>
                <a:lnTo>
                  <a:pt x="2305" y="2432"/>
                </a:lnTo>
                <a:lnTo>
                  <a:pt x="2284" y="2435"/>
                </a:lnTo>
                <a:lnTo>
                  <a:pt x="2258" y="2437"/>
                </a:lnTo>
                <a:lnTo>
                  <a:pt x="2234" y="2437"/>
                </a:lnTo>
                <a:lnTo>
                  <a:pt x="2208" y="2433"/>
                </a:lnTo>
                <a:lnTo>
                  <a:pt x="2184" y="2429"/>
                </a:lnTo>
                <a:lnTo>
                  <a:pt x="2158" y="2420"/>
                </a:lnTo>
                <a:lnTo>
                  <a:pt x="2134" y="2411"/>
                </a:lnTo>
                <a:lnTo>
                  <a:pt x="2109" y="2397"/>
                </a:lnTo>
                <a:lnTo>
                  <a:pt x="2083" y="2382"/>
                </a:lnTo>
                <a:lnTo>
                  <a:pt x="2063" y="2396"/>
                </a:lnTo>
                <a:lnTo>
                  <a:pt x="2045" y="2409"/>
                </a:lnTo>
                <a:lnTo>
                  <a:pt x="2024" y="2419"/>
                </a:lnTo>
                <a:lnTo>
                  <a:pt x="2004" y="2427"/>
                </a:lnTo>
                <a:lnTo>
                  <a:pt x="1983" y="2434"/>
                </a:lnTo>
                <a:lnTo>
                  <a:pt x="1962" y="2438"/>
                </a:lnTo>
                <a:lnTo>
                  <a:pt x="1941" y="2440"/>
                </a:lnTo>
                <a:lnTo>
                  <a:pt x="1920" y="2440"/>
                </a:lnTo>
                <a:lnTo>
                  <a:pt x="1900" y="2439"/>
                </a:lnTo>
                <a:lnTo>
                  <a:pt x="1879" y="2435"/>
                </a:lnTo>
                <a:lnTo>
                  <a:pt x="1858" y="2430"/>
                </a:lnTo>
                <a:lnTo>
                  <a:pt x="1837" y="2423"/>
                </a:lnTo>
                <a:lnTo>
                  <a:pt x="1816" y="2415"/>
                </a:lnTo>
                <a:lnTo>
                  <a:pt x="1794" y="2404"/>
                </a:lnTo>
                <a:lnTo>
                  <a:pt x="1773" y="2393"/>
                </a:lnTo>
                <a:lnTo>
                  <a:pt x="1752" y="2379"/>
                </a:lnTo>
                <a:lnTo>
                  <a:pt x="1735" y="2390"/>
                </a:lnTo>
                <a:lnTo>
                  <a:pt x="1716" y="2399"/>
                </a:lnTo>
                <a:lnTo>
                  <a:pt x="1699" y="2408"/>
                </a:lnTo>
                <a:lnTo>
                  <a:pt x="1679" y="2413"/>
                </a:lnTo>
                <a:lnTo>
                  <a:pt x="1660" y="2418"/>
                </a:lnTo>
                <a:lnTo>
                  <a:pt x="1642" y="2422"/>
                </a:lnTo>
                <a:lnTo>
                  <a:pt x="1622" y="2424"/>
                </a:lnTo>
                <a:lnTo>
                  <a:pt x="1602" y="2424"/>
                </a:lnTo>
                <a:lnTo>
                  <a:pt x="1585" y="2424"/>
                </a:lnTo>
                <a:lnTo>
                  <a:pt x="1860" y="2866"/>
                </a:lnTo>
                <a:lnTo>
                  <a:pt x="1875" y="2891"/>
                </a:lnTo>
                <a:lnTo>
                  <a:pt x="1875" y="2918"/>
                </a:lnTo>
                <a:lnTo>
                  <a:pt x="1875" y="3838"/>
                </a:lnTo>
                <a:lnTo>
                  <a:pt x="2038" y="3838"/>
                </a:lnTo>
                <a:lnTo>
                  <a:pt x="2038" y="2918"/>
                </a:lnTo>
                <a:lnTo>
                  <a:pt x="2038" y="2891"/>
                </a:lnTo>
                <a:lnTo>
                  <a:pt x="2053" y="2866"/>
                </a:lnTo>
                <a:lnTo>
                  <a:pt x="2326" y="2429"/>
                </a:lnTo>
                <a:close/>
                <a:moveTo>
                  <a:pt x="2506" y="5533"/>
                </a:moveTo>
                <a:lnTo>
                  <a:pt x="1402" y="5631"/>
                </a:lnTo>
                <a:lnTo>
                  <a:pt x="1405" y="5656"/>
                </a:lnTo>
                <a:lnTo>
                  <a:pt x="1410" y="5681"/>
                </a:lnTo>
                <a:lnTo>
                  <a:pt x="1417" y="5705"/>
                </a:lnTo>
                <a:lnTo>
                  <a:pt x="1424" y="5729"/>
                </a:lnTo>
                <a:lnTo>
                  <a:pt x="1432" y="5753"/>
                </a:lnTo>
                <a:lnTo>
                  <a:pt x="1441" y="5776"/>
                </a:lnTo>
                <a:lnTo>
                  <a:pt x="1451" y="5798"/>
                </a:lnTo>
                <a:lnTo>
                  <a:pt x="1463" y="5820"/>
                </a:lnTo>
                <a:lnTo>
                  <a:pt x="1475" y="5842"/>
                </a:lnTo>
                <a:lnTo>
                  <a:pt x="1489" y="5862"/>
                </a:lnTo>
                <a:lnTo>
                  <a:pt x="1503" y="5883"/>
                </a:lnTo>
                <a:lnTo>
                  <a:pt x="1516" y="5902"/>
                </a:lnTo>
                <a:lnTo>
                  <a:pt x="1533" y="5921"/>
                </a:lnTo>
                <a:lnTo>
                  <a:pt x="1549" y="5938"/>
                </a:lnTo>
                <a:lnTo>
                  <a:pt x="1566" y="5956"/>
                </a:lnTo>
                <a:lnTo>
                  <a:pt x="1584" y="5973"/>
                </a:lnTo>
                <a:lnTo>
                  <a:pt x="1602" y="5988"/>
                </a:lnTo>
                <a:lnTo>
                  <a:pt x="1622" y="6003"/>
                </a:lnTo>
                <a:lnTo>
                  <a:pt x="1642" y="6017"/>
                </a:lnTo>
                <a:lnTo>
                  <a:pt x="1663" y="6031"/>
                </a:lnTo>
                <a:lnTo>
                  <a:pt x="1685" y="6043"/>
                </a:lnTo>
                <a:lnTo>
                  <a:pt x="1706" y="6055"/>
                </a:lnTo>
                <a:lnTo>
                  <a:pt x="1729" y="6065"/>
                </a:lnTo>
                <a:lnTo>
                  <a:pt x="1752" y="6074"/>
                </a:lnTo>
                <a:lnTo>
                  <a:pt x="1775" y="6082"/>
                </a:lnTo>
                <a:lnTo>
                  <a:pt x="1799" y="6091"/>
                </a:lnTo>
                <a:lnTo>
                  <a:pt x="1823" y="6096"/>
                </a:lnTo>
                <a:lnTo>
                  <a:pt x="1849" y="6102"/>
                </a:lnTo>
                <a:lnTo>
                  <a:pt x="1873" y="6106"/>
                </a:lnTo>
                <a:lnTo>
                  <a:pt x="1900" y="6109"/>
                </a:lnTo>
                <a:lnTo>
                  <a:pt x="1925" y="6110"/>
                </a:lnTo>
                <a:lnTo>
                  <a:pt x="1951" y="6111"/>
                </a:lnTo>
                <a:lnTo>
                  <a:pt x="1980" y="6110"/>
                </a:lnTo>
                <a:lnTo>
                  <a:pt x="2008" y="6109"/>
                </a:lnTo>
                <a:lnTo>
                  <a:pt x="2035" y="6106"/>
                </a:lnTo>
                <a:lnTo>
                  <a:pt x="2063" y="6100"/>
                </a:lnTo>
                <a:lnTo>
                  <a:pt x="2090" y="6094"/>
                </a:lnTo>
                <a:lnTo>
                  <a:pt x="2117" y="6087"/>
                </a:lnTo>
                <a:lnTo>
                  <a:pt x="2142" y="6078"/>
                </a:lnTo>
                <a:lnTo>
                  <a:pt x="2168" y="6067"/>
                </a:lnTo>
                <a:lnTo>
                  <a:pt x="2192" y="6057"/>
                </a:lnTo>
                <a:lnTo>
                  <a:pt x="2215" y="6044"/>
                </a:lnTo>
                <a:lnTo>
                  <a:pt x="2239" y="6031"/>
                </a:lnTo>
                <a:lnTo>
                  <a:pt x="2262" y="6016"/>
                </a:lnTo>
                <a:lnTo>
                  <a:pt x="2284" y="6001"/>
                </a:lnTo>
                <a:lnTo>
                  <a:pt x="2305" y="5985"/>
                </a:lnTo>
                <a:lnTo>
                  <a:pt x="2324" y="5968"/>
                </a:lnTo>
                <a:lnTo>
                  <a:pt x="2344" y="5949"/>
                </a:lnTo>
                <a:lnTo>
                  <a:pt x="2362" y="5929"/>
                </a:lnTo>
                <a:lnTo>
                  <a:pt x="2379" y="5909"/>
                </a:lnTo>
                <a:lnTo>
                  <a:pt x="2396" y="5889"/>
                </a:lnTo>
                <a:lnTo>
                  <a:pt x="2412" y="5866"/>
                </a:lnTo>
                <a:lnTo>
                  <a:pt x="2425" y="5844"/>
                </a:lnTo>
                <a:lnTo>
                  <a:pt x="2439" y="5821"/>
                </a:lnTo>
                <a:lnTo>
                  <a:pt x="2451" y="5797"/>
                </a:lnTo>
                <a:lnTo>
                  <a:pt x="2463" y="5772"/>
                </a:lnTo>
                <a:lnTo>
                  <a:pt x="2473" y="5747"/>
                </a:lnTo>
                <a:lnTo>
                  <a:pt x="2481" y="5721"/>
                </a:lnTo>
                <a:lnTo>
                  <a:pt x="2489" y="5695"/>
                </a:lnTo>
                <a:lnTo>
                  <a:pt x="2495" y="5668"/>
                </a:lnTo>
                <a:lnTo>
                  <a:pt x="2500" y="5641"/>
                </a:lnTo>
                <a:lnTo>
                  <a:pt x="2503" y="5613"/>
                </a:lnTo>
                <a:lnTo>
                  <a:pt x="2506" y="5584"/>
                </a:lnTo>
                <a:lnTo>
                  <a:pt x="2507" y="5556"/>
                </a:lnTo>
                <a:lnTo>
                  <a:pt x="2506" y="5533"/>
                </a:lnTo>
                <a:close/>
                <a:moveTo>
                  <a:pt x="2908" y="4892"/>
                </a:moveTo>
                <a:lnTo>
                  <a:pt x="1018" y="5060"/>
                </a:lnTo>
                <a:lnTo>
                  <a:pt x="1015" y="5089"/>
                </a:lnTo>
                <a:lnTo>
                  <a:pt x="1015" y="5118"/>
                </a:lnTo>
                <a:lnTo>
                  <a:pt x="1017" y="5144"/>
                </a:lnTo>
                <a:lnTo>
                  <a:pt x="2906" y="4978"/>
                </a:lnTo>
                <a:lnTo>
                  <a:pt x="2908" y="4953"/>
                </a:lnTo>
                <a:lnTo>
                  <a:pt x="2910" y="4927"/>
                </a:lnTo>
                <a:lnTo>
                  <a:pt x="2910" y="4910"/>
                </a:lnTo>
                <a:lnTo>
                  <a:pt x="2908" y="4892"/>
                </a:lnTo>
                <a:close/>
                <a:moveTo>
                  <a:pt x="2908" y="4171"/>
                </a:moveTo>
                <a:lnTo>
                  <a:pt x="1018" y="4337"/>
                </a:lnTo>
                <a:lnTo>
                  <a:pt x="1015" y="4368"/>
                </a:lnTo>
                <a:lnTo>
                  <a:pt x="1015" y="4397"/>
                </a:lnTo>
                <a:lnTo>
                  <a:pt x="1017" y="4423"/>
                </a:lnTo>
                <a:lnTo>
                  <a:pt x="2906" y="4257"/>
                </a:lnTo>
                <a:lnTo>
                  <a:pt x="2908" y="4232"/>
                </a:lnTo>
                <a:lnTo>
                  <a:pt x="2910" y="4206"/>
                </a:lnTo>
                <a:lnTo>
                  <a:pt x="2910" y="4189"/>
                </a:lnTo>
                <a:lnTo>
                  <a:pt x="2908" y="4171"/>
                </a:lnTo>
                <a:close/>
              </a:path>
            </a:pathLst>
          </a:custGeom>
          <a:solidFill>
            <a:sysClr val="window" lastClr="FFFFFF"/>
          </a:solidFill>
          <a:ln>
            <a:noFill/>
          </a:ln>
        </p:spPr>
        <p:txBody>
          <a:bodyPr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sp>
        <p:nvSpPr>
          <p:cNvPr id="9" name="文本框 8"/>
          <p:cNvSpPr txBox="1"/>
          <p:nvPr>
            <p:custDataLst>
              <p:tags r:id="rId5"/>
            </p:custDataLst>
          </p:nvPr>
        </p:nvSpPr>
        <p:spPr>
          <a:xfrm>
            <a:off x="2268710" y="5734278"/>
            <a:ext cx="3676410" cy="1428213"/>
          </a:xfrm>
          <a:prstGeom prst="rect">
            <a:avLst/>
          </a:prstGeom>
          <a:noFill/>
        </p:spPr>
        <p:txBody>
          <a:bodyPr wrap="square" rtlCol="0">
            <a:normAutofit/>
          </a:bodyPr>
          <a:p>
            <a:pPr algn="ctr"/>
            <a:r>
              <a:rPr lang="zh-CN" altLang="en-US" sz="3000" dirty="0">
                <a:latin typeface="华文中宋" panose="02010600040101010101" charset="-122"/>
                <a:ea typeface="华文中宋" panose="02010600040101010101" charset="-122"/>
                <a:cs typeface="+mn-ea"/>
                <a:sym typeface="Arial" panose="020B0604020202020204" pitchFamily="34" charset="0"/>
              </a:rPr>
              <a:t>了解背景</a:t>
            </a:r>
            <a:endParaRPr lang="zh-CN" altLang="en-US" sz="3000" dirty="0">
              <a:latin typeface="华文中宋" panose="02010600040101010101" charset="-122"/>
              <a:ea typeface="华文中宋" panose="02010600040101010101" charset="-122"/>
              <a:cs typeface="+mn-ea"/>
              <a:sym typeface="Arial" panose="020B0604020202020204" pitchFamily="34" charset="0"/>
            </a:endParaRPr>
          </a:p>
        </p:txBody>
      </p:sp>
      <p:sp>
        <p:nvSpPr>
          <p:cNvPr id="10" name="文本框 9"/>
          <p:cNvSpPr txBox="1"/>
          <p:nvPr>
            <p:custDataLst>
              <p:tags r:id="rId6"/>
            </p:custDataLst>
          </p:nvPr>
        </p:nvSpPr>
        <p:spPr>
          <a:xfrm>
            <a:off x="2268708" y="5092558"/>
            <a:ext cx="3675414" cy="545396"/>
          </a:xfrm>
          <a:prstGeom prst="rect">
            <a:avLst/>
          </a:prstGeom>
          <a:noFill/>
        </p:spPr>
        <p:txBody>
          <a:bodyPr wrap="square" rtlCol="0">
            <a:normAutofit/>
          </a:bodyPr>
          <a:p>
            <a:pPr algn="ctr"/>
            <a:r>
              <a:rPr lang="en-US" altLang="zh-CN" sz="2800" b="1">
                <a:solidFill>
                  <a:srgbClr val="0F6FC6"/>
                </a:solidFill>
                <a:latin typeface="Times New Roman" panose="02020603050405020304" charset="0"/>
                <a:ea typeface="+mn-ea"/>
                <a:cs typeface="Times New Roman" panose="02020603050405020304" charset="0"/>
                <a:sym typeface="Arial" panose="020B0604020202020204" pitchFamily="34" charset="0"/>
              </a:rPr>
              <a:t>1</a:t>
            </a:r>
            <a:endParaRPr lang="en-US" altLang="zh-CN" sz="2800" b="1">
              <a:solidFill>
                <a:srgbClr val="0F6FC6"/>
              </a:solidFill>
              <a:latin typeface="Times New Roman" panose="02020603050405020304" charset="0"/>
              <a:ea typeface="+mn-ea"/>
              <a:cs typeface="Times New Roman" panose="02020603050405020304" charset="0"/>
              <a:sym typeface="Arial" panose="020B0604020202020204" pitchFamily="34" charset="0"/>
            </a:endParaRPr>
          </a:p>
        </p:txBody>
      </p:sp>
      <p:sp>
        <p:nvSpPr>
          <p:cNvPr id="12" name="L 形 11"/>
          <p:cNvSpPr/>
          <p:nvPr>
            <p:custDataLst>
              <p:tags r:id="rId7"/>
            </p:custDataLst>
          </p:nvPr>
        </p:nvSpPr>
        <p:spPr>
          <a:xfrm flipV="1">
            <a:off x="7104855" y="1843547"/>
            <a:ext cx="2041528" cy="1543204"/>
          </a:xfrm>
          <a:prstGeom prst="corner">
            <a:avLst>
              <a:gd name="adj1" fmla="val 11538"/>
              <a:gd name="adj2" fmla="val 12023"/>
            </a:avLst>
          </a:prstGeom>
          <a:solidFill>
            <a:srgbClr val="009DD9"/>
          </a:solidFill>
          <a:ln w="12700" cap="flat" cmpd="sng" algn="ctr">
            <a:noFill/>
            <a:prstDash val="solid"/>
            <a:miter lim="800000"/>
          </a:ln>
          <a:effectLst/>
        </p:spPr>
        <p:txBody>
          <a:bodyPr rtlCol="0" anchor="ctr">
            <a:normAutofit fontScale="35000" lnSpcReduction="20000"/>
          </a:bodyPr>
          <a:p>
            <a:pPr algn="ctr"/>
            <a:endParaRPr lang="zh-CN" altLang="en-US">
              <a:sym typeface="Arial" panose="020B0604020202020204" pitchFamily="34" charset="0"/>
            </a:endParaRPr>
          </a:p>
        </p:txBody>
      </p:sp>
      <p:sp>
        <p:nvSpPr>
          <p:cNvPr id="13" name="矩形 12"/>
          <p:cNvSpPr/>
          <p:nvPr>
            <p:custDataLst>
              <p:tags r:id="rId8"/>
            </p:custDataLst>
          </p:nvPr>
        </p:nvSpPr>
        <p:spPr>
          <a:xfrm>
            <a:off x="7356529" y="2087693"/>
            <a:ext cx="1789854" cy="1299058"/>
          </a:xfrm>
          <a:prstGeom prst="rect">
            <a:avLst/>
          </a:prstGeom>
          <a:solidFill>
            <a:srgbClr val="009DD9"/>
          </a:solidFill>
          <a:ln w="12700" cap="flat" cmpd="sng" algn="ctr">
            <a:noFill/>
            <a:prstDash val="solid"/>
            <a:miter lim="800000"/>
          </a:ln>
          <a:effectLst/>
        </p:spPr>
        <p:txBody>
          <a:bodyPr rtlCol="0" anchor="ctr">
            <a:normAutofit/>
          </a:bodyPr>
          <a:p>
            <a:pPr algn="ctr"/>
            <a:r>
              <a:rPr lang="zh-CN" altLang="en-US" sz="4400" dirty="0">
                <a:latin typeface="华文中宋" panose="02010600040101010101" charset="-122"/>
                <a:ea typeface="华文中宋" panose="02010600040101010101" charset="-122"/>
                <a:cs typeface="+mn-ea"/>
                <a:sym typeface="Arial" panose="020B0604020202020204" pitchFamily="34" charset="0"/>
              </a:rPr>
              <a:t>被引</a:t>
            </a:r>
            <a:endParaRPr lang="zh-CN" altLang="en-US" sz="4400" dirty="0">
              <a:latin typeface="华文中宋" panose="02010600040101010101" charset="-122"/>
              <a:ea typeface="华文中宋" panose="02010600040101010101" charset="-122"/>
              <a:cs typeface="+mn-ea"/>
              <a:sym typeface="Arial" panose="020B0604020202020204" pitchFamily="34" charset="0"/>
            </a:endParaRPr>
          </a:p>
        </p:txBody>
      </p:sp>
      <p:sp>
        <p:nvSpPr>
          <p:cNvPr id="14" name="椭圆 13"/>
          <p:cNvSpPr/>
          <p:nvPr>
            <p:custDataLst>
              <p:tags r:id="rId9"/>
            </p:custDataLst>
          </p:nvPr>
        </p:nvSpPr>
        <p:spPr>
          <a:xfrm>
            <a:off x="7699629" y="3890602"/>
            <a:ext cx="851977" cy="851977"/>
          </a:xfrm>
          <a:prstGeom prst="ellipse">
            <a:avLst/>
          </a:prstGeom>
          <a:solidFill>
            <a:srgbClr val="009DD9"/>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15" name="KSO_Shape"/>
          <p:cNvSpPr/>
          <p:nvPr>
            <p:custDataLst>
              <p:tags r:id="rId10"/>
            </p:custDataLst>
          </p:nvPr>
        </p:nvSpPr>
        <p:spPr bwMode="auto">
          <a:xfrm>
            <a:off x="7878062" y="4072748"/>
            <a:ext cx="495110" cy="48768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ysClr val="window" lastClr="FFFFFF"/>
          </a:solidFill>
          <a:ln>
            <a:noFill/>
          </a:ln>
        </p:spPr>
        <p:txBody>
          <a:bodyPr lIns="501366" tIns="575565" rIns="501366" bIns="614649" anchor="ctr">
            <a:normAutofit fontScale="25000" lnSpcReduction="20000"/>
          </a:bodyPr>
          <a:p>
            <a:endParaRPr lang="zh-CN" altLang="en-US">
              <a:sym typeface="Arial" panose="020B0604020202020204" pitchFamily="34" charset="0"/>
            </a:endParaRPr>
          </a:p>
        </p:txBody>
      </p:sp>
      <p:sp>
        <p:nvSpPr>
          <p:cNvPr id="19" name="KSO_Shape"/>
          <p:cNvSpPr/>
          <p:nvPr>
            <p:custDataLst>
              <p:tags r:id="rId11"/>
            </p:custDataLst>
          </p:nvPr>
        </p:nvSpPr>
        <p:spPr bwMode="auto">
          <a:xfrm>
            <a:off x="11943928" y="4143449"/>
            <a:ext cx="417744" cy="346280"/>
          </a:xfrm>
          <a:custGeom>
            <a:avLst/>
            <a:gdLst>
              <a:gd name="T0" fmla="*/ 24104 w 6050"/>
              <a:gd name="T1" fmla="*/ 1431700 h 5016"/>
              <a:gd name="T2" fmla="*/ 14284 w 6050"/>
              <a:gd name="T3" fmla="*/ 1374574 h 5016"/>
              <a:gd name="T4" fmla="*/ 5654 w 6050"/>
              <a:gd name="T5" fmla="*/ 734891 h 5016"/>
              <a:gd name="T6" fmla="*/ 1786 w 6050"/>
              <a:gd name="T7" fmla="*/ 125854 h 5016"/>
              <a:gd name="T8" fmla="*/ 11011 w 6050"/>
              <a:gd name="T9" fmla="*/ 63373 h 5016"/>
              <a:gd name="T10" fmla="*/ 28271 w 6050"/>
              <a:gd name="T11" fmla="*/ 28563 h 5016"/>
              <a:gd name="T12" fmla="*/ 52375 w 6050"/>
              <a:gd name="T13" fmla="*/ 13389 h 5016"/>
              <a:gd name="T14" fmla="*/ 97311 w 6050"/>
              <a:gd name="T15" fmla="*/ 2975 h 5016"/>
              <a:gd name="T16" fmla="*/ 1640891 w 6050"/>
              <a:gd name="T17" fmla="*/ 0 h 5016"/>
              <a:gd name="T18" fmla="*/ 1702789 w 6050"/>
              <a:gd name="T19" fmla="*/ 2975 h 5016"/>
              <a:gd name="T20" fmla="*/ 1754271 w 6050"/>
              <a:gd name="T21" fmla="*/ 13389 h 5016"/>
              <a:gd name="T22" fmla="*/ 1777185 w 6050"/>
              <a:gd name="T23" fmla="*/ 28563 h 5016"/>
              <a:gd name="T24" fmla="*/ 1791172 w 6050"/>
              <a:gd name="T25" fmla="*/ 62183 h 5016"/>
              <a:gd name="T26" fmla="*/ 1798611 w 6050"/>
              <a:gd name="T27" fmla="*/ 119606 h 5016"/>
              <a:gd name="T28" fmla="*/ 1800099 w 6050"/>
              <a:gd name="T29" fmla="*/ 1328755 h 5016"/>
              <a:gd name="T30" fmla="*/ 1793850 w 6050"/>
              <a:gd name="T31" fmla="*/ 1409087 h 5016"/>
              <a:gd name="T32" fmla="*/ 1782839 w 6050"/>
              <a:gd name="T33" fmla="*/ 1448659 h 5016"/>
              <a:gd name="T34" fmla="*/ 1764687 w 6050"/>
              <a:gd name="T35" fmla="*/ 1465023 h 5016"/>
              <a:gd name="T36" fmla="*/ 1720941 w 6050"/>
              <a:gd name="T37" fmla="*/ 1476626 h 5016"/>
              <a:gd name="T38" fmla="*/ 1651901 w 6050"/>
              <a:gd name="T39" fmla="*/ 1480791 h 5016"/>
              <a:gd name="T40" fmla="*/ 122010 w 6050"/>
              <a:gd name="T41" fmla="*/ 1479899 h 5016"/>
              <a:gd name="T42" fmla="*/ 66362 w 6050"/>
              <a:gd name="T43" fmla="*/ 1472163 h 5016"/>
              <a:gd name="T44" fmla="*/ 36306 w 6050"/>
              <a:gd name="T45" fmla="*/ 1456097 h 5016"/>
              <a:gd name="T46" fmla="*/ 1518583 w 6050"/>
              <a:gd name="T47" fmla="*/ 1338276 h 5016"/>
              <a:gd name="T48" fmla="*/ 1566792 w 6050"/>
              <a:gd name="T49" fmla="*/ 1332028 h 5016"/>
              <a:gd name="T50" fmla="*/ 1595658 w 6050"/>
              <a:gd name="T51" fmla="*/ 1318937 h 5016"/>
              <a:gd name="T52" fmla="*/ 1606668 w 6050"/>
              <a:gd name="T53" fmla="*/ 1300788 h 5016"/>
              <a:gd name="T54" fmla="*/ 1615596 w 6050"/>
              <a:gd name="T55" fmla="*/ 1252886 h 5016"/>
              <a:gd name="T56" fmla="*/ 1617679 w 6050"/>
              <a:gd name="T57" fmla="*/ 266287 h 5016"/>
              <a:gd name="T58" fmla="*/ 1611132 w 6050"/>
              <a:gd name="T59" fmla="*/ 195773 h 5016"/>
              <a:gd name="T60" fmla="*/ 1601014 w 6050"/>
              <a:gd name="T61" fmla="*/ 171078 h 5016"/>
              <a:gd name="T62" fmla="*/ 1582861 w 6050"/>
              <a:gd name="T63" fmla="*/ 161855 h 5016"/>
              <a:gd name="T64" fmla="*/ 1533462 w 6050"/>
              <a:gd name="T65" fmla="*/ 154714 h 5016"/>
              <a:gd name="T66" fmla="*/ 257412 w 6050"/>
              <a:gd name="T67" fmla="*/ 155012 h 5016"/>
              <a:gd name="T68" fmla="*/ 216048 w 6050"/>
              <a:gd name="T69" fmla="*/ 161557 h 5016"/>
              <a:gd name="T70" fmla="*/ 193729 w 6050"/>
              <a:gd name="T71" fmla="*/ 173756 h 5016"/>
              <a:gd name="T72" fmla="*/ 184503 w 6050"/>
              <a:gd name="T73" fmla="*/ 194285 h 5016"/>
              <a:gd name="T74" fmla="*/ 177659 w 6050"/>
              <a:gd name="T75" fmla="*/ 250220 h 5016"/>
              <a:gd name="T76" fmla="*/ 177659 w 6050"/>
              <a:gd name="T77" fmla="*/ 1228191 h 5016"/>
              <a:gd name="T78" fmla="*/ 185991 w 6050"/>
              <a:gd name="T79" fmla="*/ 1288887 h 5016"/>
              <a:gd name="T80" fmla="*/ 196407 w 6050"/>
              <a:gd name="T81" fmla="*/ 1312986 h 5016"/>
              <a:gd name="T82" fmla="*/ 220511 w 6050"/>
              <a:gd name="T83" fmla="*/ 1328755 h 5016"/>
              <a:gd name="T84" fmla="*/ 263364 w 6050"/>
              <a:gd name="T85" fmla="*/ 1336788 h 5016"/>
              <a:gd name="T86" fmla="*/ 626419 w 6050"/>
              <a:gd name="T87" fmla="*/ 387380 h 5016"/>
              <a:gd name="T88" fmla="*/ 849014 w 6050"/>
              <a:gd name="T89" fmla="*/ 1036584 h 5016"/>
              <a:gd name="T90" fmla="*/ 868357 w 6050"/>
              <a:gd name="T91" fmla="*/ 1012484 h 5016"/>
              <a:gd name="T92" fmla="*/ 892461 w 6050"/>
              <a:gd name="T93" fmla="*/ 999393 h 5016"/>
              <a:gd name="T94" fmla="*/ 917161 w 6050"/>
              <a:gd name="T95" fmla="*/ 997013 h 5016"/>
              <a:gd name="T96" fmla="*/ 949300 w 6050"/>
              <a:gd name="T97" fmla="*/ 1003856 h 5016"/>
              <a:gd name="T98" fmla="*/ 974297 w 6050"/>
              <a:gd name="T99" fmla="*/ 1021112 h 5016"/>
              <a:gd name="T100" fmla="*/ 992153 w 6050"/>
              <a:gd name="T101" fmla="*/ 1048782 h 5016"/>
              <a:gd name="T102" fmla="*/ 1003759 w 6050"/>
              <a:gd name="T103" fmla="*/ 1087163 h 5016"/>
              <a:gd name="T104" fmla="*/ 1008222 w 6050"/>
              <a:gd name="T105" fmla="*/ 1144884 h 5016"/>
              <a:gd name="T106" fmla="*/ 822231 w 6050"/>
              <a:gd name="T107" fmla="*/ 1110370 h 5016"/>
              <a:gd name="T108" fmla="*/ 831158 w 6050"/>
              <a:gd name="T109" fmla="*/ 1067824 h 5016"/>
              <a:gd name="T110" fmla="*/ 849014 w 6050"/>
              <a:gd name="T111" fmla="*/ 1036584 h 5016"/>
              <a:gd name="T112" fmla="*/ 1310272 w 6050"/>
              <a:gd name="T113" fmla="*/ 478423 h 50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50" h="5016">
                <a:moveTo>
                  <a:pt x="114" y="4881"/>
                </a:moveTo>
                <a:lnTo>
                  <a:pt x="114" y="4881"/>
                </a:lnTo>
                <a:lnTo>
                  <a:pt x="105" y="4869"/>
                </a:lnTo>
                <a:lnTo>
                  <a:pt x="96" y="4853"/>
                </a:lnTo>
                <a:lnTo>
                  <a:pt x="88" y="4833"/>
                </a:lnTo>
                <a:lnTo>
                  <a:pt x="81" y="4812"/>
                </a:lnTo>
                <a:lnTo>
                  <a:pt x="74" y="4787"/>
                </a:lnTo>
                <a:lnTo>
                  <a:pt x="68" y="4759"/>
                </a:lnTo>
                <a:lnTo>
                  <a:pt x="62" y="4728"/>
                </a:lnTo>
                <a:lnTo>
                  <a:pt x="57" y="4695"/>
                </a:lnTo>
                <a:lnTo>
                  <a:pt x="53" y="4659"/>
                </a:lnTo>
                <a:lnTo>
                  <a:pt x="48" y="4620"/>
                </a:lnTo>
                <a:lnTo>
                  <a:pt x="45" y="4579"/>
                </a:lnTo>
                <a:lnTo>
                  <a:pt x="42" y="4534"/>
                </a:lnTo>
                <a:lnTo>
                  <a:pt x="40" y="4486"/>
                </a:lnTo>
                <a:lnTo>
                  <a:pt x="39" y="4436"/>
                </a:lnTo>
                <a:lnTo>
                  <a:pt x="38" y="4327"/>
                </a:lnTo>
                <a:lnTo>
                  <a:pt x="19" y="2470"/>
                </a:lnTo>
                <a:lnTo>
                  <a:pt x="0" y="613"/>
                </a:lnTo>
                <a:lnTo>
                  <a:pt x="0" y="561"/>
                </a:lnTo>
                <a:lnTo>
                  <a:pt x="1" y="512"/>
                </a:lnTo>
                <a:lnTo>
                  <a:pt x="3" y="467"/>
                </a:lnTo>
                <a:lnTo>
                  <a:pt x="6" y="423"/>
                </a:lnTo>
                <a:lnTo>
                  <a:pt x="9" y="381"/>
                </a:lnTo>
                <a:lnTo>
                  <a:pt x="13" y="343"/>
                </a:lnTo>
                <a:lnTo>
                  <a:pt x="19" y="307"/>
                </a:lnTo>
                <a:lnTo>
                  <a:pt x="24" y="273"/>
                </a:lnTo>
                <a:lnTo>
                  <a:pt x="30" y="242"/>
                </a:lnTo>
                <a:lnTo>
                  <a:pt x="37" y="213"/>
                </a:lnTo>
                <a:lnTo>
                  <a:pt x="45" y="188"/>
                </a:lnTo>
                <a:lnTo>
                  <a:pt x="54" y="164"/>
                </a:lnTo>
                <a:lnTo>
                  <a:pt x="63" y="144"/>
                </a:lnTo>
                <a:lnTo>
                  <a:pt x="73" y="125"/>
                </a:lnTo>
                <a:lnTo>
                  <a:pt x="84" y="109"/>
                </a:lnTo>
                <a:lnTo>
                  <a:pt x="95" y="96"/>
                </a:lnTo>
                <a:lnTo>
                  <a:pt x="109" y="84"/>
                </a:lnTo>
                <a:lnTo>
                  <a:pt x="122" y="74"/>
                </a:lnTo>
                <a:lnTo>
                  <a:pt x="138" y="64"/>
                </a:lnTo>
                <a:lnTo>
                  <a:pt x="157" y="55"/>
                </a:lnTo>
                <a:lnTo>
                  <a:pt x="176" y="45"/>
                </a:lnTo>
                <a:lnTo>
                  <a:pt x="197" y="37"/>
                </a:lnTo>
                <a:lnTo>
                  <a:pt x="219" y="31"/>
                </a:lnTo>
                <a:lnTo>
                  <a:pt x="243" y="25"/>
                </a:lnTo>
                <a:lnTo>
                  <a:pt x="270" y="19"/>
                </a:lnTo>
                <a:lnTo>
                  <a:pt x="297" y="13"/>
                </a:lnTo>
                <a:lnTo>
                  <a:pt x="327" y="10"/>
                </a:lnTo>
                <a:lnTo>
                  <a:pt x="358" y="7"/>
                </a:lnTo>
                <a:lnTo>
                  <a:pt x="389" y="3"/>
                </a:lnTo>
                <a:lnTo>
                  <a:pt x="424" y="2"/>
                </a:lnTo>
                <a:lnTo>
                  <a:pt x="460" y="1"/>
                </a:lnTo>
                <a:lnTo>
                  <a:pt x="498" y="0"/>
                </a:lnTo>
                <a:lnTo>
                  <a:pt x="5514" y="0"/>
                </a:lnTo>
                <a:lnTo>
                  <a:pt x="5560" y="1"/>
                </a:lnTo>
                <a:lnTo>
                  <a:pt x="5605" y="2"/>
                </a:lnTo>
                <a:lnTo>
                  <a:pt x="5646" y="3"/>
                </a:lnTo>
                <a:lnTo>
                  <a:pt x="5686" y="7"/>
                </a:lnTo>
                <a:lnTo>
                  <a:pt x="5722" y="10"/>
                </a:lnTo>
                <a:lnTo>
                  <a:pt x="5758" y="13"/>
                </a:lnTo>
                <a:lnTo>
                  <a:pt x="5790" y="19"/>
                </a:lnTo>
                <a:lnTo>
                  <a:pt x="5819" y="25"/>
                </a:lnTo>
                <a:lnTo>
                  <a:pt x="5847" y="31"/>
                </a:lnTo>
                <a:lnTo>
                  <a:pt x="5872" y="37"/>
                </a:lnTo>
                <a:lnTo>
                  <a:pt x="5895" y="45"/>
                </a:lnTo>
                <a:lnTo>
                  <a:pt x="5915" y="55"/>
                </a:lnTo>
                <a:lnTo>
                  <a:pt x="5934" y="64"/>
                </a:lnTo>
                <a:lnTo>
                  <a:pt x="5948" y="74"/>
                </a:lnTo>
                <a:lnTo>
                  <a:pt x="5962" y="84"/>
                </a:lnTo>
                <a:lnTo>
                  <a:pt x="5972" y="96"/>
                </a:lnTo>
                <a:lnTo>
                  <a:pt x="5982" y="109"/>
                </a:lnTo>
                <a:lnTo>
                  <a:pt x="5991" y="124"/>
                </a:lnTo>
                <a:lnTo>
                  <a:pt x="5999" y="142"/>
                </a:lnTo>
                <a:lnTo>
                  <a:pt x="6007" y="162"/>
                </a:lnTo>
                <a:lnTo>
                  <a:pt x="6013" y="184"/>
                </a:lnTo>
                <a:lnTo>
                  <a:pt x="6019" y="209"/>
                </a:lnTo>
                <a:lnTo>
                  <a:pt x="6025" y="235"/>
                </a:lnTo>
                <a:lnTo>
                  <a:pt x="6031" y="263"/>
                </a:lnTo>
                <a:lnTo>
                  <a:pt x="6035" y="294"/>
                </a:lnTo>
                <a:lnTo>
                  <a:pt x="6039" y="327"/>
                </a:lnTo>
                <a:lnTo>
                  <a:pt x="6042" y="364"/>
                </a:lnTo>
                <a:lnTo>
                  <a:pt x="6044" y="402"/>
                </a:lnTo>
                <a:lnTo>
                  <a:pt x="6047" y="441"/>
                </a:lnTo>
                <a:lnTo>
                  <a:pt x="6049" y="484"/>
                </a:lnTo>
                <a:lnTo>
                  <a:pt x="6050" y="575"/>
                </a:lnTo>
                <a:lnTo>
                  <a:pt x="6050" y="4365"/>
                </a:lnTo>
                <a:lnTo>
                  <a:pt x="6049" y="4466"/>
                </a:lnTo>
                <a:lnTo>
                  <a:pt x="6045" y="4555"/>
                </a:lnTo>
                <a:lnTo>
                  <a:pt x="6043" y="4597"/>
                </a:lnTo>
                <a:lnTo>
                  <a:pt x="6040" y="4635"/>
                </a:lnTo>
                <a:lnTo>
                  <a:pt x="6036" y="4671"/>
                </a:lnTo>
                <a:lnTo>
                  <a:pt x="6033" y="4704"/>
                </a:lnTo>
                <a:lnTo>
                  <a:pt x="6028" y="4736"/>
                </a:lnTo>
                <a:lnTo>
                  <a:pt x="6024" y="4765"/>
                </a:lnTo>
                <a:lnTo>
                  <a:pt x="6018" y="4790"/>
                </a:lnTo>
                <a:lnTo>
                  <a:pt x="6012" y="4814"/>
                </a:lnTo>
                <a:lnTo>
                  <a:pt x="6005" y="4835"/>
                </a:lnTo>
                <a:lnTo>
                  <a:pt x="5999" y="4853"/>
                </a:lnTo>
                <a:lnTo>
                  <a:pt x="5991" y="4869"/>
                </a:lnTo>
                <a:lnTo>
                  <a:pt x="5983" y="4881"/>
                </a:lnTo>
                <a:lnTo>
                  <a:pt x="5974" y="4894"/>
                </a:lnTo>
                <a:lnTo>
                  <a:pt x="5961" y="4904"/>
                </a:lnTo>
                <a:lnTo>
                  <a:pt x="5947" y="4914"/>
                </a:lnTo>
                <a:lnTo>
                  <a:pt x="5930" y="4924"/>
                </a:lnTo>
                <a:lnTo>
                  <a:pt x="5912" y="4933"/>
                </a:lnTo>
                <a:lnTo>
                  <a:pt x="5890" y="4940"/>
                </a:lnTo>
                <a:lnTo>
                  <a:pt x="5867" y="4948"/>
                </a:lnTo>
                <a:lnTo>
                  <a:pt x="5841" y="4953"/>
                </a:lnTo>
                <a:lnTo>
                  <a:pt x="5813" y="4959"/>
                </a:lnTo>
                <a:lnTo>
                  <a:pt x="5783" y="4963"/>
                </a:lnTo>
                <a:lnTo>
                  <a:pt x="5750" y="4968"/>
                </a:lnTo>
                <a:lnTo>
                  <a:pt x="5714" y="4971"/>
                </a:lnTo>
                <a:lnTo>
                  <a:pt x="5678" y="4974"/>
                </a:lnTo>
                <a:lnTo>
                  <a:pt x="5638" y="4976"/>
                </a:lnTo>
                <a:lnTo>
                  <a:pt x="5596" y="4977"/>
                </a:lnTo>
                <a:lnTo>
                  <a:pt x="5551" y="4977"/>
                </a:lnTo>
                <a:lnTo>
                  <a:pt x="3542" y="5016"/>
                </a:lnTo>
                <a:lnTo>
                  <a:pt x="536" y="4977"/>
                </a:lnTo>
                <a:lnTo>
                  <a:pt x="491" y="4977"/>
                </a:lnTo>
                <a:lnTo>
                  <a:pt x="449" y="4976"/>
                </a:lnTo>
                <a:lnTo>
                  <a:pt x="410" y="4974"/>
                </a:lnTo>
                <a:lnTo>
                  <a:pt x="372" y="4971"/>
                </a:lnTo>
                <a:lnTo>
                  <a:pt x="338" y="4968"/>
                </a:lnTo>
                <a:lnTo>
                  <a:pt x="306" y="4963"/>
                </a:lnTo>
                <a:lnTo>
                  <a:pt x="275" y="4959"/>
                </a:lnTo>
                <a:lnTo>
                  <a:pt x="248" y="4953"/>
                </a:lnTo>
                <a:lnTo>
                  <a:pt x="223" y="4948"/>
                </a:lnTo>
                <a:lnTo>
                  <a:pt x="201" y="4940"/>
                </a:lnTo>
                <a:lnTo>
                  <a:pt x="181" y="4933"/>
                </a:lnTo>
                <a:lnTo>
                  <a:pt x="162" y="4924"/>
                </a:lnTo>
                <a:lnTo>
                  <a:pt x="146" y="4914"/>
                </a:lnTo>
                <a:lnTo>
                  <a:pt x="134" y="4904"/>
                </a:lnTo>
                <a:lnTo>
                  <a:pt x="122" y="4894"/>
                </a:lnTo>
                <a:lnTo>
                  <a:pt x="114" y="4881"/>
                </a:lnTo>
                <a:close/>
                <a:moveTo>
                  <a:pt x="5035" y="4499"/>
                </a:moveTo>
                <a:lnTo>
                  <a:pt x="5035" y="4499"/>
                </a:lnTo>
                <a:lnTo>
                  <a:pt x="5069" y="4499"/>
                </a:lnTo>
                <a:lnTo>
                  <a:pt x="5103" y="4498"/>
                </a:lnTo>
                <a:lnTo>
                  <a:pt x="5135" y="4496"/>
                </a:lnTo>
                <a:lnTo>
                  <a:pt x="5164" y="4493"/>
                </a:lnTo>
                <a:lnTo>
                  <a:pt x="5192" y="4491"/>
                </a:lnTo>
                <a:lnTo>
                  <a:pt x="5218" y="4486"/>
                </a:lnTo>
                <a:lnTo>
                  <a:pt x="5242" y="4483"/>
                </a:lnTo>
                <a:lnTo>
                  <a:pt x="5265" y="4477"/>
                </a:lnTo>
                <a:lnTo>
                  <a:pt x="5285" y="4472"/>
                </a:lnTo>
                <a:lnTo>
                  <a:pt x="5303" y="4466"/>
                </a:lnTo>
                <a:lnTo>
                  <a:pt x="5321" y="4458"/>
                </a:lnTo>
                <a:lnTo>
                  <a:pt x="5337" y="4451"/>
                </a:lnTo>
                <a:lnTo>
                  <a:pt x="5350" y="4442"/>
                </a:lnTo>
                <a:lnTo>
                  <a:pt x="5362" y="4433"/>
                </a:lnTo>
                <a:lnTo>
                  <a:pt x="5372" y="4424"/>
                </a:lnTo>
                <a:lnTo>
                  <a:pt x="5380" y="4413"/>
                </a:lnTo>
                <a:lnTo>
                  <a:pt x="5387" y="4401"/>
                </a:lnTo>
                <a:lnTo>
                  <a:pt x="5393" y="4388"/>
                </a:lnTo>
                <a:lnTo>
                  <a:pt x="5399" y="4372"/>
                </a:lnTo>
                <a:lnTo>
                  <a:pt x="5404" y="4355"/>
                </a:lnTo>
                <a:lnTo>
                  <a:pt x="5410" y="4336"/>
                </a:lnTo>
                <a:lnTo>
                  <a:pt x="5414" y="4315"/>
                </a:lnTo>
                <a:lnTo>
                  <a:pt x="5419" y="4292"/>
                </a:lnTo>
                <a:lnTo>
                  <a:pt x="5422" y="4267"/>
                </a:lnTo>
                <a:lnTo>
                  <a:pt x="5429" y="4211"/>
                </a:lnTo>
                <a:lnTo>
                  <a:pt x="5434" y="4149"/>
                </a:lnTo>
                <a:lnTo>
                  <a:pt x="5436" y="4079"/>
                </a:lnTo>
                <a:lnTo>
                  <a:pt x="5437" y="4001"/>
                </a:lnTo>
                <a:lnTo>
                  <a:pt x="5437" y="977"/>
                </a:lnTo>
                <a:lnTo>
                  <a:pt x="5436" y="895"/>
                </a:lnTo>
                <a:lnTo>
                  <a:pt x="5434" y="823"/>
                </a:lnTo>
                <a:lnTo>
                  <a:pt x="5429" y="759"/>
                </a:lnTo>
                <a:lnTo>
                  <a:pt x="5426" y="730"/>
                </a:lnTo>
                <a:lnTo>
                  <a:pt x="5422" y="704"/>
                </a:lnTo>
                <a:lnTo>
                  <a:pt x="5419" y="680"/>
                </a:lnTo>
                <a:lnTo>
                  <a:pt x="5414" y="658"/>
                </a:lnTo>
                <a:lnTo>
                  <a:pt x="5410" y="639"/>
                </a:lnTo>
                <a:lnTo>
                  <a:pt x="5404" y="622"/>
                </a:lnTo>
                <a:lnTo>
                  <a:pt x="5399" y="606"/>
                </a:lnTo>
                <a:lnTo>
                  <a:pt x="5393" y="593"/>
                </a:lnTo>
                <a:lnTo>
                  <a:pt x="5387" y="583"/>
                </a:lnTo>
                <a:lnTo>
                  <a:pt x="5380" y="575"/>
                </a:lnTo>
                <a:lnTo>
                  <a:pt x="5371" y="568"/>
                </a:lnTo>
                <a:lnTo>
                  <a:pt x="5362" y="561"/>
                </a:lnTo>
                <a:lnTo>
                  <a:pt x="5349" y="556"/>
                </a:lnTo>
                <a:lnTo>
                  <a:pt x="5335" y="550"/>
                </a:lnTo>
                <a:lnTo>
                  <a:pt x="5319" y="544"/>
                </a:lnTo>
                <a:lnTo>
                  <a:pt x="5301" y="540"/>
                </a:lnTo>
                <a:lnTo>
                  <a:pt x="5282" y="535"/>
                </a:lnTo>
                <a:lnTo>
                  <a:pt x="5260" y="532"/>
                </a:lnTo>
                <a:lnTo>
                  <a:pt x="5236" y="528"/>
                </a:lnTo>
                <a:lnTo>
                  <a:pt x="5210" y="525"/>
                </a:lnTo>
                <a:lnTo>
                  <a:pt x="5153" y="520"/>
                </a:lnTo>
                <a:lnTo>
                  <a:pt x="5088" y="518"/>
                </a:lnTo>
                <a:lnTo>
                  <a:pt x="5016" y="517"/>
                </a:lnTo>
                <a:lnTo>
                  <a:pt x="994" y="517"/>
                </a:lnTo>
                <a:lnTo>
                  <a:pt x="927" y="518"/>
                </a:lnTo>
                <a:lnTo>
                  <a:pt x="865" y="521"/>
                </a:lnTo>
                <a:lnTo>
                  <a:pt x="838" y="524"/>
                </a:lnTo>
                <a:lnTo>
                  <a:pt x="812" y="526"/>
                </a:lnTo>
                <a:lnTo>
                  <a:pt x="788" y="529"/>
                </a:lnTo>
                <a:lnTo>
                  <a:pt x="765" y="534"/>
                </a:lnTo>
                <a:lnTo>
                  <a:pt x="744" y="538"/>
                </a:lnTo>
                <a:lnTo>
                  <a:pt x="726" y="543"/>
                </a:lnTo>
                <a:lnTo>
                  <a:pt x="709" y="549"/>
                </a:lnTo>
                <a:lnTo>
                  <a:pt x="693" y="554"/>
                </a:lnTo>
                <a:lnTo>
                  <a:pt x="681" y="561"/>
                </a:lnTo>
                <a:lnTo>
                  <a:pt x="668" y="568"/>
                </a:lnTo>
                <a:lnTo>
                  <a:pt x="659" y="576"/>
                </a:lnTo>
                <a:lnTo>
                  <a:pt x="651" y="584"/>
                </a:lnTo>
                <a:lnTo>
                  <a:pt x="644" y="593"/>
                </a:lnTo>
                <a:lnTo>
                  <a:pt x="637" y="605"/>
                </a:lnTo>
                <a:lnTo>
                  <a:pt x="631" y="618"/>
                </a:lnTo>
                <a:lnTo>
                  <a:pt x="626" y="634"/>
                </a:lnTo>
                <a:lnTo>
                  <a:pt x="620" y="653"/>
                </a:lnTo>
                <a:lnTo>
                  <a:pt x="616" y="673"/>
                </a:lnTo>
                <a:lnTo>
                  <a:pt x="611" y="696"/>
                </a:lnTo>
                <a:lnTo>
                  <a:pt x="608" y="720"/>
                </a:lnTo>
                <a:lnTo>
                  <a:pt x="604" y="747"/>
                </a:lnTo>
                <a:lnTo>
                  <a:pt x="602" y="776"/>
                </a:lnTo>
                <a:lnTo>
                  <a:pt x="597" y="841"/>
                </a:lnTo>
                <a:lnTo>
                  <a:pt x="594" y="914"/>
                </a:lnTo>
                <a:lnTo>
                  <a:pt x="593" y="996"/>
                </a:lnTo>
                <a:lnTo>
                  <a:pt x="593" y="3963"/>
                </a:lnTo>
                <a:lnTo>
                  <a:pt x="594" y="4049"/>
                </a:lnTo>
                <a:lnTo>
                  <a:pt x="597" y="4128"/>
                </a:lnTo>
                <a:lnTo>
                  <a:pt x="603" y="4197"/>
                </a:lnTo>
                <a:lnTo>
                  <a:pt x="606" y="4228"/>
                </a:lnTo>
                <a:lnTo>
                  <a:pt x="610" y="4257"/>
                </a:lnTo>
                <a:lnTo>
                  <a:pt x="614" y="4284"/>
                </a:lnTo>
                <a:lnTo>
                  <a:pt x="619" y="4310"/>
                </a:lnTo>
                <a:lnTo>
                  <a:pt x="625" y="4332"/>
                </a:lnTo>
                <a:lnTo>
                  <a:pt x="630" y="4353"/>
                </a:lnTo>
                <a:lnTo>
                  <a:pt x="637" y="4371"/>
                </a:lnTo>
                <a:lnTo>
                  <a:pt x="644" y="4387"/>
                </a:lnTo>
                <a:lnTo>
                  <a:pt x="652" y="4401"/>
                </a:lnTo>
                <a:lnTo>
                  <a:pt x="660" y="4413"/>
                </a:lnTo>
                <a:lnTo>
                  <a:pt x="669" y="4424"/>
                </a:lnTo>
                <a:lnTo>
                  <a:pt x="681" y="4433"/>
                </a:lnTo>
                <a:lnTo>
                  <a:pt x="693" y="4442"/>
                </a:lnTo>
                <a:lnTo>
                  <a:pt x="707" y="4451"/>
                </a:lnTo>
                <a:lnTo>
                  <a:pt x="724" y="4458"/>
                </a:lnTo>
                <a:lnTo>
                  <a:pt x="741" y="4466"/>
                </a:lnTo>
                <a:lnTo>
                  <a:pt x="760" y="4472"/>
                </a:lnTo>
                <a:lnTo>
                  <a:pt x="782" y="4477"/>
                </a:lnTo>
                <a:lnTo>
                  <a:pt x="805" y="4483"/>
                </a:lnTo>
                <a:lnTo>
                  <a:pt x="830" y="4486"/>
                </a:lnTo>
                <a:lnTo>
                  <a:pt x="856" y="4491"/>
                </a:lnTo>
                <a:lnTo>
                  <a:pt x="885" y="4493"/>
                </a:lnTo>
                <a:lnTo>
                  <a:pt x="915" y="4496"/>
                </a:lnTo>
                <a:lnTo>
                  <a:pt x="945" y="4498"/>
                </a:lnTo>
                <a:lnTo>
                  <a:pt x="980" y="4499"/>
                </a:lnTo>
                <a:lnTo>
                  <a:pt x="1014" y="4499"/>
                </a:lnTo>
                <a:lnTo>
                  <a:pt x="5035" y="4499"/>
                </a:lnTo>
                <a:close/>
                <a:moveTo>
                  <a:pt x="2105" y="1302"/>
                </a:moveTo>
                <a:lnTo>
                  <a:pt x="2105" y="3140"/>
                </a:lnTo>
                <a:lnTo>
                  <a:pt x="1646" y="3140"/>
                </a:lnTo>
                <a:lnTo>
                  <a:pt x="1646" y="1302"/>
                </a:lnTo>
                <a:lnTo>
                  <a:pt x="2105" y="1302"/>
                </a:lnTo>
                <a:close/>
                <a:moveTo>
                  <a:pt x="2853" y="3484"/>
                </a:moveTo>
                <a:lnTo>
                  <a:pt x="2853" y="3484"/>
                </a:lnTo>
                <a:lnTo>
                  <a:pt x="2862" y="3468"/>
                </a:lnTo>
                <a:lnTo>
                  <a:pt x="2872" y="3453"/>
                </a:lnTo>
                <a:lnTo>
                  <a:pt x="2884" y="3439"/>
                </a:lnTo>
                <a:lnTo>
                  <a:pt x="2894" y="3426"/>
                </a:lnTo>
                <a:lnTo>
                  <a:pt x="2905" y="3414"/>
                </a:lnTo>
                <a:lnTo>
                  <a:pt x="2918" y="3403"/>
                </a:lnTo>
                <a:lnTo>
                  <a:pt x="2930" y="3393"/>
                </a:lnTo>
                <a:lnTo>
                  <a:pt x="2943" y="3384"/>
                </a:lnTo>
                <a:lnTo>
                  <a:pt x="2957" y="3376"/>
                </a:lnTo>
                <a:lnTo>
                  <a:pt x="2970" y="3369"/>
                </a:lnTo>
                <a:lnTo>
                  <a:pt x="2985" y="3363"/>
                </a:lnTo>
                <a:lnTo>
                  <a:pt x="2999" y="3359"/>
                </a:lnTo>
                <a:lnTo>
                  <a:pt x="3015" y="3355"/>
                </a:lnTo>
                <a:lnTo>
                  <a:pt x="3030" y="3352"/>
                </a:lnTo>
                <a:lnTo>
                  <a:pt x="3046" y="3351"/>
                </a:lnTo>
                <a:lnTo>
                  <a:pt x="3063" y="3351"/>
                </a:lnTo>
                <a:lnTo>
                  <a:pt x="3082" y="3351"/>
                </a:lnTo>
                <a:lnTo>
                  <a:pt x="3102" y="3352"/>
                </a:lnTo>
                <a:lnTo>
                  <a:pt x="3121" y="3354"/>
                </a:lnTo>
                <a:lnTo>
                  <a:pt x="3139" y="3358"/>
                </a:lnTo>
                <a:lnTo>
                  <a:pt x="3156" y="3362"/>
                </a:lnTo>
                <a:lnTo>
                  <a:pt x="3174" y="3368"/>
                </a:lnTo>
                <a:lnTo>
                  <a:pt x="3190" y="3374"/>
                </a:lnTo>
                <a:lnTo>
                  <a:pt x="3205" y="3382"/>
                </a:lnTo>
                <a:lnTo>
                  <a:pt x="3220" y="3390"/>
                </a:lnTo>
                <a:lnTo>
                  <a:pt x="3234" y="3399"/>
                </a:lnTo>
                <a:lnTo>
                  <a:pt x="3248" y="3409"/>
                </a:lnTo>
                <a:lnTo>
                  <a:pt x="3261" y="3420"/>
                </a:lnTo>
                <a:lnTo>
                  <a:pt x="3274" y="3432"/>
                </a:lnTo>
                <a:lnTo>
                  <a:pt x="3285" y="3446"/>
                </a:lnTo>
                <a:lnTo>
                  <a:pt x="3297" y="3459"/>
                </a:lnTo>
                <a:lnTo>
                  <a:pt x="3307" y="3475"/>
                </a:lnTo>
                <a:lnTo>
                  <a:pt x="3316" y="3491"/>
                </a:lnTo>
                <a:lnTo>
                  <a:pt x="3326" y="3508"/>
                </a:lnTo>
                <a:lnTo>
                  <a:pt x="3334" y="3525"/>
                </a:lnTo>
                <a:lnTo>
                  <a:pt x="3342" y="3545"/>
                </a:lnTo>
                <a:lnTo>
                  <a:pt x="3349" y="3564"/>
                </a:lnTo>
                <a:lnTo>
                  <a:pt x="3356" y="3586"/>
                </a:lnTo>
                <a:lnTo>
                  <a:pt x="3363" y="3608"/>
                </a:lnTo>
                <a:lnTo>
                  <a:pt x="3368" y="3630"/>
                </a:lnTo>
                <a:lnTo>
                  <a:pt x="3373" y="3654"/>
                </a:lnTo>
                <a:lnTo>
                  <a:pt x="3377" y="3678"/>
                </a:lnTo>
                <a:lnTo>
                  <a:pt x="3380" y="3705"/>
                </a:lnTo>
                <a:lnTo>
                  <a:pt x="3384" y="3731"/>
                </a:lnTo>
                <a:lnTo>
                  <a:pt x="3386" y="3759"/>
                </a:lnTo>
                <a:lnTo>
                  <a:pt x="3387" y="3788"/>
                </a:lnTo>
                <a:lnTo>
                  <a:pt x="3388" y="3848"/>
                </a:lnTo>
                <a:lnTo>
                  <a:pt x="2757" y="3848"/>
                </a:lnTo>
                <a:lnTo>
                  <a:pt x="2757" y="3818"/>
                </a:lnTo>
                <a:lnTo>
                  <a:pt x="2758" y="3788"/>
                </a:lnTo>
                <a:lnTo>
                  <a:pt x="2760" y="3759"/>
                </a:lnTo>
                <a:lnTo>
                  <a:pt x="2763" y="3732"/>
                </a:lnTo>
                <a:lnTo>
                  <a:pt x="2766" y="3706"/>
                </a:lnTo>
                <a:lnTo>
                  <a:pt x="2769" y="3681"/>
                </a:lnTo>
                <a:lnTo>
                  <a:pt x="2775" y="3656"/>
                </a:lnTo>
                <a:lnTo>
                  <a:pt x="2781" y="3633"/>
                </a:lnTo>
                <a:lnTo>
                  <a:pt x="2787" y="3611"/>
                </a:lnTo>
                <a:lnTo>
                  <a:pt x="2793" y="3589"/>
                </a:lnTo>
                <a:lnTo>
                  <a:pt x="2801" y="3569"/>
                </a:lnTo>
                <a:lnTo>
                  <a:pt x="2811" y="3551"/>
                </a:lnTo>
                <a:lnTo>
                  <a:pt x="2820" y="3532"/>
                </a:lnTo>
                <a:lnTo>
                  <a:pt x="2830" y="3515"/>
                </a:lnTo>
                <a:lnTo>
                  <a:pt x="2840" y="3499"/>
                </a:lnTo>
                <a:lnTo>
                  <a:pt x="2853" y="3484"/>
                </a:lnTo>
                <a:close/>
                <a:moveTo>
                  <a:pt x="4403" y="1608"/>
                </a:moveTo>
                <a:lnTo>
                  <a:pt x="4403" y="3025"/>
                </a:lnTo>
                <a:lnTo>
                  <a:pt x="3943" y="3025"/>
                </a:lnTo>
                <a:lnTo>
                  <a:pt x="3943" y="1608"/>
                </a:lnTo>
                <a:lnTo>
                  <a:pt x="4403" y="1608"/>
                </a:lnTo>
                <a:close/>
              </a:path>
            </a:pathLst>
          </a:custGeom>
          <a:solidFill>
            <a:sysClr val="window" lastClr="FFFFFF"/>
          </a:solidFill>
          <a:ln>
            <a:noFill/>
          </a:ln>
        </p:spPr>
        <p:txBody>
          <a:bodyPr anchor="ctr" anchorCtr="1">
            <a:normAutofit fontScale="92500" lnSpcReduction="10000"/>
          </a:bodyPr>
          <a:p>
            <a:endParaRPr lang="zh-CN" altLang="en-US">
              <a:sym typeface="Arial" panose="020B0604020202020204" pitchFamily="34" charset="0"/>
            </a:endParaRPr>
          </a:p>
        </p:txBody>
      </p:sp>
      <p:sp>
        <p:nvSpPr>
          <p:cNvPr id="29" name="文本框 28"/>
          <p:cNvSpPr txBox="1"/>
          <p:nvPr>
            <p:custDataLst>
              <p:tags r:id="rId12"/>
            </p:custDataLst>
          </p:nvPr>
        </p:nvSpPr>
        <p:spPr>
          <a:xfrm>
            <a:off x="6273666" y="5734278"/>
            <a:ext cx="3676410" cy="1428213"/>
          </a:xfrm>
          <a:prstGeom prst="rect">
            <a:avLst/>
          </a:prstGeom>
          <a:noFill/>
        </p:spPr>
        <p:txBody>
          <a:bodyPr wrap="square" rtlCol="0">
            <a:normAutofit/>
          </a:bodyPr>
          <a:p>
            <a:pPr algn="ctr"/>
            <a:r>
              <a:rPr lang="zh-CN" altLang="en-US" sz="3000" dirty="0">
                <a:latin typeface="华文中宋" panose="02010600040101010101" charset="-122"/>
                <a:ea typeface="华文中宋" panose="02010600040101010101" charset="-122"/>
                <a:cs typeface="+mn-ea"/>
                <a:sym typeface="Arial" panose="020B0604020202020204" pitchFamily="34" charset="0"/>
              </a:rPr>
              <a:t>了解精品</a:t>
            </a:r>
            <a:endParaRPr lang="zh-CN" altLang="en-US" sz="3000" dirty="0">
              <a:latin typeface="华文中宋" panose="02010600040101010101" charset="-122"/>
              <a:ea typeface="华文中宋" panose="02010600040101010101" charset="-122"/>
              <a:cs typeface="+mn-ea"/>
              <a:sym typeface="Arial" panose="020B0604020202020204" pitchFamily="34" charset="0"/>
            </a:endParaRPr>
          </a:p>
        </p:txBody>
      </p:sp>
      <p:sp>
        <p:nvSpPr>
          <p:cNvPr id="30" name="文本框 29"/>
          <p:cNvSpPr txBox="1"/>
          <p:nvPr>
            <p:custDataLst>
              <p:tags r:id="rId13"/>
            </p:custDataLst>
          </p:nvPr>
        </p:nvSpPr>
        <p:spPr>
          <a:xfrm>
            <a:off x="6273664" y="5092558"/>
            <a:ext cx="3675414" cy="545396"/>
          </a:xfrm>
          <a:prstGeom prst="rect">
            <a:avLst/>
          </a:prstGeom>
          <a:noFill/>
        </p:spPr>
        <p:txBody>
          <a:bodyPr wrap="square" rtlCol="0">
            <a:normAutofit lnSpcReduction="10000"/>
          </a:bodyPr>
          <a:p>
            <a:pPr algn="ctr"/>
            <a:r>
              <a:rPr lang="en-US" altLang="zh-CN" sz="2800" b="1">
                <a:solidFill>
                  <a:srgbClr val="0F6FC6"/>
                </a:solidFill>
                <a:latin typeface="Times New Roman" panose="02020603050405020304" charset="0"/>
                <a:cs typeface="Times New Roman" panose="02020603050405020304" charset="0"/>
                <a:sym typeface="Arial" panose="020B0604020202020204" pitchFamily="34" charset="0"/>
              </a:rPr>
              <a:t>2</a:t>
            </a:r>
            <a:endParaRPr lang="en-US" altLang="zh-CN" sz="2800" b="1">
              <a:solidFill>
                <a:srgbClr val="0F6FC6"/>
              </a:solidFill>
              <a:latin typeface="Times New Roman" panose="02020603050405020304" charset="0"/>
              <a:cs typeface="Times New Roman" panose="02020603050405020304" charset="0"/>
              <a:sym typeface="Arial" panose="020B0604020202020204" pitchFamily="34" charset="0"/>
            </a:endParaRPr>
          </a:p>
        </p:txBody>
      </p:sp>
      <p:grpSp>
        <p:nvGrpSpPr>
          <p:cNvPr id="23" name="组合 22"/>
          <p:cNvGrpSpPr/>
          <p:nvPr>
            <p:custDataLst>
              <p:tags r:id="rId14"/>
            </p:custDataLst>
          </p:nvPr>
        </p:nvGrpSpPr>
        <p:grpSpPr>
          <a:xfrm>
            <a:off x="3820032" y="270184"/>
            <a:ext cx="4927169" cy="817951"/>
            <a:chOff x="5406736" y="3210473"/>
            <a:chExt cx="3169085" cy="526094"/>
          </a:xfrm>
        </p:grpSpPr>
        <p:sp>
          <p:nvSpPr>
            <p:cNvPr id="37" name="圆角矩形 36"/>
            <p:cNvSpPr/>
            <p:nvPr>
              <p:custDataLst>
                <p:tags r:id="rId15"/>
              </p:custDataLst>
            </p:nvPr>
          </p:nvSpPr>
          <p:spPr>
            <a:xfrm flipH="1">
              <a:off x="5406736" y="3210474"/>
              <a:ext cx="3169085" cy="526093"/>
            </a:xfrm>
            <a:prstGeom prst="roundRect">
              <a:avLst>
                <a:gd name="adj" fmla="val 38096"/>
              </a:avLst>
            </a:prstGeom>
            <a:solidFill>
              <a:srgbClr val="FC546D"/>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38" name="任意多边形 37"/>
            <p:cNvSpPr/>
            <p:nvPr>
              <p:custDataLst>
                <p:tags r:id="rId16"/>
              </p:custDataLst>
            </p:nvPr>
          </p:nvSpPr>
          <p:spPr>
            <a:xfrm flipH="1">
              <a:off x="5406737" y="3210473"/>
              <a:ext cx="533190" cy="526093"/>
            </a:xfrm>
            <a:custGeom>
              <a:avLst/>
              <a:gdLst>
                <a:gd name="connsiteX0" fmla="*/ 0 w 533190"/>
                <a:gd name="connsiteY0" fmla="*/ 0 h 526093"/>
                <a:gd name="connsiteX1" fmla="*/ 332770 w 533190"/>
                <a:gd name="connsiteY1" fmla="*/ 0 h 526093"/>
                <a:gd name="connsiteX2" fmla="*/ 533190 w 533190"/>
                <a:gd name="connsiteY2" fmla="*/ 200420 h 526093"/>
                <a:gd name="connsiteX3" fmla="*/ 533190 w 533190"/>
                <a:gd name="connsiteY3" fmla="*/ 325673 h 526093"/>
                <a:gd name="connsiteX4" fmla="*/ 332770 w 533190"/>
                <a:gd name="connsiteY4" fmla="*/ 526093 h 526093"/>
                <a:gd name="connsiteX5" fmla="*/ 0 w 533190"/>
                <a:gd name="connsiteY5" fmla="*/ 526093 h 5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190" h="526093">
                  <a:moveTo>
                    <a:pt x="0" y="0"/>
                  </a:moveTo>
                  <a:lnTo>
                    <a:pt x="332770" y="0"/>
                  </a:lnTo>
                  <a:cubicBezTo>
                    <a:pt x="443459" y="0"/>
                    <a:pt x="533190" y="89731"/>
                    <a:pt x="533190" y="200420"/>
                  </a:cubicBezTo>
                  <a:lnTo>
                    <a:pt x="533190" y="325673"/>
                  </a:lnTo>
                  <a:cubicBezTo>
                    <a:pt x="533190" y="436362"/>
                    <a:pt x="443459" y="526093"/>
                    <a:pt x="332770" y="526093"/>
                  </a:cubicBezTo>
                  <a:lnTo>
                    <a:pt x="0" y="526093"/>
                  </a:lnTo>
                  <a:close/>
                </a:path>
              </a:pathLst>
            </a:custGeom>
            <a:solidFill>
              <a:sysClr val="window" lastClr="FFFFFF">
                <a:lumMod val="75000"/>
              </a:sys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grpSp>
      <p:sp>
        <p:nvSpPr>
          <p:cNvPr id="56" name="KSO_Shape"/>
          <p:cNvSpPr/>
          <p:nvPr>
            <p:custDataLst>
              <p:tags r:id="rId17"/>
            </p:custDataLst>
          </p:nvPr>
        </p:nvSpPr>
        <p:spPr>
          <a:xfrm>
            <a:off x="3999040" y="491950"/>
            <a:ext cx="470973" cy="374422"/>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ysClr val="window" lastClr="FFFFFF"/>
          </a:solidFill>
          <a:ln w="12700" cap="flat" cmpd="sng" algn="ctr">
            <a:noFill/>
            <a:prstDash val="solid"/>
            <a:miter lim="800000"/>
          </a:ln>
          <a:effectLst/>
        </p:spPr>
        <p:txBody>
          <a:bodyPr wrap="square" anchor="ctr">
            <a:normAutofit/>
          </a:bodyPr>
          <a:p>
            <a:pPr algn="ctr" eaLnBrk="1" hangingPunct="1">
              <a:spcBef>
                <a:spcPts val="0"/>
              </a:spcBef>
              <a:spcAft>
                <a:spcPts val="0"/>
              </a:spcAft>
              <a:defRPr/>
            </a:pPr>
            <a:endParaRPr lang="zh-CN" altLang="en-US">
              <a:solidFill>
                <a:srgbClr val="FFFFFF"/>
              </a:solidFill>
              <a:sym typeface="Arial" panose="020B0604020202020204" pitchFamily="34" charset="0"/>
            </a:endParaRPr>
          </a:p>
        </p:txBody>
      </p:sp>
      <p:grpSp>
        <p:nvGrpSpPr>
          <p:cNvPr id="24" name="组合 23"/>
          <p:cNvGrpSpPr/>
          <p:nvPr>
            <p:custDataLst>
              <p:tags r:id="rId18"/>
            </p:custDataLst>
          </p:nvPr>
        </p:nvGrpSpPr>
        <p:grpSpPr>
          <a:xfrm>
            <a:off x="796056" y="18614"/>
            <a:ext cx="1376233" cy="1378528"/>
            <a:chOff x="3461757" y="3048667"/>
            <a:chExt cx="885173" cy="886650"/>
          </a:xfrm>
        </p:grpSpPr>
        <p:sp>
          <p:nvSpPr>
            <p:cNvPr id="25" name="椭圆 24"/>
            <p:cNvSpPr/>
            <p:nvPr>
              <p:custDataLst>
                <p:tags r:id="rId19"/>
              </p:custDataLst>
            </p:nvPr>
          </p:nvSpPr>
          <p:spPr>
            <a:xfrm>
              <a:off x="3685817" y="3273465"/>
              <a:ext cx="437053" cy="437053"/>
            </a:xfrm>
            <a:prstGeom prst="ellipse">
              <a:avLst/>
            </a:prstGeom>
            <a:solidFill>
              <a:sysClr val="window" lastClr="FFFFFF">
                <a:lumMod val="75000"/>
              </a:sys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26" name="KSO_Shape"/>
            <p:cNvSpPr/>
            <p:nvPr>
              <p:custDataLst>
                <p:tags r:id="rId20"/>
              </p:custDataLst>
            </p:nvPr>
          </p:nvSpPr>
          <p:spPr bwMode="auto">
            <a:xfrm>
              <a:off x="3461757" y="3048667"/>
              <a:ext cx="885173" cy="886650"/>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ysClr val="window" lastClr="FFFFFF">
                <a:lumMod val="75000"/>
              </a:sysClr>
            </a:solidFill>
            <a:ln>
              <a:noFill/>
            </a:ln>
          </p:spPr>
          <p:txBody>
            <a:bodyPr wrap="square"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sp>
        <p:nvSpPr>
          <p:cNvPr id="53" name="文本框 52"/>
          <p:cNvSpPr txBox="1"/>
          <p:nvPr>
            <p:custDataLst>
              <p:tags r:id="rId21"/>
            </p:custDataLst>
          </p:nvPr>
        </p:nvSpPr>
        <p:spPr>
          <a:xfrm>
            <a:off x="4575290" y="389077"/>
            <a:ext cx="3802805" cy="622074"/>
          </a:xfrm>
          <a:prstGeom prst="rect">
            <a:avLst/>
          </a:prstGeom>
          <a:noFill/>
        </p:spPr>
        <p:txBody>
          <a:bodyPr wrap="square" rtlCol="0">
            <a:noAutofit/>
          </a:bodyPr>
          <a:p>
            <a:pPr algn="ctr"/>
            <a:r>
              <a:rPr lang="zh-CN" altLang="en-US" sz="3000" b="1">
                <a:solidFill>
                  <a:schemeClr val="bg1"/>
                </a:solidFill>
                <a:latin typeface="Times New Roman" panose="02020603050405020304" charset="0"/>
                <a:ea typeface="新宋体" panose="02010609030101010101" charset="-122"/>
                <a:cs typeface="Times New Roman" panose="02020603050405020304" charset="0"/>
                <a:sym typeface="Arial" panose="020B0604020202020204" pitchFamily="34" charset="0"/>
              </a:rPr>
              <a:t>小窍门</a:t>
            </a:r>
            <a:endParaRPr lang="zh-CN" altLang="en-US" sz="3000" b="1">
              <a:solidFill>
                <a:schemeClr val="bg1"/>
              </a:solidFill>
              <a:latin typeface="Times New Roman" panose="02020603050405020304" charset="0"/>
              <a:ea typeface="新宋体" panose="02010609030101010101" charset="-122"/>
              <a:cs typeface="Times New Roman" panose="02020603050405020304" charset="0"/>
              <a:sym typeface="Arial" panose="020B0604020202020204" pitchFamily="34" charset="0"/>
            </a:endParaRPr>
          </a:p>
        </p:txBody>
      </p:sp>
      <p:cxnSp>
        <p:nvCxnSpPr>
          <p:cNvPr id="82" name="直接箭头连接符 81"/>
          <p:cNvCxnSpPr/>
          <p:nvPr>
            <p:custDataLst>
              <p:tags r:id="rId22"/>
            </p:custDataLst>
          </p:nvPr>
        </p:nvCxnSpPr>
        <p:spPr>
          <a:xfrm>
            <a:off x="2389631" y="700667"/>
            <a:ext cx="1213058" cy="0"/>
          </a:xfrm>
          <a:prstGeom prst="straightConnector1">
            <a:avLst/>
          </a:prstGeom>
          <a:noFill/>
          <a:ln w="6350" cap="flat" cmpd="sng" algn="ctr">
            <a:solidFill>
              <a:sysClr val="windowText" lastClr="000000">
                <a:lumMod val="50000"/>
                <a:lumOff val="50000"/>
              </a:sysClr>
            </a:solidFill>
            <a:prstDash val="solid"/>
            <a:miter lim="800000"/>
            <a:tailEnd type="triangle"/>
          </a:ln>
          <a:effectLst/>
        </p:spPr>
      </p:cxnSp>
      <p:sp>
        <p:nvSpPr>
          <p:cNvPr id="27" name="KSO_Shape"/>
          <p:cNvSpPr/>
          <p:nvPr>
            <p:custDataLst>
              <p:tags r:id="rId23"/>
            </p:custDataLst>
          </p:nvPr>
        </p:nvSpPr>
        <p:spPr bwMode="auto">
          <a:xfrm>
            <a:off x="1200088" y="368122"/>
            <a:ext cx="568164" cy="557747"/>
          </a:xfrm>
          <a:custGeom>
            <a:avLst/>
            <a:gdLst>
              <a:gd name="T0" fmla="*/ 291065635 w 5643"/>
              <a:gd name="T1" fmla="*/ 74701230 h 5531"/>
              <a:gd name="T2" fmla="*/ 0 w 5643"/>
              <a:gd name="T3" fmla="*/ 631761781 h 5531"/>
              <a:gd name="T4" fmla="*/ 124221326 w 5643"/>
              <a:gd name="T5" fmla="*/ 234954587 h 5531"/>
              <a:gd name="T6" fmla="*/ 105986935 w 5643"/>
              <a:gd name="T7" fmla="*/ 239752000 h 5531"/>
              <a:gd name="T8" fmla="*/ 90259798 w 5643"/>
              <a:gd name="T9" fmla="*/ 249346489 h 5531"/>
              <a:gd name="T10" fmla="*/ 77837969 w 5643"/>
              <a:gd name="T11" fmla="*/ 262939104 h 5531"/>
              <a:gd name="T12" fmla="*/ 69860128 w 5643"/>
              <a:gd name="T13" fmla="*/ 279615264 h 5531"/>
              <a:gd name="T14" fmla="*/ 66897132 w 5643"/>
              <a:gd name="T15" fmla="*/ 298576357 h 5531"/>
              <a:gd name="T16" fmla="*/ 68264694 w 5643"/>
              <a:gd name="T17" fmla="*/ 509887056 h 5531"/>
              <a:gd name="T18" fmla="*/ 74760869 w 5643"/>
              <a:gd name="T19" fmla="*/ 527362841 h 5531"/>
              <a:gd name="T20" fmla="*/ 85587265 w 5643"/>
              <a:gd name="T21" fmla="*/ 542211865 h 5531"/>
              <a:gd name="T22" fmla="*/ 100402919 w 5643"/>
              <a:gd name="T23" fmla="*/ 553062763 h 5531"/>
              <a:gd name="T24" fmla="*/ 117839256 w 5643"/>
              <a:gd name="T25" fmla="*/ 559573369 h 5531"/>
              <a:gd name="T26" fmla="*/ 420757212 w 5643"/>
              <a:gd name="T27" fmla="*/ 560944059 h 5531"/>
              <a:gd name="T28" fmla="*/ 439675215 w 5643"/>
              <a:gd name="T29" fmla="*/ 557974457 h 5531"/>
              <a:gd name="T30" fmla="*/ 456314173 w 5643"/>
              <a:gd name="T31" fmla="*/ 549978880 h 5531"/>
              <a:gd name="T32" fmla="*/ 469876031 w 5643"/>
              <a:gd name="T33" fmla="*/ 537528732 h 5531"/>
              <a:gd name="T34" fmla="*/ 479448969 w 5643"/>
              <a:gd name="T35" fmla="*/ 521766140 h 5531"/>
              <a:gd name="T36" fmla="*/ 484121502 w 5643"/>
              <a:gd name="T37" fmla="*/ 503490392 h 5531"/>
              <a:gd name="T38" fmla="*/ 484121502 w 5643"/>
              <a:gd name="T39" fmla="*/ 292065751 h 5531"/>
              <a:gd name="T40" fmla="*/ 479448969 w 5643"/>
              <a:gd name="T41" fmla="*/ 273790002 h 5531"/>
              <a:gd name="T42" fmla="*/ 469876031 w 5643"/>
              <a:gd name="T43" fmla="*/ 257913130 h 5531"/>
              <a:gd name="T44" fmla="*/ 456314173 w 5643"/>
              <a:gd name="T45" fmla="*/ 245577262 h 5531"/>
              <a:gd name="T46" fmla="*/ 439675215 w 5643"/>
              <a:gd name="T47" fmla="*/ 237467405 h 5531"/>
              <a:gd name="T48" fmla="*/ 420757212 w 5643"/>
              <a:gd name="T49" fmla="*/ 234612083 h 5531"/>
              <a:gd name="T50" fmla="*/ 609596624 w 5643"/>
              <a:gd name="T51" fmla="*/ 236210996 h 5531"/>
              <a:gd name="T52" fmla="*/ 609596624 w 5643"/>
              <a:gd name="T53" fmla="*/ 277673510 h 5531"/>
              <a:gd name="T54" fmla="*/ 609596624 w 5643"/>
              <a:gd name="T55" fmla="*/ 318108176 h 5531"/>
              <a:gd name="T56" fmla="*/ 609596624 w 5643"/>
              <a:gd name="T57" fmla="*/ 359570691 h 5531"/>
              <a:gd name="T58" fmla="*/ 549423200 w 5643"/>
              <a:gd name="T59" fmla="*/ 417367200 h 5531"/>
              <a:gd name="T60" fmla="*/ 536089213 w 5643"/>
              <a:gd name="T61" fmla="*/ 422164613 h 5531"/>
              <a:gd name="T62" fmla="*/ 525490688 w 5643"/>
              <a:gd name="T63" fmla="*/ 434957265 h 5531"/>
              <a:gd name="T64" fmla="*/ 523325409 w 5643"/>
              <a:gd name="T65" fmla="*/ 446265285 h 5531"/>
              <a:gd name="T66" fmla="*/ 524578868 w 5643"/>
              <a:gd name="T67" fmla="*/ 455060487 h 5531"/>
              <a:gd name="T68" fmla="*/ 533923934 w 5643"/>
              <a:gd name="T69" fmla="*/ 468767045 h 5531"/>
              <a:gd name="T70" fmla="*/ 547941534 w 5643"/>
              <a:gd name="T71" fmla="*/ 475049090 h 5531"/>
              <a:gd name="T72" fmla="*/ 555349192 w 5643"/>
              <a:gd name="T73" fmla="*/ 475277651 h 5531"/>
              <a:gd name="T74" fmla="*/ 568569413 w 5643"/>
              <a:gd name="T75" fmla="*/ 470480237 h 5531"/>
              <a:gd name="T76" fmla="*/ 579167937 w 5643"/>
              <a:gd name="T77" fmla="*/ 457687586 h 5531"/>
              <a:gd name="T78" fmla="*/ 581447321 w 5643"/>
              <a:gd name="T79" fmla="*/ 446265285 h 5531"/>
              <a:gd name="T80" fmla="*/ 580079758 w 5643"/>
              <a:gd name="T81" fmla="*/ 437584364 h 5531"/>
              <a:gd name="T82" fmla="*/ 570848458 w 5643"/>
              <a:gd name="T83" fmla="*/ 423877806 h 5531"/>
              <a:gd name="T84" fmla="*/ 556830859 w 5643"/>
              <a:gd name="T85" fmla="*/ 417595423 h 5531"/>
              <a:gd name="T86" fmla="*/ 552386196 w 5643"/>
              <a:gd name="T87" fmla="*/ 499264380 h 5531"/>
              <a:gd name="T88" fmla="*/ 541103721 w 5643"/>
              <a:gd name="T89" fmla="*/ 501548638 h 5531"/>
              <a:gd name="T90" fmla="*/ 528225813 w 5643"/>
              <a:gd name="T91" fmla="*/ 512171313 h 5531"/>
              <a:gd name="T92" fmla="*/ 523439176 w 5643"/>
              <a:gd name="T93" fmla="*/ 525535367 h 5531"/>
              <a:gd name="T94" fmla="*/ 523553280 w 5643"/>
              <a:gd name="T95" fmla="*/ 532959879 h 5531"/>
              <a:gd name="T96" fmla="*/ 529935351 w 5643"/>
              <a:gd name="T97" fmla="*/ 546894998 h 5531"/>
              <a:gd name="T98" fmla="*/ 543725080 w 5643"/>
              <a:gd name="T99" fmla="*/ 556260926 h 5531"/>
              <a:gd name="T100" fmla="*/ 552386196 w 5643"/>
              <a:gd name="T101" fmla="*/ 557631615 h 5531"/>
              <a:gd name="T102" fmla="*/ 563782775 w 5643"/>
              <a:gd name="T103" fmla="*/ 555347358 h 5531"/>
              <a:gd name="T104" fmla="*/ 576432812 w 5643"/>
              <a:gd name="T105" fmla="*/ 544724683 h 5531"/>
              <a:gd name="T106" fmla="*/ 581333216 w 5643"/>
              <a:gd name="T107" fmla="*/ 531474909 h 5531"/>
              <a:gd name="T108" fmla="*/ 581105346 w 5643"/>
              <a:gd name="T109" fmla="*/ 524050397 h 5531"/>
              <a:gd name="T110" fmla="*/ 574723275 w 5643"/>
              <a:gd name="T111" fmla="*/ 510000998 h 5531"/>
              <a:gd name="T112" fmla="*/ 561047650 w 5643"/>
              <a:gd name="T113" fmla="*/ 500635070 h 5531"/>
              <a:gd name="T114" fmla="*/ 552386196 w 5643"/>
              <a:gd name="T115" fmla="*/ 499264380 h 55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643" h="5531">
                <a:moveTo>
                  <a:pt x="0" y="1511"/>
                </a:moveTo>
                <a:lnTo>
                  <a:pt x="1627" y="1511"/>
                </a:lnTo>
                <a:lnTo>
                  <a:pt x="645" y="270"/>
                </a:lnTo>
                <a:lnTo>
                  <a:pt x="987" y="0"/>
                </a:lnTo>
                <a:lnTo>
                  <a:pt x="2000" y="1279"/>
                </a:lnTo>
                <a:lnTo>
                  <a:pt x="2554" y="654"/>
                </a:lnTo>
                <a:lnTo>
                  <a:pt x="2881" y="944"/>
                </a:lnTo>
                <a:lnTo>
                  <a:pt x="2379" y="1511"/>
                </a:lnTo>
                <a:lnTo>
                  <a:pt x="5643" y="1511"/>
                </a:lnTo>
                <a:lnTo>
                  <a:pt x="5643" y="5531"/>
                </a:lnTo>
                <a:lnTo>
                  <a:pt x="0" y="5531"/>
                </a:lnTo>
                <a:lnTo>
                  <a:pt x="0" y="1511"/>
                </a:lnTo>
                <a:close/>
                <a:moveTo>
                  <a:pt x="1147" y="2054"/>
                </a:moveTo>
                <a:lnTo>
                  <a:pt x="1147" y="2054"/>
                </a:lnTo>
                <a:lnTo>
                  <a:pt x="1119" y="2055"/>
                </a:lnTo>
                <a:lnTo>
                  <a:pt x="1090" y="2057"/>
                </a:lnTo>
                <a:lnTo>
                  <a:pt x="1062" y="2060"/>
                </a:lnTo>
                <a:lnTo>
                  <a:pt x="1034" y="2066"/>
                </a:lnTo>
                <a:lnTo>
                  <a:pt x="1008" y="2072"/>
                </a:lnTo>
                <a:lnTo>
                  <a:pt x="981" y="2079"/>
                </a:lnTo>
                <a:lnTo>
                  <a:pt x="956" y="2088"/>
                </a:lnTo>
                <a:lnTo>
                  <a:pt x="930" y="2099"/>
                </a:lnTo>
                <a:lnTo>
                  <a:pt x="905" y="2109"/>
                </a:lnTo>
                <a:lnTo>
                  <a:pt x="881" y="2122"/>
                </a:lnTo>
                <a:lnTo>
                  <a:pt x="858" y="2136"/>
                </a:lnTo>
                <a:lnTo>
                  <a:pt x="834" y="2150"/>
                </a:lnTo>
                <a:lnTo>
                  <a:pt x="813" y="2166"/>
                </a:lnTo>
                <a:lnTo>
                  <a:pt x="792" y="2183"/>
                </a:lnTo>
                <a:lnTo>
                  <a:pt x="772" y="2200"/>
                </a:lnTo>
                <a:lnTo>
                  <a:pt x="751" y="2219"/>
                </a:lnTo>
                <a:lnTo>
                  <a:pt x="733" y="2238"/>
                </a:lnTo>
                <a:lnTo>
                  <a:pt x="715" y="2258"/>
                </a:lnTo>
                <a:lnTo>
                  <a:pt x="699" y="2280"/>
                </a:lnTo>
                <a:lnTo>
                  <a:pt x="683" y="2302"/>
                </a:lnTo>
                <a:lnTo>
                  <a:pt x="668" y="2324"/>
                </a:lnTo>
                <a:lnTo>
                  <a:pt x="656" y="2348"/>
                </a:lnTo>
                <a:lnTo>
                  <a:pt x="643" y="2372"/>
                </a:lnTo>
                <a:lnTo>
                  <a:pt x="631" y="2397"/>
                </a:lnTo>
                <a:lnTo>
                  <a:pt x="622" y="2422"/>
                </a:lnTo>
                <a:lnTo>
                  <a:pt x="613" y="2448"/>
                </a:lnTo>
                <a:lnTo>
                  <a:pt x="604" y="2474"/>
                </a:lnTo>
                <a:lnTo>
                  <a:pt x="599" y="2502"/>
                </a:lnTo>
                <a:lnTo>
                  <a:pt x="594" y="2530"/>
                </a:lnTo>
                <a:lnTo>
                  <a:pt x="591" y="2557"/>
                </a:lnTo>
                <a:lnTo>
                  <a:pt x="589" y="2586"/>
                </a:lnTo>
                <a:lnTo>
                  <a:pt x="587" y="2614"/>
                </a:lnTo>
                <a:lnTo>
                  <a:pt x="587" y="4351"/>
                </a:lnTo>
                <a:lnTo>
                  <a:pt x="589" y="4379"/>
                </a:lnTo>
                <a:lnTo>
                  <a:pt x="591" y="4408"/>
                </a:lnTo>
                <a:lnTo>
                  <a:pt x="594" y="4436"/>
                </a:lnTo>
                <a:lnTo>
                  <a:pt x="599" y="4464"/>
                </a:lnTo>
                <a:lnTo>
                  <a:pt x="604" y="4490"/>
                </a:lnTo>
                <a:lnTo>
                  <a:pt x="613" y="4517"/>
                </a:lnTo>
                <a:lnTo>
                  <a:pt x="622" y="4543"/>
                </a:lnTo>
                <a:lnTo>
                  <a:pt x="631" y="4568"/>
                </a:lnTo>
                <a:lnTo>
                  <a:pt x="643" y="4593"/>
                </a:lnTo>
                <a:lnTo>
                  <a:pt x="656" y="4617"/>
                </a:lnTo>
                <a:lnTo>
                  <a:pt x="668" y="4640"/>
                </a:lnTo>
                <a:lnTo>
                  <a:pt x="683" y="4664"/>
                </a:lnTo>
                <a:lnTo>
                  <a:pt x="699" y="4685"/>
                </a:lnTo>
                <a:lnTo>
                  <a:pt x="715" y="4706"/>
                </a:lnTo>
                <a:lnTo>
                  <a:pt x="733" y="4726"/>
                </a:lnTo>
                <a:lnTo>
                  <a:pt x="751" y="4747"/>
                </a:lnTo>
                <a:lnTo>
                  <a:pt x="772" y="4765"/>
                </a:lnTo>
                <a:lnTo>
                  <a:pt x="792" y="4783"/>
                </a:lnTo>
                <a:lnTo>
                  <a:pt x="813" y="4799"/>
                </a:lnTo>
                <a:lnTo>
                  <a:pt x="834" y="4815"/>
                </a:lnTo>
                <a:lnTo>
                  <a:pt x="858" y="4830"/>
                </a:lnTo>
                <a:lnTo>
                  <a:pt x="881" y="4842"/>
                </a:lnTo>
                <a:lnTo>
                  <a:pt x="905" y="4855"/>
                </a:lnTo>
                <a:lnTo>
                  <a:pt x="930" y="4867"/>
                </a:lnTo>
                <a:lnTo>
                  <a:pt x="956" y="4877"/>
                </a:lnTo>
                <a:lnTo>
                  <a:pt x="981" y="4885"/>
                </a:lnTo>
                <a:lnTo>
                  <a:pt x="1008" y="4894"/>
                </a:lnTo>
                <a:lnTo>
                  <a:pt x="1034" y="4899"/>
                </a:lnTo>
                <a:lnTo>
                  <a:pt x="1062" y="4904"/>
                </a:lnTo>
                <a:lnTo>
                  <a:pt x="1090" y="4907"/>
                </a:lnTo>
                <a:lnTo>
                  <a:pt x="1119" y="4911"/>
                </a:lnTo>
                <a:lnTo>
                  <a:pt x="1147" y="4911"/>
                </a:lnTo>
                <a:lnTo>
                  <a:pt x="3692" y="4911"/>
                </a:lnTo>
                <a:lnTo>
                  <a:pt x="3721" y="4911"/>
                </a:lnTo>
                <a:lnTo>
                  <a:pt x="3748" y="4907"/>
                </a:lnTo>
                <a:lnTo>
                  <a:pt x="3777" y="4904"/>
                </a:lnTo>
                <a:lnTo>
                  <a:pt x="3804" y="4899"/>
                </a:lnTo>
                <a:lnTo>
                  <a:pt x="3831" y="4894"/>
                </a:lnTo>
                <a:lnTo>
                  <a:pt x="3858" y="4885"/>
                </a:lnTo>
                <a:lnTo>
                  <a:pt x="3883" y="4877"/>
                </a:lnTo>
                <a:lnTo>
                  <a:pt x="3909" y="4867"/>
                </a:lnTo>
                <a:lnTo>
                  <a:pt x="3933" y="4855"/>
                </a:lnTo>
                <a:lnTo>
                  <a:pt x="3958" y="4842"/>
                </a:lnTo>
                <a:lnTo>
                  <a:pt x="3981" y="4830"/>
                </a:lnTo>
                <a:lnTo>
                  <a:pt x="4004" y="4815"/>
                </a:lnTo>
                <a:lnTo>
                  <a:pt x="4026" y="4799"/>
                </a:lnTo>
                <a:lnTo>
                  <a:pt x="4047" y="4783"/>
                </a:lnTo>
                <a:lnTo>
                  <a:pt x="4068" y="4765"/>
                </a:lnTo>
                <a:lnTo>
                  <a:pt x="4087" y="4747"/>
                </a:lnTo>
                <a:lnTo>
                  <a:pt x="4106" y="4726"/>
                </a:lnTo>
                <a:lnTo>
                  <a:pt x="4123" y="4706"/>
                </a:lnTo>
                <a:lnTo>
                  <a:pt x="4140" y="4685"/>
                </a:lnTo>
                <a:lnTo>
                  <a:pt x="4156" y="4664"/>
                </a:lnTo>
                <a:lnTo>
                  <a:pt x="4170" y="4640"/>
                </a:lnTo>
                <a:lnTo>
                  <a:pt x="4184" y="4617"/>
                </a:lnTo>
                <a:lnTo>
                  <a:pt x="4196" y="4593"/>
                </a:lnTo>
                <a:lnTo>
                  <a:pt x="4207" y="4568"/>
                </a:lnTo>
                <a:lnTo>
                  <a:pt x="4218" y="4543"/>
                </a:lnTo>
                <a:lnTo>
                  <a:pt x="4226" y="4517"/>
                </a:lnTo>
                <a:lnTo>
                  <a:pt x="4234" y="4490"/>
                </a:lnTo>
                <a:lnTo>
                  <a:pt x="4240" y="4464"/>
                </a:lnTo>
                <a:lnTo>
                  <a:pt x="4245" y="4436"/>
                </a:lnTo>
                <a:lnTo>
                  <a:pt x="4248" y="4408"/>
                </a:lnTo>
                <a:lnTo>
                  <a:pt x="4251" y="4379"/>
                </a:lnTo>
                <a:lnTo>
                  <a:pt x="4252" y="4351"/>
                </a:lnTo>
                <a:lnTo>
                  <a:pt x="4252" y="2614"/>
                </a:lnTo>
                <a:lnTo>
                  <a:pt x="4251" y="2586"/>
                </a:lnTo>
                <a:lnTo>
                  <a:pt x="4248" y="2557"/>
                </a:lnTo>
                <a:lnTo>
                  <a:pt x="4245" y="2530"/>
                </a:lnTo>
                <a:lnTo>
                  <a:pt x="4240" y="2502"/>
                </a:lnTo>
                <a:lnTo>
                  <a:pt x="4234" y="2474"/>
                </a:lnTo>
                <a:lnTo>
                  <a:pt x="4226" y="2448"/>
                </a:lnTo>
                <a:lnTo>
                  <a:pt x="4218" y="2422"/>
                </a:lnTo>
                <a:lnTo>
                  <a:pt x="4207" y="2397"/>
                </a:lnTo>
                <a:lnTo>
                  <a:pt x="4196" y="2372"/>
                </a:lnTo>
                <a:lnTo>
                  <a:pt x="4184" y="2348"/>
                </a:lnTo>
                <a:lnTo>
                  <a:pt x="4170" y="2324"/>
                </a:lnTo>
                <a:lnTo>
                  <a:pt x="4156" y="2302"/>
                </a:lnTo>
                <a:lnTo>
                  <a:pt x="4140" y="2280"/>
                </a:lnTo>
                <a:lnTo>
                  <a:pt x="4123" y="2258"/>
                </a:lnTo>
                <a:lnTo>
                  <a:pt x="4106" y="2238"/>
                </a:lnTo>
                <a:lnTo>
                  <a:pt x="4087" y="2219"/>
                </a:lnTo>
                <a:lnTo>
                  <a:pt x="4068" y="2200"/>
                </a:lnTo>
                <a:lnTo>
                  <a:pt x="4047" y="2183"/>
                </a:lnTo>
                <a:lnTo>
                  <a:pt x="4026" y="2166"/>
                </a:lnTo>
                <a:lnTo>
                  <a:pt x="4004" y="2150"/>
                </a:lnTo>
                <a:lnTo>
                  <a:pt x="3981" y="2136"/>
                </a:lnTo>
                <a:lnTo>
                  <a:pt x="3958" y="2122"/>
                </a:lnTo>
                <a:lnTo>
                  <a:pt x="3933" y="2109"/>
                </a:lnTo>
                <a:lnTo>
                  <a:pt x="3909" y="2099"/>
                </a:lnTo>
                <a:lnTo>
                  <a:pt x="3883" y="2088"/>
                </a:lnTo>
                <a:lnTo>
                  <a:pt x="3858" y="2079"/>
                </a:lnTo>
                <a:lnTo>
                  <a:pt x="3831" y="2072"/>
                </a:lnTo>
                <a:lnTo>
                  <a:pt x="3804" y="2066"/>
                </a:lnTo>
                <a:lnTo>
                  <a:pt x="3777" y="2060"/>
                </a:lnTo>
                <a:lnTo>
                  <a:pt x="3748" y="2057"/>
                </a:lnTo>
                <a:lnTo>
                  <a:pt x="3721" y="2055"/>
                </a:lnTo>
                <a:lnTo>
                  <a:pt x="3692" y="2054"/>
                </a:lnTo>
                <a:lnTo>
                  <a:pt x="1147" y="2054"/>
                </a:lnTo>
                <a:close/>
                <a:moveTo>
                  <a:pt x="4522" y="2068"/>
                </a:moveTo>
                <a:lnTo>
                  <a:pt x="4522" y="2268"/>
                </a:lnTo>
                <a:lnTo>
                  <a:pt x="5349" y="2268"/>
                </a:lnTo>
                <a:lnTo>
                  <a:pt x="5349" y="2068"/>
                </a:lnTo>
                <a:lnTo>
                  <a:pt x="4522" y="2068"/>
                </a:lnTo>
                <a:close/>
                <a:moveTo>
                  <a:pt x="4522" y="2431"/>
                </a:moveTo>
                <a:lnTo>
                  <a:pt x="4522" y="2632"/>
                </a:lnTo>
                <a:lnTo>
                  <a:pt x="5349" y="2632"/>
                </a:lnTo>
                <a:lnTo>
                  <a:pt x="5349" y="2431"/>
                </a:lnTo>
                <a:lnTo>
                  <a:pt x="4522" y="2431"/>
                </a:lnTo>
                <a:close/>
                <a:moveTo>
                  <a:pt x="4522" y="2785"/>
                </a:moveTo>
                <a:lnTo>
                  <a:pt x="4522" y="2985"/>
                </a:lnTo>
                <a:lnTo>
                  <a:pt x="5349" y="2985"/>
                </a:lnTo>
                <a:lnTo>
                  <a:pt x="5349" y="2785"/>
                </a:lnTo>
                <a:lnTo>
                  <a:pt x="4522" y="2785"/>
                </a:lnTo>
                <a:close/>
                <a:moveTo>
                  <a:pt x="4522" y="3148"/>
                </a:moveTo>
                <a:lnTo>
                  <a:pt x="4522" y="3349"/>
                </a:lnTo>
                <a:lnTo>
                  <a:pt x="5349" y="3349"/>
                </a:lnTo>
                <a:lnTo>
                  <a:pt x="5349" y="3148"/>
                </a:lnTo>
                <a:lnTo>
                  <a:pt x="4522" y="3148"/>
                </a:lnTo>
                <a:close/>
                <a:moveTo>
                  <a:pt x="4847" y="3653"/>
                </a:moveTo>
                <a:lnTo>
                  <a:pt x="4847" y="3653"/>
                </a:lnTo>
                <a:lnTo>
                  <a:pt x="4834" y="3653"/>
                </a:lnTo>
                <a:lnTo>
                  <a:pt x="4821" y="3654"/>
                </a:lnTo>
                <a:lnTo>
                  <a:pt x="4808" y="3656"/>
                </a:lnTo>
                <a:lnTo>
                  <a:pt x="4795" y="3658"/>
                </a:lnTo>
                <a:lnTo>
                  <a:pt x="4771" y="3664"/>
                </a:lnTo>
                <a:lnTo>
                  <a:pt x="4748" y="3673"/>
                </a:lnTo>
                <a:lnTo>
                  <a:pt x="4725" y="3683"/>
                </a:lnTo>
                <a:lnTo>
                  <a:pt x="4704" y="3696"/>
                </a:lnTo>
                <a:lnTo>
                  <a:pt x="4685" y="3711"/>
                </a:lnTo>
                <a:lnTo>
                  <a:pt x="4667" y="3727"/>
                </a:lnTo>
                <a:lnTo>
                  <a:pt x="4650" y="3745"/>
                </a:lnTo>
                <a:lnTo>
                  <a:pt x="4635" y="3764"/>
                </a:lnTo>
                <a:lnTo>
                  <a:pt x="4622" y="3786"/>
                </a:lnTo>
                <a:lnTo>
                  <a:pt x="4611" y="3808"/>
                </a:lnTo>
                <a:lnTo>
                  <a:pt x="4603" y="3831"/>
                </a:lnTo>
                <a:lnTo>
                  <a:pt x="4596" y="3856"/>
                </a:lnTo>
                <a:lnTo>
                  <a:pt x="4594" y="3869"/>
                </a:lnTo>
                <a:lnTo>
                  <a:pt x="4593" y="3881"/>
                </a:lnTo>
                <a:lnTo>
                  <a:pt x="4592" y="3894"/>
                </a:lnTo>
                <a:lnTo>
                  <a:pt x="4592" y="3907"/>
                </a:lnTo>
                <a:lnTo>
                  <a:pt x="4592" y="3921"/>
                </a:lnTo>
                <a:lnTo>
                  <a:pt x="4593" y="3934"/>
                </a:lnTo>
                <a:lnTo>
                  <a:pt x="4594" y="3946"/>
                </a:lnTo>
                <a:lnTo>
                  <a:pt x="4596" y="3959"/>
                </a:lnTo>
                <a:lnTo>
                  <a:pt x="4603" y="3984"/>
                </a:lnTo>
                <a:lnTo>
                  <a:pt x="4611" y="4007"/>
                </a:lnTo>
                <a:lnTo>
                  <a:pt x="4622" y="4029"/>
                </a:lnTo>
                <a:lnTo>
                  <a:pt x="4635" y="4051"/>
                </a:lnTo>
                <a:lnTo>
                  <a:pt x="4650" y="4070"/>
                </a:lnTo>
                <a:lnTo>
                  <a:pt x="4667" y="4088"/>
                </a:lnTo>
                <a:lnTo>
                  <a:pt x="4685" y="4104"/>
                </a:lnTo>
                <a:lnTo>
                  <a:pt x="4704" y="4119"/>
                </a:lnTo>
                <a:lnTo>
                  <a:pt x="4725" y="4131"/>
                </a:lnTo>
                <a:lnTo>
                  <a:pt x="4748" y="4142"/>
                </a:lnTo>
                <a:lnTo>
                  <a:pt x="4771" y="4151"/>
                </a:lnTo>
                <a:lnTo>
                  <a:pt x="4795" y="4157"/>
                </a:lnTo>
                <a:lnTo>
                  <a:pt x="4808" y="4159"/>
                </a:lnTo>
                <a:lnTo>
                  <a:pt x="4821" y="4161"/>
                </a:lnTo>
                <a:lnTo>
                  <a:pt x="4834" y="4162"/>
                </a:lnTo>
                <a:lnTo>
                  <a:pt x="4847" y="4162"/>
                </a:lnTo>
                <a:lnTo>
                  <a:pt x="4860" y="4162"/>
                </a:lnTo>
                <a:lnTo>
                  <a:pt x="4873" y="4161"/>
                </a:lnTo>
                <a:lnTo>
                  <a:pt x="4886" y="4159"/>
                </a:lnTo>
                <a:lnTo>
                  <a:pt x="4899" y="4157"/>
                </a:lnTo>
                <a:lnTo>
                  <a:pt x="4923" y="4151"/>
                </a:lnTo>
                <a:lnTo>
                  <a:pt x="4947" y="4142"/>
                </a:lnTo>
                <a:lnTo>
                  <a:pt x="4969" y="4131"/>
                </a:lnTo>
                <a:lnTo>
                  <a:pt x="4989" y="4119"/>
                </a:lnTo>
                <a:lnTo>
                  <a:pt x="5009" y="4104"/>
                </a:lnTo>
                <a:lnTo>
                  <a:pt x="5027" y="4088"/>
                </a:lnTo>
                <a:lnTo>
                  <a:pt x="5043" y="4070"/>
                </a:lnTo>
                <a:lnTo>
                  <a:pt x="5058" y="4051"/>
                </a:lnTo>
                <a:lnTo>
                  <a:pt x="5071" y="4029"/>
                </a:lnTo>
                <a:lnTo>
                  <a:pt x="5082" y="4007"/>
                </a:lnTo>
                <a:lnTo>
                  <a:pt x="5090" y="3984"/>
                </a:lnTo>
                <a:lnTo>
                  <a:pt x="5097" y="3959"/>
                </a:lnTo>
                <a:lnTo>
                  <a:pt x="5099" y="3946"/>
                </a:lnTo>
                <a:lnTo>
                  <a:pt x="5101" y="3934"/>
                </a:lnTo>
                <a:lnTo>
                  <a:pt x="5102" y="3921"/>
                </a:lnTo>
                <a:lnTo>
                  <a:pt x="5102" y="3907"/>
                </a:lnTo>
                <a:lnTo>
                  <a:pt x="5102" y="3894"/>
                </a:lnTo>
                <a:lnTo>
                  <a:pt x="5101" y="3881"/>
                </a:lnTo>
                <a:lnTo>
                  <a:pt x="5099" y="3869"/>
                </a:lnTo>
                <a:lnTo>
                  <a:pt x="5097" y="3856"/>
                </a:lnTo>
                <a:lnTo>
                  <a:pt x="5090" y="3831"/>
                </a:lnTo>
                <a:lnTo>
                  <a:pt x="5082" y="3808"/>
                </a:lnTo>
                <a:lnTo>
                  <a:pt x="5071" y="3786"/>
                </a:lnTo>
                <a:lnTo>
                  <a:pt x="5058" y="3764"/>
                </a:lnTo>
                <a:lnTo>
                  <a:pt x="5043" y="3745"/>
                </a:lnTo>
                <a:lnTo>
                  <a:pt x="5027" y="3727"/>
                </a:lnTo>
                <a:lnTo>
                  <a:pt x="5009" y="3711"/>
                </a:lnTo>
                <a:lnTo>
                  <a:pt x="4989" y="3696"/>
                </a:lnTo>
                <a:lnTo>
                  <a:pt x="4969" y="3683"/>
                </a:lnTo>
                <a:lnTo>
                  <a:pt x="4947" y="3673"/>
                </a:lnTo>
                <a:lnTo>
                  <a:pt x="4923" y="3664"/>
                </a:lnTo>
                <a:lnTo>
                  <a:pt x="4899" y="3658"/>
                </a:lnTo>
                <a:lnTo>
                  <a:pt x="4886" y="3656"/>
                </a:lnTo>
                <a:lnTo>
                  <a:pt x="4873" y="3654"/>
                </a:lnTo>
                <a:lnTo>
                  <a:pt x="4860" y="3653"/>
                </a:lnTo>
                <a:lnTo>
                  <a:pt x="4847" y="3653"/>
                </a:lnTo>
                <a:close/>
                <a:moveTo>
                  <a:pt x="4847" y="4371"/>
                </a:moveTo>
                <a:lnTo>
                  <a:pt x="4847" y="4371"/>
                </a:lnTo>
                <a:lnTo>
                  <a:pt x="4834" y="4372"/>
                </a:lnTo>
                <a:lnTo>
                  <a:pt x="4821" y="4373"/>
                </a:lnTo>
                <a:lnTo>
                  <a:pt x="4808" y="4374"/>
                </a:lnTo>
                <a:lnTo>
                  <a:pt x="4795" y="4376"/>
                </a:lnTo>
                <a:lnTo>
                  <a:pt x="4771" y="4383"/>
                </a:lnTo>
                <a:lnTo>
                  <a:pt x="4748" y="4391"/>
                </a:lnTo>
                <a:lnTo>
                  <a:pt x="4725" y="4402"/>
                </a:lnTo>
                <a:lnTo>
                  <a:pt x="4704" y="4415"/>
                </a:lnTo>
                <a:lnTo>
                  <a:pt x="4685" y="4430"/>
                </a:lnTo>
                <a:lnTo>
                  <a:pt x="4667" y="4447"/>
                </a:lnTo>
                <a:lnTo>
                  <a:pt x="4650" y="4465"/>
                </a:lnTo>
                <a:lnTo>
                  <a:pt x="4635" y="4484"/>
                </a:lnTo>
                <a:lnTo>
                  <a:pt x="4622" y="4505"/>
                </a:lnTo>
                <a:lnTo>
                  <a:pt x="4611" y="4527"/>
                </a:lnTo>
                <a:lnTo>
                  <a:pt x="4603" y="4551"/>
                </a:lnTo>
                <a:lnTo>
                  <a:pt x="4596" y="4575"/>
                </a:lnTo>
                <a:lnTo>
                  <a:pt x="4594" y="4588"/>
                </a:lnTo>
                <a:lnTo>
                  <a:pt x="4593" y="4601"/>
                </a:lnTo>
                <a:lnTo>
                  <a:pt x="4592" y="4614"/>
                </a:lnTo>
                <a:lnTo>
                  <a:pt x="4592" y="4626"/>
                </a:lnTo>
                <a:lnTo>
                  <a:pt x="4592" y="4639"/>
                </a:lnTo>
                <a:lnTo>
                  <a:pt x="4593" y="4653"/>
                </a:lnTo>
                <a:lnTo>
                  <a:pt x="4594" y="4666"/>
                </a:lnTo>
                <a:lnTo>
                  <a:pt x="4596" y="4677"/>
                </a:lnTo>
                <a:lnTo>
                  <a:pt x="4603" y="4702"/>
                </a:lnTo>
                <a:lnTo>
                  <a:pt x="4611" y="4725"/>
                </a:lnTo>
                <a:lnTo>
                  <a:pt x="4622" y="4748"/>
                </a:lnTo>
                <a:lnTo>
                  <a:pt x="4635" y="4769"/>
                </a:lnTo>
                <a:lnTo>
                  <a:pt x="4650" y="4788"/>
                </a:lnTo>
                <a:lnTo>
                  <a:pt x="4667" y="4807"/>
                </a:lnTo>
                <a:lnTo>
                  <a:pt x="4685" y="4823"/>
                </a:lnTo>
                <a:lnTo>
                  <a:pt x="4704" y="4838"/>
                </a:lnTo>
                <a:lnTo>
                  <a:pt x="4725" y="4851"/>
                </a:lnTo>
                <a:lnTo>
                  <a:pt x="4748" y="4862"/>
                </a:lnTo>
                <a:lnTo>
                  <a:pt x="4771" y="4870"/>
                </a:lnTo>
                <a:lnTo>
                  <a:pt x="4795" y="4877"/>
                </a:lnTo>
                <a:lnTo>
                  <a:pt x="4808" y="4879"/>
                </a:lnTo>
                <a:lnTo>
                  <a:pt x="4821" y="4880"/>
                </a:lnTo>
                <a:lnTo>
                  <a:pt x="4834" y="4881"/>
                </a:lnTo>
                <a:lnTo>
                  <a:pt x="4847" y="4882"/>
                </a:lnTo>
                <a:lnTo>
                  <a:pt x="4860" y="4881"/>
                </a:lnTo>
                <a:lnTo>
                  <a:pt x="4873" y="4880"/>
                </a:lnTo>
                <a:lnTo>
                  <a:pt x="4886" y="4879"/>
                </a:lnTo>
                <a:lnTo>
                  <a:pt x="4899" y="4877"/>
                </a:lnTo>
                <a:lnTo>
                  <a:pt x="4923" y="4870"/>
                </a:lnTo>
                <a:lnTo>
                  <a:pt x="4947" y="4862"/>
                </a:lnTo>
                <a:lnTo>
                  <a:pt x="4969" y="4851"/>
                </a:lnTo>
                <a:lnTo>
                  <a:pt x="4989" y="4838"/>
                </a:lnTo>
                <a:lnTo>
                  <a:pt x="5009" y="4823"/>
                </a:lnTo>
                <a:lnTo>
                  <a:pt x="5027" y="4807"/>
                </a:lnTo>
                <a:lnTo>
                  <a:pt x="5043" y="4788"/>
                </a:lnTo>
                <a:lnTo>
                  <a:pt x="5058" y="4769"/>
                </a:lnTo>
                <a:lnTo>
                  <a:pt x="5071" y="4748"/>
                </a:lnTo>
                <a:lnTo>
                  <a:pt x="5082" y="4725"/>
                </a:lnTo>
                <a:lnTo>
                  <a:pt x="5090" y="4702"/>
                </a:lnTo>
                <a:lnTo>
                  <a:pt x="5097" y="4677"/>
                </a:lnTo>
                <a:lnTo>
                  <a:pt x="5099" y="4666"/>
                </a:lnTo>
                <a:lnTo>
                  <a:pt x="5101" y="4653"/>
                </a:lnTo>
                <a:lnTo>
                  <a:pt x="5102" y="4639"/>
                </a:lnTo>
                <a:lnTo>
                  <a:pt x="5102" y="4626"/>
                </a:lnTo>
                <a:lnTo>
                  <a:pt x="5102" y="4614"/>
                </a:lnTo>
                <a:lnTo>
                  <a:pt x="5101" y="4601"/>
                </a:lnTo>
                <a:lnTo>
                  <a:pt x="5099" y="4588"/>
                </a:lnTo>
                <a:lnTo>
                  <a:pt x="5097" y="4575"/>
                </a:lnTo>
                <a:lnTo>
                  <a:pt x="5090" y="4551"/>
                </a:lnTo>
                <a:lnTo>
                  <a:pt x="5082" y="4527"/>
                </a:lnTo>
                <a:lnTo>
                  <a:pt x="5071" y="4505"/>
                </a:lnTo>
                <a:lnTo>
                  <a:pt x="5058" y="4484"/>
                </a:lnTo>
                <a:lnTo>
                  <a:pt x="5043" y="4465"/>
                </a:lnTo>
                <a:lnTo>
                  <a:pt x="5027" y="4447"/>
                </a:lnTo>
                <a:lnTo>
                  <a:pt x="5009" y="4430"/>
                </a:lnTo>
                <a:lnTo>
                  <a:pt x="4989" y="4415"/>
                </a:lnTo>
                <a:lnTo>
                  <a:pt x="4969" y="4402"/>
                </a:lnTo>
                <a:lnTo>
                  <a:pt x="4947" y="4391"/>
                </a:lnTo>
                <a:lnTo>
                  <a:pt x="4923" y="4383"/>
                </a:lnTo>
                <a:lnTo>
                  <a:pt x="4899" y="4376"/>
                </a:lnTo>
                <a:lnTo>
                  <a:pt x="4886" y="4374"/>
                </a:lnTo>
                <a:lnTo>
                  <a:pt x="4873" y="4373"/>
                </a:lnTo>
                <a:lnTo>
                  <a:pt x="4860" y="4372"/>
                </a:lnTo>
                <a:lnTo>
                  <a:pt x="4847" y="4371"/>
                </a:lnTo>
                <a:close/>
              </a:path>
            </a:pathLst>
          </a:custGeom>
          <a:solidFill>
            <a:sysClr val="window" lastClr="FFFFFF"/>
          </a:solidFill>
          <a:ln>
            <a:noFill/>
          </a:ln>
        </p:spPr>
        <p:txBody>
          <a:bodyPr wrap="square" tIns="503921" rIns="323949" anchor="ctr">
            <a:normAutofit fontScale="25000" lnSpcReduction="20000"/>
          </a:bodyPr>
          <a:p>
            <a:endParaRPr lang="zh-CN" altLang="en-US">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32205" y="1538605"/>
            <a:ext cx="7819390" cy="583565"/>
          </a:xfrm>
          <a:prstGeom prst="rect">
            <a:avLst/>
          </a:prstGeom>
          <a:noFill/>
        </p:spPr>
        <p:txBody>
          <a:bodyPr wrap="square" rtlCol="0" anchor="t">
            <a:spAutoFit/>
          </a:bodyPr>
          <a:p>
            <a:pPr>
              <a:buNone/>
            </a:pPr>
            <a:r>
              <a:rPr lang="zh-CN" altLang="en-US" sz="3200" b="1" dirty="0">
                <a:solidFill>
                  <a:schemeClr val="tx1"/>
                </a:solidFill>
                <a:latin typeface="Times New Roman" panose="02020603050405020304" charset="0"/>
                <a:ea typeface="华文中宋" panose="02010600040101010101" charset="-122"/>
                <a:cs typeface="Times New Roman" panose="02020603050405020304" charset="0"/>
                <a:sym typeface="+mn-ea"/>
              </a:rPr>
              <a:t>使用高级检索和跨库检索（</a:t>
            </a:r>
            <a:r>
              <a:rPr lang="en-US" altLang="zh-CN" sz="3200" b="1">
                <a:solidFill>
                  <a:schemeClr val="tx1"/>
                </a:solidFill>
                <a:latin typeface="Times New Roman" panose="02020603050405020304" charset="0"/>
                <a:ea typeface="华文中宋" panose="02010600040101010101" charset="-122"/>
                <a:cs typeface="Times New Roman" panose="02020603050405020304" charset="0"/>
                <a:sym typeface="+mn-ea"/>
              </a:rPr>
              <a:t>CNKI</a:t>
            </a:r>
            <a:r>
              <a:rPr lang="zh-CN" altLang="en-US" sz="3200" b="1">
                <a:solidFill>
                  <a:schemeClr val="tx1"/>
                </a:solidFill>
                <a:latin typeface="Times New Roman" panose="02020603050405020304" charset="0"/>
                <a:ea typeface="华文中宋" panose="02010600040101010101" charset="-122"/>
                <a:cs typeface="Times New Roman" panose="02020603050405020304" charset="0"/>
                <a:sym typeface="+mn-ea"/>
              </a:rPr>
              <a:t>）</a:t>
            </a:r>
            <a:endParaRPr lang="zh-CN" altLang="en-US" sz="3200" b="1">
              <a:solidFill>
                <a:schemeClr val="tx1"/>
              </a:solidFill>
              <a:latin typeface="Times New Roman" panose="02020603050405020304" charset="0"/>
              <a:ea typeface="华文中宋" panose="02010600040101010101" charset="-122"/>
              <a:cs typeface="Times New Roman" panose="02020603050405020304" charset="0"/>
              <a:sym typeface="+mn-ea"/>
            </a:endParaRPr>
          </a:p>
        </p:txBody>
      </p:sp>
      <p:pic>
        <p:nvPicPr>
          <p:cNvPr id="11" name="图片 10"/>
          <p:cNvPicPr>
            <a:picLocks noChangeAspect="1"/>
          </p:cNvPicPr>
          <p:nvPr/>
        </p:nvPicPr>
        <p:blipFill>
          <a:blip r:embed="rId1"/>
          <a:stretch>
            <a:fillRect/>
          </a:stretch>
        </p:blipFill>
        <p:spPr>
          <a:xfrm>
            <a:off x="161290" y="2481580"/>
            <a:ext cx="11783060" cy="2896870"/>
          </a:xfrm>
          <a:prstGeom prst="rect">
            <a:avLst/>
          </a:prstGeom>
        </p:spPr>
      </p:pic>
      <p:sp>
        <p:nvSpPr>
          <p:cNvPr id="20" name="矩形 19"/>
          <p:cNvSpPr/>
          <p:nvPr/>
        </p:nvSpPr>
        <p:spPr>
          <a:xfrm>
            <a:off x="10271125" y="3645535"/>
            <a:ext cx="8642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2082165" y="4370070"/>
            <a:ext cx="86423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969010" y="248285"/>
            <a:ext cx="8702040" cy="706755"/>
          </a:xfrm>
          <a:prstGeom prst="rect">
            <a:avLst/>
          </a:prstGeom>
          <a:noFill/>
        </p:spPr>
        <p:txBody>
          <a:bodyPr wrap="square" rtlCol="0">
            <a:spAutoFit/>
          </a:bodyPr>
          <a:p>
            <a:r>
              <a:rPr lang="en-US" altLang="zh-CN" sz="4000" b="1" dirty="0">
                <a:solidFill>
                  <a:srgbClr val="FF0000"/>
                </a:solidFill>
                <a:latin typeface="华文中宋" panose="02010600040101010101" charset="-122"/>
                <a:ea typeface="华文中宋" panose="02010600040101010101" charset="-122"/>
                <a:cs typeface="华文中宋" panose="02010600040101010101" charset="-122"/>
                <a:sym typeface="+mn-ea"/>
              </a:rPr>
              <a:t>1</a:t>
            </a:r>
            <a:r>
              <a:rPr lang="zh-CN" altLang="en-US" sz="4000" b="1" dirty="0">
                <a:solidFill>
                  <a:srgbClr val="FF0000"/>
                </a:solidFill>
                <a:latin typeface="华文中宋" panose="02010600040101010101" charset="-122"/>
                <a:ea typeface="华文中宋" panose="02010600040101010101" charset="-122"/>
                <a:cs typeface="华文中宋" panose="02010600040101010101" charset="-122"/>
                <a:sym typeface="+mn-ea"/>
              </a:rPr>
              <a:t>、了解背景先看综述</a:t>
            </a:r>
            <a:r>
              <a:rPr lang="zh-CN" altLang="en-US" sz="4000" b="1">
                <a:solidFill>
                  <a:srgbClr val="FF0000"/>
                </a:solidFill>
                <a:latin typeface="华文中宋" panose="02010600040101010101" charset="-122"/>
                <a:ea typeface="华文中宋" panose="02010600040101010101" charset="-122"/>
                <a:cs typeface="华文中宋" panose="02010600040101010101" charset="-122"/>
              </a:rPr>
              <a:t>：</a:t>
            </a:r>
            <a:endParaRPr lang="zh-CN" altLang="en-US" sz="4000" b="1">
              <a:solidFill>
                <a:srgbClr val="FF0000"/>
              </a:solidFill>
              <a:latin typeface="华文中宋" panose="02010600040101010101" charset="-122"/>
              <a:ea typeface="华文中宋" panose="02010600040101010101" charset="-122"/>
              <a:cs typeface="华文中宋" panose="02010600040101010101" charset="-122"/>
            </a:endParaRPr>
          </a:p>
        </p:txBody>
      </p:sp>
      <p:pic>
        <p:nvPicPr>
          <p:cNvPr id="4" name="图片 3"/>
          <p:cNvPicPr>
            <a:picLocks noChangeAspect="1"/>
          </p:cNvPicPr>
          <p:nvPr/>
        </p:nvPicPr>
        <p:blipFill>
          <a:blip r:embed="rId1"/>
          <a:stretch>
            <a:fillRect/>
          </a:stretch>
        </p:blipFill>
        <p:spPr>
          <a:xfrm>
            <a:off x="60960" y="1359535"/>
            <a:ext cx="12068175" cy="5271135"/>
          </a:xfrm>
          <a:prstGeom prst="rect">
            <a:avLst/>
          </a:prstGeom>
        </p:spPr>
      </p:pic>
      <p:sp>
        <p:nvSpPr>
          <p:cNvPr id="11" name="矩形 10"/>
          <p:cNvSpPr/>
          <p:nvPr/>
        </p:nvSpPr>
        <p:spPr>
          <a:xfrm>
            <a:off x="11207750" y="1628775"/>
            <a:ext cx="935990"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204470" y="2372360"/>
            <a:ext cx="935990"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689610" y="127635"/>
            <a:ext cx="10558145" cy="6602730"/>
            <a:chOff x="84" y="-21"/>
            <a:chExt cx="16128" cy="10398"/>
          </a:xfrm>
        </p:grpSpPr>
        <p:pic>
          <p:nvPicPr>
            <p:cNvPr id="5" name="图片 4"/>
            <p:cNvPicPr>
              <a:picLocks noChangeAspect="1"/>
            </p:cNvPicPr>
            <p:nvPr/>
          </p:nvPicPr>
          <p:blipFill>
            <a:blip r:embed="rId1"/>
            <a:srcRect b="22169"/>
            <a:stretch>
              <a:fillRect/>
            </a:stretch>
          </p:blipFill>
          <p:spPr>
            <a:xfrm>
              <a:off x="1994" y="-21"/>
              <a:ext cx="14219" cy="10398"/>
            </a:xfrm>
            <a:prstGeom prst="rect">
              <a:avLst/>
            </a:prstGeom>
          </p:spPr>
        </p:pic>
        <p:sp>
          <p:nvSpPr>
            <p:cNvPr id="6" name="矩形 5"/>
            <p:cNvSpPr/>
            <p:nvPr/>
          </p:nvSpPr>
          <p:spPr>
            <a:xfrm>
              <a:off x="3362" y="2452"/>
              <a:ext cx="1587" cy="10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727" name="矩形 30726"/>
            <p:cNvSpPr/>
            <p:nvPr/>
          </p:nvSpPr>
          <p:spPr>
            <a:xfrm>
              <a:off x="13976" y="2452"/>
              <a:ext cx="1303" cy="1245"/>
            </a:xfrm>
            <a:prstGeom prst="rect">
              <a:avLst/>
            </a:prstGeom>
            <a:solidFill>
              <a:schemeClr val="accent1">
                <a:alpha val="0"/>
              </a:schemeClr>
            </a:solidFill>
            <a:ln w="38100" cap="flat" cmpd="sng">
              <a:solidFill>
                <a:srgbClr val="FF0000"/>
              </a:solidFill>
              <a:prstDash val="solid"/>
              <a:miter/>
              <a:headEnd type="none" w="med" len="med"/>
              <a:tailEnd type="none" w="med" len="med"/>
            </a:ln>
          </p:spPr>
          <p:txBody>
            <a:bodyPr/>
            <a:p>
              <a:endParaRPr lang="zh-CN" altLang="en-US"/>
            </a:p>
          </p:txBody>
        </p:sp>
        <p:sp>
          <p:nvSpPr>
            <p:cNvPr id="30728" name="椭圆 30727"/>
            <p:cNvSpPr/>
            <p:nvPr/>
          </p:nvSpPr>
          <p:spPr>
            <a:xfrm>
              <a:off x="2236" y="2452"/>
              <a:ext cx="1023" cy="1472"/>
            </a:xfrm>
            <a:prstGeom prst="ellipse">
              <a:avLst/>
            </a:prstGeom>
            <a:solidFill>
              <a:schemeClr val="accent1">
                <a:alpha val="0"/>
              </a:schemeClr>
            </a:solidFill>
            <a:ln w="28575" cap="flat" cmpd="sng">
              <a:solidFill>
                <a:srgbClr val="FF0000"/>
              </a:solidFill>
              <a:prstDash val="solid"/>
              <a:headEnd type="none" w="med" len="med"/>
              <a:tailEnd type="none" w="med" len="med"/>
            </a:ln>
          </p:spPr>
          <p:txBody>
            <a:bodyPr/>
            <a:p>
              <a:endParaRPr lang="zh-CN" altLang="en-US"/>
            </a:p>
          </p:txBody>
        </p:sp>
        <p:sp>
          <p:nvSpPr>
            <p:cNvPr id="30729" name="椭圆 30728"/>
            <p:cNvSpPr/>
            <p:nvPr/>
          </p:nvSpPr>
          <p:spPr>
            <a:xfrm>
              <a:off x="8926" y="2927"/>
              <a:ext cx="917" cy="669"/>
            </a:xfrm>
            <a:prstGeom prst="ellipse">
              <a:avLst/>
            </a:prstGeom>
            <a:solidFill>
              <a:schemeClr val="accent1">
                <a:alpha val="0"/>
              </a:schemeClr>
            </a:solidFill>
            <a:ln w="28575" cap="flat" cmpd="sng">
              <a:solidFill>
                <a:srgbClr val="FF0000"/>
              </a:solidFill>
              <a:prstDash val="solid"/>
              <a:headEnd type="none" w="med" len="med"/>
              <a:tailEnd type="none" w="med" len="med"/>
            </a:ln>
          </p:spPr>
          <p:txBody>
            <a:bodyPr/>
            <a:p>
              <a:endParaRPr lang="zh-CN" altLang="en-US"/>
            </a:p>
          </p:txBody>
        </p:sp>
        <p:sp>
          <p:nvSpPr>
            <p:cNvPr id="30730" name="矩形 30729"/>
            <p:cNvSpPr/>
            <p:nvPr/>
          </p:nvSpPr>
          <p:spPr>
            <a:xfrm>
              <a:off x="3259" y="4060"/>
              <a:ext cx="6605" cy="544"/>
            </a:xfrm>
            <a:prstGeom prst="rect">
              <a:avLst/>
            </a:prstGeom>
            <a:solidFill>
              <a:schemeClr val="accent1">
                <a:alpha val="0"/>
              </a:schemeClr>
            </a:solidFill>
            <a:ln w="38100" cap="flat" cmpd="sng">
              <a:solidFill>
                <a:srgbClr val="FF0000"/>
              </a:solidFill>
              <a:prstDash val="solid"/>
              <a:miter/>
              <a:headEnd type="none" w="med" len="med"/>
              <a:tailEnd type="none" w="med" len="med"/>
            </a:ln>
          </p:spPr>
          <p:txBody>
            <a:bodyPr/>
            <a:p>
              <a:endParaRPr lang="zh-CN" altLang="en-US"/>
            </a:p>
          </p:txBody>
        </p:sp>
        <p:sp>
          <p:nvSpPr>
            <p:cNvPr id="30731" name="矩形 30730"/>
            <p:cNvSpPr/>
            <p:nvPr/>
          </p:nvSpPr>
          <p:spPr>
            <a:xfrm>
              <a:off x="13976" y="9627"/>
              <a:ext cx="2210" cy="750"/>
            </a:xfrm>
            <a:prstGeom prst="rect">
              <a:avLst/>
            </a:prstGeom>
            <a:solidFill>
              <a:schemeClr val="accent1">
                <a:alpha val="0"/>
              </a:schemeClr>
            </a:solidFill>
            <a:ln w="38100" cap="flat" cmpd="sng">
              <a:solidFill>
                <a:srgbClr val="FF0000"/>
              </a:solidFill>
              <a:prstDash val="solid"/>
              <a:miter/>
              <a:headEnd type="none" w="med" len="med"/>
              <a:tailEnd type="none" w="med" len="med"/>
            </a:ln>
          </p:spPr>
          <p:txBody>
            <a:bodyPr/>
            <a:p>
              <a:endParaRPr lang="zh-CN" altLang="en-US"/>
            </a:p>
          </p:txBody>
        </p:sp>
        <p:sp>
          <p:nvSpPr>
            <p:cNvPr id="30732" name="矩形标注 30731"/>
            <p:cNvSpPr/>
            <p:nvPr/>
          </p:nvSpPr>
          <p:spPr>
            <a:xfrm flipH="1">
              <a:off x="84" y="3924"/>
              <a:ext cx="1910" cy="1084"/>
            </a:xfrm>
            <a:prstGeom prst="wedgeRectCallout">
              <a:avLst>
                <a:gd name="adj1" fmla="val -62513"/>
                <a:gd name="adj2" fmla="val -113376"/>
              </a:avLst>
            </a:prstGeom>
            <a:solidFill>
              <a:srgbClr val="FFFF00"/>
            </a:solidFill>
            <a:ln w="9525" cap="flat" cmpd="sng">
              <a:solidFill>
                <a:schemeClr val="tx1"/>
              </a:solidFill>
              <a:prstDash val="solid"/>
              <a:miter/>
              <a:headEnd type="none" w="med" len="med"/>
              <a:tailEnd type="none" w="med" len="med"/>
            </a:ln>
          </p:spPr>
          <p:txBody>
            <a:bodyPr/>
            <a:p>
              <a:pPr lvl="0" algn="ctr"/>
              <a:r>
                <a:rPr lang="zh-CN" altLang="en-US" dirty="0">
                  <a:latin typeface="Arial" panose="020B0604020202020204" pitchFamily="34" charset="0"/>
                  <a:ea typeface="宋体" panose="02010600030101010101" pitchFamily="2" charset="-122"/>
                </a:rPr>
                <a:t>逻辑关系</a:t>
              </a:r>
              <a:r>
                <a:rPr lang="en-US" altLang="zh-CN">
                  <a:latin typeface="Arial" panose="020B0604020202020204" pitchFamily="34" charset="0"/>
                  <a:ea typeface="宋体" panose="02010600030101010101" pitchFamily="2" charset="-122"/>
                </a:rPr>
                <a:t>and</a:t>
              </a:r>
              <a:endParaRPr lang="en-US" altLang="zh-CN">
                <a:latin typeface="Arial" panose="020B0604020202020204" pitchFamily="34" charset="0"/>
                <a:ea typeface="宋体" panose="02010600030101010101" pitchFamily="2" charset="-122"/>
              </a:endParaRPr>
            </a:p>
          </p:txBody>
        </p:sp>
        <p:sp>
          <p:nvSpPr>
            <p:cNvPr id="30733" name="矩形标注 30732"/>
            <p:cNvSpPr/>
            <p:nvPr/>
          </p:nvSpPr>
          <p:spPr>
            <a:xfrm>
              <a:off x="10000" y="1116"/>
              <a:ext cx="1924" cy="1075"/>
            </a:xfrm>
            <a:prstGeom prst="wedgeRectCallout">
              <a:avLst>
                <a:gd name="adj1" fmla="val -59511"/>
                <a:gd name="adj2" fmla="val 138000"/>
              </a:avLst>
            </a:prstGeom>
            <a:solidFill>
              <a:srgbClr val="FFFF00"/>
            </a:solidFill>
            <a:ln w="9525" cap="flat" cmpd="sng">
              <a:solidFill>
                <a:schemeClr val="tx1"/>
              </a:solidFill>
              <a:prstDash val="solid"/>
              <a:miter/>
              <a:headEnd type="none" w="med" len="med"/>
              <a:tailEnd type="none" w="med" len="med"/>
            </a:ln>
          </p:spPr>
          <p:txBody>
            <a:bodyPr/>
            <a:p>
              <a:pPr lvl="0" algn="ctr"/>
              <a:r>
                <a:rPr lang="zh-CN" altLang="en-US" dirty="0">
                  <a:latin typeface="Arial" panose="020B0604020202020204" pitchFamily="34" charset="0"/>
                  <a:ea typeface="宋体" panose="02010600030101010101" pitchFamily="2" charset="-122"/>
                </a:rPr>
                <a:t>逻辑关系</a:t>
              </a:r>
              <a:r>
                <a:rPr lang="en-US" altLang="zh-CN">
                  <a:latin typeface="Arial" panose="020B0604020202020204" pitchFamily="34" charset="0"/>
                  <a:ea typeface="宋体" panose="02010600030101010101" pitchFamily="2" charset="-122"/>
                </a:rPr>
                <a:t>OR</a:t>
              </a:r>
              <a:endParaRPr lang="en-US" altLang="zh-CN">
                <a:latin typeface="Arial" panose="020B0604020202020204" pitchFamily="34" charset="0"/>
                <a:ea typeface="宋体" panose="02010600030101010101" pitchFamily="2" charset="-122"/>
              </a:endParaRPr>
            </a:p>
          </p:txBody>
        </p:sp>
      </p:grpSp>
      <p:pic>
        <p:nvPicPr>
          <p:cNvPr id="17" name="图片 16"/>
          <p:cNvPicPr>
            <a:picLocks noChangeAspect="1"/>
          </p:cNvPicPr>
          <p:nvPr/>
        </p:nvPicPr>
        <p:blipFill>
          <a:blip r:embed="rId2"/>
          <a:stretch>
            <a:fillRect/>
          </a:stretch>
        </p:blipFill>
        <p:spPr>
          <a:xfrm>
            <a:off x="582295" y="5080"/>
            <a:ext cx="10934065" cy="67906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3020" y="80010"/>
            <a:ext cx="12005310" cy="6737350"/>
            <a:chOff x="52" y="126"/>
            <a:chExt cx="18906" cy="10610"/>
          </a:xfrm>
        </p:grpSpPr>
        <p:pic>
          <p:nvPicPr>
            <p:cNvPr id="18" name="图片 17"/>
            <p:cNvPicPr>
              <a:picLocks noChangeAspect="1"/>
            </p:cNvPicPr>
            <p:nvPr/>
          </p:nvPicPr>
          <p:blipFill>
            <a:blip r:embed="rId1"/>
            <a:stretch>
              <a:fillRect/>
            </a:stretch>
          </p:blipFill>
          <p:spPr>
            <a:xfrm>
              <a:off x="1927" y="126"/>
              <a:ext cx="15986" cy="10610"/>
            </a:xfrm>
            <a:prstGeom prst="rect">
              <a:avLst/>
            </a:prstGeom>
          </p:spPr>
        </p:pic>
        <p:pic>
          <p:nvPicPr>
            <p:cNvPr id="20" name="图片 19"/>
            <p:cNvPicPr>
              <a:picLocks noChangeAspect="1"/>
            </p:cNvPicPr>
            <p:nvPr/>
          </p:nvPicPr>
          <p:blipFill>
            <a:blip r:embed="rId2"/>
            <a:stretch>
              <a:fillRect/>
            </a:stretch>
          </p:blipFill>
          <p:spPr>
            <a:xfrm>
              <a:off x="52" y="2453"/>
              <a:ext cx="2151" cy="2479"/>
            </a:xfrm>
            <a:prstGeom prst="rect">
              <a:avLst/>
            </a:prstGeom>
            <a:ln>
              <a:solidFill>
                <a:srgbClr val="00B0F0"/>
              </a:solidFill>
            </a:ln>
          </p:spPr>
        </p:pic>
        <p:cxnSp>
          <p:nvCxnSpPr>
            <p:cNvPr id="21" name="直接箭头连接符 20"/>
            <p:cNvCxnSpPr>
              <a:endCxn id="20" idx="3"/>
            </p:cNvCxnSpPr>
            <p:nvPr/>
          </p:nvCxnSpPr>
          <p:spPr>
            <a:xfrm flipH="1">
              <a:off x="2203" y="2789"/>
              <a:ext cx="1400" cy="90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589" y="2565"/>
              <a:ext cx="1701" cy="102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5387" y="2565"/>
              <a:ext cx="1161" cy="102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4" name="图片 23"/>
            <p:cNvPicPr>
              <a:picLocks noChangeAspect="1"/>
            </p:cNvPicPr>
            <p:nvPr/>
          </p:nvPicPr>
          <p:blipFill>
            <a:blip r:embed="rId3"/>
            <a:stretch>
              <a:fillRect/>
            </a:stretch>
          </p:blipFill>
          <p:spPr>
            <a:xfrm>
              <a:off x="17380" y="2806"/>
              <a:ext cx="1578" cy="888"/>
            </a:xfrm>
            <a:prstGeom prst="rect">
              <a:avLst/>
            </a:prstGeom>
          </p:spPr>
        </p:pic>
        <p:cxnSp>
          <p:nvCxnSpPr>
            <p:cNvPr id="25" name="直接箭头连接符 24"/>
            <p:cNvCxnSpPr>
              <a:stCxn id="23" idx="3"/>
              <a:endCxn id="24" idx="1"/>
            </p:cNvCxnSpPr>
            <p:nvPr/>
          </p:nvCxnSpPr>
          <p:spPr>
            <a:xfrm>
              <a:off x="16548" y="3076"/>
              <a:ext cx="832" cy="17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5233" y="10132"/>
              <a:ext cx="1701" cy="60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7"/>
          <p:cNvSpPr/>
          <p:nvPr/>
        </p:nvSpPr>
        <p:spPr>
          <a:xfrm>
            <a:off x="768985" y="1355090"/>
            <a:ext cx="10657840" cy="6985"/>
          </a:xfrm>
          <a:prstGeom prst="line">
            <a:avLst/>
          </a:prstGeom>
          <a:ln w="38100" cap="flat" cmpd="sng">
            <a:solidFill>
              <a:srgbClr val="000080"/>
            </a:solidFill>
            <a:prstDash val="solid"/>
            <a:headEnd type="none" w="med" len="med"/>
            <a:tailEnd type="none" w="med" len="med"/>
          </a:ln>
          <a:effectLst>
            <a:outerShdw dist="35921" dir="2699999" algn="ctr" rotWithShape="0">
              <a:schemeClr val="bg2"/>
            </a:outerShdw>
          </a:effectLst>
        </p:spPr>
      </p:sp>
      <p:sp>
        <p:nvSpPr>
          <p:cNvPr id="2" name="Rectangle 11"/>
          <p:cNvSpPr>
            <a:spLocks noChangeArrowheads="1"/>
          </p:cNvSpPr>
          <p:nvPr/>
        </p:nvSpPr>
        <p:spPr bwMode="auto">
          <a:xfrm>
            <a:off x="2207260" y="537528"/>
            <a:ext cx="7162800" cy="675640"/>
          </a:xfrm>
          <a:prstGeom prst="rect">
            <a:avLst/>
          </a:prstGeom>
          <a:noFill/>
          <a:ln w="9525" algn="ctr">
            <a:noFill/>
            <a:miter lim="800000"/>
          </a:ln>
          <a:effectLst>
            <a:outerShdw dist="71842" dir="2700000" algn="ctr" rotWithShape="0">
              <a:schemeClr val="bg2"/>
            </a:outerShdw>
          </a:effectLst>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800" i="0" u="none" strike="noStrike" kern="1200" cap="none" spc="0" normalizeH="0" baseline="0" noProof="0" dirty="0">
                <a:ln>
                  <a:noFill/>
                </a:ln>
                <a:solidFill>
                  <a:schemeClr val="tx1"/>
                </a:solidFill>
                <a:effectLst>
                  <a:outerShdw blurRad="38100" dist="38100" dir="2700000" algn="tl">
                    <a:srgbClr val="000000"/>
                  </a:outerShdw>
                </a:effectLst>
                <a:uLnTx/>
                <a:uFillTx/>
                <a:latin typeface="Arial Rounded MT Bold" panose="020F0704030504030204" pitchFamily="34" charset="0"/>
                <a:ea typeface="黑体" panose="02010609060101010101" charset="-122"/>
                <a:cs typeface="+mn-cs"/>
              </a:rPr>
              <a:t>学校关于研究生开题的规定</a:t>
            </a:r>
            <a:endParaRPr kumimoji="0" lang="zh-CN" altLang="en-US" sz="3800" i="0" u="none" strike="noStrike" kern="1200" cap="none" spc="0" normalizeH="0" baseline="0" noProof="0" dirty="0">
              <a:ln>
                <a:noFill/>
              </a:ln>
              <a:solidFill>
                <a:schemeClr val="tx1"/>
              </a:solidFill>
              <a:effectLst>
                <a:outerShdw blurRad="38100" dist="38100" dir="2700000" algn="tl">
                  <a:srgbClr val="000000"/>
                </a:outerShdw>
              </a:effectLst>
              <a:uLnTx/>
              <a:uFillTx/>
              <a:latin typeface="Arial Rounded MT Bold" panose="020F0704030504030204" pitchFamily="34" charset="0"/>
              <a:ea typeface="黑体" panose="02010609060101010101" charset="-122"/>
              <a:cs typeface="+mn-cs"/>
            </a:endParaRPr>
          </a:p>
        </p:txBody>
      </p:sp>
      <p:sp>
        <p:nvSpPr>
          <p:cNvPr id="3" name="Text Box 19"/>
          <p:cNvSpPr txBox="1">
            <a:spLocks noChangeArrowheads="1"/>
          </p:cNvSpPr>
          <p:nvPr/>
        </p:nvSpPr>
        <p:spPr bwMode="auto">
          <a:xfrm>
            <a:off x="768350" y="1513840"/>
            <a:ext cx="10659110" cy="304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marR="0" algn="just" defTabSz="914400">
              <a:spcBef>
                <a:spcPct val="50000"/>
              </a:spcBef>
              <a:buClrTx/>
              <a:buSzTx/>
              <a:buFontTx/>
              <a:buNone/>
              <a:defRPr/>
            </a:pPr>
            <a:r>
              <a:rPr kumimoji="0" lang="zh-CN" altLang="en-US" sz="2400" kern="1200" cap="none" spc="0" normalizeH="0" baseline="0">
                <a:latin typeface="华文中宋" panose="02010600040101010101" charset="-122"/>
                <a:ea typeface="华文中宋" panose="02010600040101010101" charset="-122"/>
              </a:rPr>
              <a:t>全日制</a:t>
            </a:r>
            <a:r>
              <a:rPr kumimoji="0" lang="zh-CN" altLang="en-US" sz="2400" kern="1200" cap="none" spc="0" normalizeH="0" baseline="0">
                <a:solidFill>
                  <a:srgbClr val="FF0000"/>
                </a:solidFill>
                <a:latin typeface="华文中宋" panose="02010600040101010101" charset="-122"/>
                <a:ea typeface="华文中宋" panose="02010600040101010101" charset="-122"/>
              </a:rPr>
              <a:t>学术学位硕士研究生</a:t>
            </a:r>
            <a:r>
              <a:rPr kumimoji="0" lang="zh-CN" altLang="en-US" sz="2400" kern="1200" cap="none" spc="0" normalizeH="0" baseline="0">
                <a:latin typeface="华文中宋" panose="02010600040101010101" charset="-122"/>
                <a:ea typeface="华文中宋" panose="02010600040101010101" charset="-122"/>
              </a:rPr>
              <a:t>：</a:t>
            </a:r>
            <a:endParaRPr kumimoji="0" lang="zh-CN" altLang="en-US" sz="2400" kern="1200" cap="none" spc="0" normalizeH="0" baseline="0">
              <a:latin typeface="华文中宋" panose="02010600040101010101" charset="-122"/>
              <a:ea typeface="华文中宋" panose="02010600040101010101" charset="-122"/>
            </a:endParaRPr>
          </a:p>
          <a:p>
            <a:pPr marR="0" algn="just" defTabSz="914400">
              <a:spcBef>
                <a:spcPct val="50000"/>
              </a:spcBef>
              <a:buClrTx/>
              <a:buSzTx/>
              <a:buFontTx/>
              <a:buNone/>
              <a:defRPr/>
            </a:pPr>
            <a:r>
              <a:rPr kumimoji="0" lang="zh-CN" altLang="en-US" sz="2400" kern="1200" cap="none" spc="0" normalizeH="0" baseline="0">
                <a:latin typeface="华文中宋" panose="02010600040101010101" charset="-122"/>
                <a:ea typeface="华文中宋" panose="02010600040101010101" charset="-122"/>
              </a:rPr>
              <a:t>    研究生入学后应在导师指导下，根据</a:t>
            </a:r>
            <a:r>
              <a:rPr kumimoji="0" lang="zh-CN" altLang="en-US" sz="2400" kern="1200" cap="none" spc="0" normalizeH="0" baseline="0">
                <a:solidFill>
                  <a:srgbClr val="FF0000"/>
                </a:solidFill>
                <a:latin typeface="华文中宋" panose="02010600040101010101" charset="-122"/>
                <a:ea typeface="华文中宋" panose="02010600040101010101" charset="-122"/>
              </a:rPr>
              <a:t>所选定的研究方向</a:t>
            </a:r>
            <a:r>
              <a:rPr kumimoji="0" lang="zh-CN" altLang="en-US" sz="2400" kern="1200" cap="none" spc="0" normalizeH="0" baseline="0">
                <a:latin typeface="华文中宋" panose="02010600040101010101" charset="-122"/>
                <a:ea typeface="华文中宋" panose="02010600040101010101" charset="-122"/>
              </a:rPr>
              <a:t>和学位论文水平要求，</a:t>
            </a:r>
            <a:r>
              <a:rPr kumimoji="0" lang="zh-CN" altLang="en-US" sz="2400" kern="1200" cap="none" spc="0" normalizeH="0" baseline="0">
                <a:solidFill>
                  <a:srgbClr val="FF0000"/>
                </a:solidFill>
                <a:latin typeface="华文中宋" panose="02010600040101010101" charset="-122"/>
                <a:ea typeface="华文中宋" panose="02010600040101010101" charset="-122"/>
              </a:rPr>
              <a:t>系统地查阅国内外文献</a:t>
            </a:r>
            <a:r>
              <a:rPr kumimoji="0" lang="zh-CN" altLang="en-US" sz="2400" kern="1200" cap="none" spc="0" normalizeH="0" baseline="0">
                <a:latin typeface="华文中宋" panose="02010600040101010101" charset="-122"/>
                <a:ea typeface="华文中宋" panose="02010600040101010101" charset="-122"/>
              </a:rPr>
              <a:t>，对于本专业研究方向的</a:t>
            </a:r>
            <a:r>
              <a:rPr kumimoji="0" lang="zh-CN" altLang="en-US" sz="2400" kern="1200" cap="none" spc="0" normalizeH="0" baseline="0">
                <a:solidFill>
                  <a:srgbClr val="FF0000"/>
                </a:solidFill>
                <a:latin typeface="华文中宋" panose="02010600040101010101" charset="-122"/>
                <a:ea typeface="华文中宋" panose="02010600040101010101" charset="-122"/>
              </a:rPr>
              <a:t>国内外发展动态</a:t>
            </a:r>
            <a:r>
              <a:rPr kumimoji="0" lang="zh-CN" altLang="en-US" sz="2400" kern="1200" cap="none" spc="0" normalizeH="0" baseline="0">
                <a:latin typeface="华文中宋" panose="02010600040101010101" charset="-122"/>
                <a:ea typeface="华文中宋" panose="02010600040101010101" charset="-122"/>
              </a:rPr>
              <a:t>、趋势、新成就应有全面的了解，选定学位论文题目。硕士学位论文的选题应当是本学科领域内具有一定</a:t>
            </a:r>
            <a:r>
              <a:rPr kumimoji="0" lang="zh-CN" altLang="en-US" sz="2400" kern="1200" cap="none" spc="0" normalizeH="0" baseline="0">
                <a:solidFill>
                  <a:srgbClr val="FF0000"/>
                </a:solidFill>
                <a:latin typeface="华文中宋" panose="02010600040101010101" charset="-122"/>
                <a:ea typeface="华文中宋" panose="02010600040101010101" charset="-122"/>
              </a:rPr>
              <a:t>实用价值或理论意义</a:t>
            </a:r>
            <a:r>
              <a:rPr kumimoji="0" lang="zh-CN" altLang="en-US" sz="2400" kern="1200" cap="none" spc="0" normalizeH="0" baseline="0">
                <a:latin typeface="华文中宋" panose="02010600040101010101" charset="-122"/>
                <a:ea typeface="华文中宋" panose="02010600040101010101" charset="-122"/>
              </a:rPr>
              <a:t>的课题。</a:t>
            </a:r>
            <a:endParaRPr kumimoji="0" lang="zh-CN" altLang="en-US" sz="2400" kern="1200" cap="none" spc="0" normalizeH="0" baseline="0">
              <a:latin typeface="华文中宋" panose="02010600040101010101" charset="-122"/>
              <a:ea typeface="华文中宋" panose="02010600040101010101" charset="-122"/>
            </a:endParaRPr>
          </a:p>
          <a:p>
            <a:pPr marR="0" algn="just" defTabSz="914400">
              <a:spcBef>
                <a:spcPct val="50000"/>
              </a:spcBef>
              <a:buClrTx/>
              <a:buSzTx/>
              <a:buFontTx/>
              <a:buNone/>
              <a:defRPr/>
            </a:pPr>
            <a:r>
              <a:rPr kumimoji="0" lang="zh-CN" altLang="en-US" sz="2400" kern="1200" cap="none" spc="0" normalizeH="0" baseline="0">
                <a:latin typeface="华文中宋" panose="02010600040101010101" charset="-122"/>
                <a:ea typeface="华文中宋" panose="02010600040101010101" charset="-122"/>
              </a:rPr>
              <a:t>    开题报告须由所在学院组织的专家论证会上进行充分论证，广泛听取专家意见修改完善后提交。</a:t>
            </a:r>
            <a:endParaRPr kumimoji="0" lang="zh-CN" altLang="en-US" sz="2400" kern="1200" cap="none" spc="0" normalizeH="0" baseline="0">
              <a:latin typeface="华文中宋" panose="02010600040101010101" charset="-122"/>
              <a:ea typeface="华文中宋" panose="02010600040101010101" charset="-122"/>
            </a:endParaRPr>
          </a:p>
        </p:txBody>
      </p:sp>
      <p:grpSp>
        <p:nvGrpSpPr>
          <p:cNvPr id="12" name="组合 11"/>
          <p:cNvGrpSpPr/>
          <p:nvPr/>
        </p:nvGrpSpPr>
        <p:grpSpPr>
          <a:xfrm>
            <a:off x="51435" y="1355090"/>
            <a:ext cx="12086590" cy="4107815"/>
            <a:chOff x="82" y="2134"/>
            <a:chExt cx="19034" cy="6469"/>
          </a:xfrm>
        </p:grpSpPr>
        <p:pic>
          <p:nvPicPr>
            <p:cNvPr id="4" name="图片 3"/>
            <p:cNvPicPr>
              <a:picLocks noChangeAspect="1"/>
            </p:cNvPicPr>
            <p:nvPr/>
          </p:nvPicPr>
          <p:blipFill>
            <a:blip r:embed="rId1"/>
            <a:stretch>
              <a:fillRect/>
            </a:stretch>
          </p:blipFill>
          <p:spPr>
            <a:xfrm>
              <a:off x="4540" y="2134"/>
              <a:ext cx="10118" cy="2007"/>
            </a:xfrm>
            <a:prstGeom prst="rect">
              <a:avLst/>
            </a:prstGeom>
          </p:spPr>
        </p:pic>
        <p:sp>
          <p:nvSpPr>
            <p:cNvPr id="6" name="文本框 5"/>
            <p:cNvSpPr txBox="1"/>
            <p:nvPr/>
          </p:nvSpPr>
          <p:spPr>
            <a:xfrm>
              <a:off x="10587" y="7685"/>
              <a:ext cx="7651" cy="919"/>
            </a:xfrm>
            <a:prstGeom prst="rect">
              <a:avLst/>
            </a:prstGeom>
            <a:noFill/>
          </p:spPr>
          <p:txBody>
            <a:bodyPr wrap="square" rtlCol="0" anchor="t">
              <a:spAutoFit/>
            </a:bodyPr>
            <a:p>
              <a:r>
                <a:rPr lang="en-US" altLang="zh-CN" sz="3200" b="1">
                  <a:solidFill>
                    <a:srgbClr val="0070C0"/>
                  </a:solidFill>
                  <a:latin typeface="华文中宋" panose="02010600040101010101" charset="-122"/>
                  <a:ea typeface="华文中宋" panose="02010600040101010101" charset="-122"/>
                  <a:cs typeface="华文中宋" panose="02010600040101010101" charset="-122"/>
                </a:rPr>
                <a:t>--</a:t>
              </a:r>
              <a:r>
                <a:rPr lang="zh-CN" altLang="en-US" sz="3200" b="1">
                  <a:solidFill>
                    <a:srgbClr val="0070C0"/>
                  </a:solidFill>
                  <a:latin typeface="华文中宋" panose="02010600040101010101" charset="-122"/>
                  <a:ea typeface="华文中宋" panose="02010600040101010101" charset="-122"/>
                  <a:cs typeface="华文中宋" panose="02010600040101010101" charset="-122"/>
                </a:rPr>
                <a:t>工程大研字[2007]9号</a:t>
              </a:r>
              <a:endParaRPr lang="zh-CN" altLang="en-US" sz="3200" b="1">
                <a:solidFill>
                  <a:srgbClr val="0070C0"/>
                </a:solidFill>
                <a:latin typeface="华文中宋" panose="02010600040101010101" charset="-122"/>
                <a:ea typeface="华文中宋" panose="02010600040101010101" charset="-122"/>
                <a:cs typeface="华文中宋" panose="02010600040101010101" charset="-122"/>
              </a:endParaRPr>
            </a:p>
          </p:txBody>
        </p:sp>
        <p:pic>
          <p:nvPicPr>
            <p:cNvPr id="5" name="图片 4"/>
            <p:cNvPicPr>
              <a:picLocks noChangeAspect="1"/>
            </p:cNvPicPr>
            <p:nvPr/>
          </p:nvPicPr>
          <p:blipFill>
            <a:blip r:embed="rId2"/>
            <a:stretch>
              <a:fillRect/>
            </a:stretch>
          </p:blipFill>
          <p:spPr>
            <a:xfrm>
              <a:off x="82" y="4141"/>
              <a:ext cx="19034" cy="3544"/>
            </a:xfrm>
            <a:prstGeom prst="rect">
              <a:avLst/>
            </a:prstGeom>
          </p:spPr>
        </p:pic>
        <p:sp>
          <p:nvSpPr>
            <p:cNvPr id="7" name="矩形 6"/>
            <p:cNvSpPr/>
            <p:nvPr/>
          </p:nvSpPr>
          <p:spPr>
            <a:xfrm>
              <a:off x="5241" y="5862"/>
              <a:ext cx="4331" cy="62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2255" y="5862"/>
              <a:ext cx="4316" cy="62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2715" y="5264"/>
              <a:ext cx="2793" cy="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82930" y="419735"/>
            <a:ext cx="11222990" cy="6018530"/>
            <a:chOff x="918" y="661"/>
            <a:chExt cx="17674" cy="9478"/>
          </a:xfrm>
        </p:grpSpPr>
        <p:pic>
          <p:nvPicPr>
            <p:cNvPr id="4" name="图片 3"/>
            <p:cNvPicPr>
              <a:picLocks noChangeAspect="1"/>
            </p:cNvPicPr>
            <p:nvPr/>
          </p:nvPicPr>
          <p:blipFill>
            <a:blip r:embed="rId1"/>
            <a:stretch>
              <a:fillRect/>
            </a:stretch>
          </p:blipFill>
          <p:spPr>
            <a:xfrm>
              <a:off x="918" y="661"/>
              <a:ext cx="17675" cy="9479"/>
            </a:xfrm>
            <a:prstGeom prst="rect">
              <a:avLst/>
            </a:prstGeom>
          </p:spPr>
        </p:pic>
        <p:sp>
          <p:nvSpPr>
            <p:cNvPr id="7" name="矩形 6"/>
            <p:cNvSpPr/>
            <p:nvPr/>
          </p:nvSpPr>
          <p:spPr>
            <a:xfrm>
              <a:off x="15609" y="9255"/>
              <a:ext cx="1814" cy="68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nvGraphicFramePr>
        <p:xfrm>
          <a:off x="2367915" y="999490"/>
          <a:ext cx="7454265" cy="4859655"/>
        </p:xfrm>
        <a:graphic>
          <a:graphicData uri="http://schemas.openxmlformats.org/drawingml/2006/table">
            <a:tbl>
              <a:tblPr firstRow="1" bandRow="1">
                <a:tableStyleId>{5C22544A-7EE6-4342-B048-85BDC9FD1C3A}</a:tableStyleId>
              </a:tblPr>
              <a:tblGrid>
                <a:gridCol w="2484755"/>
                <a:gridCol w="2484755"/>
                <a:gridCol w="2484755"/>
              </a:tblGrid>
              <a:tr h="808355">
                <a:tc>
                  <a:txBody>
                    <a:bodyPr/>
                    <a:p>
                      <a:pPr algn="ctr" fontAlgn="ctr">
                        <a:lnSpc>
                          <a:spcPct val="200000"/>
                        </a:lnSpc>
                        <a:buNone/>
                      </a:pPr>
                      <a:endParaRPr lang="zh-CN" altLang="en-US" b="1">
                        <a:latin typeface="Times New Roman" panose="02020603050405020304" charset="0"/>
                        <a:ea typeface="华文中宋" panose="02010600040101010101" charset="-122"/>
                        <a:cs typeface="Times New Roman" panose="02020603050405020304" charset="0"/>
                      </a:endParaRPr>
                    </a:p>
                  </a:txBody>
                  <a:tcPr/>
                </a:tc>
                <a:tc>
                  <a:txBody>
                    <a:bodyPr/>
                    <a:p>
                      <a:pPr algn="ctr" fontAlgn="ctr">
                        <a:lnSpc>
                          <a:spcPct val="200000"/>
                        </a:lnSpc>
                        <a:buNone/>
                      </a:pPr>
                      <a:r>
                        <a:rPr lang="zh-CN" altLang="en-US" b="1">
                          <a:latin typeface="Times New Roman" panose="02020603050405020304" charset="0"/>
                          <a:ea typeface="华文中宋" panose="02010600040101010101" charset="-122"/>
                        </a:rPr>
                        <a:t>精确检索</a:t>
                      </a:r>
                      <a:endParaRPr lang="zh-CN" altLang="en-US" b="1">
                        <a:latin typeface="Times New Roman" panose="02020603050405020304" charset="0"/>
                        <a:ea typeface="华文中宋" panose="02010600040101010101" charset="-122"/>
                      </a:endParaRPr>
                    </a:p>
                  </a:txBody>
                  <a:tcPr/>
                </a:tc>
                <a:tc>
                  <a:txBody>
                    <a:bodyPr/>
                    <a:p>
                      <a:pPr algn="ctr" fontAlgn="ctr">
                        <a:lnSpc>
                          <a:spcPct val="200000"/>
                        </a:lnSpc>
                        <a:buNone/>
                      </a:pPr>
                      <a:r>
                        <a:rPr lang="zh-CN" altLang="en-US" b="1">
                          <a:latin typeface="Times New Roman" panose="02020603050405020304" charset="0"/>
                          <a:ea typeface="华文中宋" panose="02010600040101010101" charset="-122"/>
                        </a:rPr>
                        <a:t>模糊检索</a:t>
                      </a:r>
                      <a:endParaRPr lang="zh-CN" altLang="en-US" b="1">
                        <a:latin typeface="Times New Roman" panose="02020603050405020304" charset="0"/>
                        <a:ea typeface="华文中宋" panose="02010600040101010101" charset="-122"/>
                      </a:endParaRPr>
                    </a:p>
                  </a:txBody>
                  <a:tcPr/>
                </a:tc>
              </a:tr>
              <a:tr h="777240">
                <a:tc>
                  <a:txBody>
                    <a:bodyPr/>
                    <a:p>
                      <a:pPr algn="ctr" fontAlgn="ctr">
                        <a:lnSpc>
                          <a:spcPct val="200000"/>
                        </a:lnSpc>
                        <a:buNone/>
                      </a:pPr>
                      <a:r>
                        <a:rPr lang="zh-CN" altLang="en-US" b="1">
                          <a:latin typeface="Times New Roman" panose="02020603050405020304" charset="0"/>
                          <a:ea typeface="华文中宋" panose="02010600040101010101" charset="-122"/>
                        </a:rPr>
                        <a:t>主题</a:t>
                      </a:r>
                      <a:endParaRPr lang="zh-CN" altLang="en-US" b="1">
                        <a:latin typeface="Times New Roman" panose="02020603050405020304" charset="0"/>
                        <a:ea typeface="华文中宋" panose="02010600040101010101" charset="-122"/>
                      </a:endParaRPr>
                    </a:p>
                  </a:txBody>
                  <a:tcPr/>
                </a:tc>
                <a:tc gridSpan="2">
                  <a:txBody>
                    <a:bodyPr/>
                    <a:p>
                      <a:pPr algn="ctr" fontAlgn="ctr">
                        <a:lnSpc>
                          <a:spcPct val="200000"/>
                        </a:lnSpc>
                        <a:buNone/>
                      </a:pPr>
                      <a:r>
                        <a:rPr lang="en-US" altLang="zh-CN" b="1">
                          <a:latin typeface="Times New Roman" panose="02020603050405020304" charset="0"/>
                          <a:ea typeface="华文中宋" panose="02010600040101010101" charset="-122"/>
                          <a:cs typeface="Times New Roman" panose="02020603050405020304" charset="0"/>
                        </a:rPr>
                        <a:t>11</a:t>
                      </a:r>
                      <a:endParaRPr lang="en-US" altLang="zh-CN" b="1">
                        <a:latin typeface="Times New Roman" panose="02020603050405020304" charset="0"/>
                        <a:ea typeface="华文中宋" panose="02010600040101010101" charset="-122"/>
                        <a:cs typeface="Times New Roman" panose="02020603050405020304" charset="0"/>
                      </a:endParaRPr>
                    </a:p>
                  </a:txBody>
                  <a:tcPr/>
                </a:tc>
                <a:tc hMerge="1">
                  <a:tcPr/>
                </a:tc>
              </a:tr>
              <a:tr h="848360">
                <a:tc>
                  <a:txBody>
                    <a:bodyPr/>
                    <a:p>
                      <a:pPr algn="ctr" fontAlgn="ctr">
                        <a:lnSpc>
                          <a:spcPct val="200000"/>
                        </a:lnSpc>
                        <a:buNone/>
                      </a:pPr>
                      <a:r>
                        <a:rPr lang="zh-CN" altLang="en-US" b="1">
                          <a:latin typeface="Times New Roman" panose="02020603050405020304" charset="0"/>
                          <a:ea typeface="华文中宋" panose="02010600040101010101" charset="-122"/>
                        </a:rPr>
                        <a:t>摘要</a:t>
                      </a:r>
                      <a:endParaRPr lang="zh-CN" altLang="en-US" b="1">
                        <a:latin typeface="Times New Roman" panose="02020603050405020304" charset="0"/>
                        <a:ea typeface="华文中宋" panose="02010600040101010101" charset="-122"/>
                      </a:endParaRPr>
                    </a:p>
                  </a:txBody>
                  <a:tcPr/>
                </a:tc>
                <a:tc>
                  <a:txBody>
                    <a:bodyPr/>
                    <a:p>
                      <a:pPr algn="ctr" fontAlgn="ctr">
                        <a:lnSpc>
                          <a:spcPct val="200000"/>
                        </a:lnSpc>
                        <a:buNone/>
                      </a:pPr>
                      <a:r>
                        <a:rPr lang="en-US" altLang="zh-CN" b="1">
                          <a:latin typeface="Times New Roman" panose="02020603050405020304" charset="0"/>
                          <a:ea typeface="华文中宋" panose="02010600040101010101" charset="-122"/>
                          <a:cs typeface="Times New Roman" panose="02020603050405020304" charset="0"/>
                        </a:rPr>
                        <a:t>40</a:t>
                      </a:r>
                      <a:endParaRPr lang="en-US" altLang="zh-CN" b="1">
                        <a:latin typeface="Times New Roman" panose="02020603050405020304" charset="0"/>
                        <a:ea typeface="华文中宋" panose="02010600040101010101" charset="-122"/>
                        <a:cs typeface="Times New Roman" panose="02020603050405020304" charset="0"/>
                      </a:endParaRPr>
                    </a:p>
                  </a:txBody>
                  <a:tcPr/>
                </a:tc>
                <a:tc>
                  <a:txBody>
                    <a:bodyPr/>
                    <a:p>
                      <a:pPr algn="ctr" fontAlgn="ctr">
                        <a:lnSpc>
                          <a:spcPct val="200000"/>
                        </a:lnSpc>
                        <a:buNone/>
                      </a:pPr>
                      <a:r>
                        <a:rPr lang="en-US" altLang="zh-CN" b="1">
                          <a:latin typeface="Times New Roman" panose="02020603050405020304" charset="0"/>
                          <a:ea typeface="华文中宋" panose="02010600040101010101" charset="-122"/>
                          <a:cs typeface="Times New Roman" panose="02020603050405020304" charset="0"/>
                        </a:rPr>
                        <a:t>48</a:t>
                      </a:r>
                      <a:endParaRPr lang="en-US" altLang="zh-CN" b="1">
                        <a:latin typeface="Times New Roman" panose="02020603050405020304" charset="0"/>
                        <a:ea typeface="华文中宋" panose="02010600040101010101" charset="-122"/>
                        <a:cs typeface="Times New Roman" panose="02020603050405020304" charset="0"/>
                      </a:endParaRPr>
                    </a:p>
                  </a:txBody>
                  <a:tcPr/>
                </a:tc>
              </a:tr>
              <a:tr h="807720">
                <a:tc>
                  <a:txBody>
                    <a:bodyPr/>
                    <a:p>
                      <a:pPr algn="ctr" fontAlgn="ctr">
                        <a:lnSpc>
                          <a:spcPct val="200000"/>
                        </a:lnSpc>
                        <a:buNone/>
                      </a:pPr>
                      <a:r>
                        <a:rPr lang="zh-CN" altLang="en-US" b="1">
                          <a:latin typeface="Times New Roman" panose="02020603050405020304" charset="0"/>
                          <a:ea typeface="华文中宋" panose="02010600040101010101" charset="-122"/>
                        </a:rPr>
                        <a:t>篇名</a:t>
                      </a:r>
                      <a:endParaRPr lang="zh-CN" altLang="en-US" b="1">
                        <a:latin typeface="Times New Roman" panose="02020603050405020304" charset="0"/>
                        <a:ea typeface="华文中宋" panose="02010600040101010101" charset="-122"/>
                      </a:endParaRPr>
                    </a:p>
                  </a:txBody>
                  <a:tcPr/>
                </a:tc>
                <a:tc>
                  <a:txBody>
                    <a:bodyPr/>
                    <a:p>
                      <a:pPr algn="ctr" fontAlgn="ctr">
                        <a:lnSpc>
                          <a:spcPct val="200000"/>
                        </a:lnSpc>
                        <a:buNone/>
                      </a:pPr>
                      <a:r>
                        <a:rPr lang="en-US" altLang="zh-CN" b="1">
                          <a:latin typeface="Times New Roman" panose="02020603050405020304" charset="0"/>
                          <a:ea typeface="华文中宋" panose="02010600040101010101" charset="-122"/>
                          <a:cs typeface="Times New Roman" panose="02020603050405020304" charset="0"/>
                        </a:rPr>
                        <a:t>7</a:t>
                      </a:r>
                      <a:endParaRPr lang="en-US" altLang="zh-CN" b="1">
                        <a:latin typeface="Times New Roman" panose="02020603050405020304" charset="0"/>
                        <a:ea typeface="华文中宋" panose="02010600040101010101" charset="-122"/>
                        <a:cs typeface="Times New Roman" panose="02020603050405020304" charset="0"/>
                      </a:endParaRPr>
                    </a:p>
                  </a:txBody>
                  <a:tcPr/>
                </a:tc>
                <a:tc>
                  <a:txBody>
                    <a:bodyPr/>
                    <a:p>
                      <a:pPr algn="ctr" fontAlgn="ctr">
                        <a:lnSpc>
                          <a:spcPct val="200000"/>
                        </a:lnSpc>
                        <a:buNone/>
                      </a:pPr>
                      <a:r>
                        <a:rPr lang="en-US" altLang="zh-CN" b="1">
                          <a:latin typeface="Times New Roman" panose="02020603050405020304" charset="0"/>
                          <a:ea typeface="华文中宋" panose="02010600040101010101" charset="-122"/>
                          <a:cs typeface="Times New Roman" panose="02020603050405020304" charset="0"/>
                        </a:rPr>
                        <a:t>7</a:t>
                      </a:r>
                      <a:endParaRPr lang="en-US" altLang="zh-CN" b="1">
                        <a:latin typeface="Times New Roman" panose="02020603050405020304" charset="0"/>
                        <a:ea typeface="华文中宋" panose="02010600040101010101" charset="-122"/>
                        <a:cs typeface="Times New Roman" panose="02020603050405020304" charset="0"/>
                      </a:endParaRPr>
                    </a:p>
                  </a:txBody>
                  <a:tcPr/>
                </a:tc>
              </a:tr>
              <a:tr h="809625">
                <a:tc>
                  <a:txBody>
                    <a:bodyPr/>
                    <a:p>
                      <a:pPr algn="ctr" fontAlgn="ctr">
                        <a:lnSpc>
                          <a:spcPct val="200000"/>
                        </a:lnSpc>
                        <a:buNone/>
                      </a:pPr>
                      <a:r>
                        <a:rPr lang="zh-CN" altLang="en-US" b="1">
                          <a:latin typeface="Times New Roman" panose="02020603050405020304" charset="0"/>
                          <a:ea typeface="华文中宋" panose="02010600040101010101" charset="-122"/>
                        </a:rPr>
                        <a:t>关键词</a:t>
                      </a:r>
                      <a:endParaRPr lang="zh-CN" altLang="en-US" b="1">
                        <a:latin typeface="Times New Roman" panose="02020603050405020304" charset="0"/>
                        <a:ea typeface="华文中宋" panose="02010600040101010101" charset="-122"/>
                      </a:endParaRPr>
                    </a:p>
                  </a:txBody>
                  <a:tcPr/>
                </a:tc>
                <a:tc>
                  <a:txBody>
                    <a:bodyPr/>
                    <a:p>
                      <a:pPr algn="ctr" fontAlgn="ctr">
                        <a:lnSpc>
                          <a:spcPct val="200000"/>
                        </a:lnSpc>
                        <a:buNone/>
                      </a:pPr>
                      <a:r>
                        <a:rPr lang="en-US" altLang="zh-CN" b="1">
                          <a:latin typeface="Times New Roman" panose="02020603050405020304" charset="0"/>
                          <a:ea typeface="华文中宋" panose="02010600040101010101" charset="-122"/>
                          <a:cs typeface="Times New Roman" panose="02020603050405020304" charset="0"/>
                        </a:rPr>
                        <a:t>1</a:t>
                      </a:r>
                      <a:endParaRPr lang="en-US" altLang="zh-CN" b="1">
                        <a:latin typeface="Times New Roman" panose="02020603050405020304" charset="0"/>
                        <a:ea typeface="华文中宋" panose="02010600040101010101" charset="-122"/>
                        <a:cs typeface="Times New Roman" panose="02020603050405020304" charset="0"/>
                      </a:endParaRPr>
                    </a:p>
                  </a:txBody>
                  <a:tcPr/>
                </a:tc>
                <a:tc>
                  <a:txBody>
                    <a:bodyPr/>
                    <a:p>
                      <a:pPr algn="ctr" fontAlgn="ctr">
                        <a:lnSpc>
                          <a:spcPct val="200000"/>
                        </a:lnSpc>
                        <a:buNone/>
                      </a:pPr>
                      <a:r>
                        <a:rPr lang="en-US" altLang="zh-CN" b="1">
                          <a:latin typeface="Times New Roman" panose="02020603050405020304" charset="0"/>
                          <a:ea typeface="华文中宋" panose="02010600040101010101" charset="-122"/>
                          <a:cs typeface="Times New Roman" panose="02020603050405020304" charset="0"/>
                        </a:rPr>
                        <a:t>2</a:t>
                      </a:r>
                      <a:endParaRPr lang="en-US" altLang="zh-CN" b="1">
                        <a:latin typeface="Times New Roman" panose="02020603050405020304" charset="0"/>
                        <a:ea typeface="华文中宋" panose="02010600040101010101" charset="-122"/>
                        <a:cs typeface="Times New Roman" panose="02020603050405020304" charset="0"/>
                      </a:endParaRPr>
                    </a:p>
                  </a:txBody>
                  <a:tcPr/>
                </a:tc>
              </a:tr>
              <a:tr h="808355">
                <a:tc>
                  <a:txBody>
                    <a:bodyPr/>
                    <a:p>
                      <a:pPr algn="ctr" fontAlgn="ctr">
                        <a:lnSpc>
                          <a:spcPct val="200000"/>
                        </a:lnSpc>
                        <a:buNone/>
                      </a:pPr>
                      <a:r>
                        <a:rPr lang="zh-CN" altLang="en-US" b="1">
                          <a:latin typeface="Times New Roman" panose="02020603050405020304" charset="0"/>
                          <a:ea typeface="华文中宋" panose="02010600040101010101" charset="-122"/>
                        </a:rPr>
                        <a:t>全文</a:t>
                      </a:r>
                      <a:endParaRPr lang="zh-CN" altLang="en-US" b="1">
                        <a:latin typeface="Times New Roman" panose="02020603050405020304" charset="0"/>
                        <a:ea typeface="华文中宋" panose="02010600040101010101" charset="-122"/>
                      </a:endParaRPr>
                    </a:p>
                  </a:txBody>
                  <a:tcPr/>
                </a:tc>
                <a:tc>
                  <a:txBody>
                    <a:bodyPr/>
                    <a:p>
                      <a:pPr algn="ctr" fontAlgn="ctr">
                        <a:lnSpc>
                          <a:spcPct val="200000"/>
                        </a:lnSpc>
                        <a:buNone/>
                      </a:pPr>
                      <a:r>
                        <a:rPr lang="en-US" altLang="zh-CN" b="1">
                          <a:latin typeface="Times New Roman" panose="02020603050405020304" charset="0"/>
                          <a:ea typeface="华文中宋" panose="02010600040101010101" charset="-122"/>
                          <a:cs typeface="Times New Roman" panose="02020603050405020304" charset="0"/>
                        </a:rPr>
                        <a:t>40</a:t>
                      </a:r>
                      <a:endParaRPr lang="en-US" altLang="zh-CN" b="1">
                        <a:latin typeface="Times New Roman" panose="02020603050405020304" charset="0"/>
                        <a:ea typeface="华文中宋" panose="02010600040101010101" charset="-122"/>
                        <a:cs typeface="Times New Roman" panose="02020603050405020304" charset="0"/>
                      </a:endParaRPr>
                    </a:p>
                  </a:txBody>
                  <a:tcPr/>
                </a:tc>
                <a:tc>
                  <a:txBody>
                    <a:bodyPr/>
                    <a:p>
                      <a:pPr algn="ctr" fontAlgn="ctr">
                        <a:lnSpc>
                          <a:spcPct val="200000"/>
                        </a:lnSpc>
                        <a:buNone/>
                      </a:pPr>
                      <a:r>
                        <a:rPr lang="en-US" altLang="zh-CN" b="1">
                          <a:latin typeface="Times New Roman" panose="02020603050405020304" charset="0"/>
                          <a:ea typeface="华文中宋" panose="02010600040101010101" charset="-122"/>
                          <a:cs typeface="Times New Roman" panose="02020603050405020304" charset="0"/>
                        </a:rPr>
                        <a:t>48</a:t>
                      </a:r>
                      <a:endParaRPr lang="en-US" altLang="zh-CN" b="1">
                        <a:latin typeface="Times New Roman" panose="02020603050405020304" charset="0"/>
                        <a:ea typeface="华文中宋" panose="02010600040101010101" charset="-122"/>
                        <a:cs typeface="Times New Roman" panose="02020603050405020304"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62000" y="1525905"/>
            <a:ext cx="10853420" cy="4442460"/>
          </a:xfrm>
          <a:prstGeom prst="rect">
            <a:avLst/>
          </a:prstGeom>
        </p:spPr>
      </p:pic>
      <p:sp>
        <p:nvSpPr>
          <p:cNvPr id="22" name="文本框 21"/>
          <p:cNvSpPr txBox="1"/>
          <p:nvPr/>
        </p:nvSpPr>
        <p:spPr>
          <a:xfrm>
            <a:off x="969010" y="248285"/>
            <a:ext cx="8702040" cy="706755"/>
          </a:xfrm>
          <a:prstGeom prst="rect">
            <a:avLst/>
          </a:prstGeom>
          <a:noFill/>
        </p:spPr>
        <p:txBody>
          <a:bodyPr wrap="square" rtlCol="0">
            <a:spAutoFit/>
          </a:bodyPr>
          <a:p>
            <a:r>
              <a:rPr lang="en-US" altLang="zh-CN" sz="4000" b="1" dirty="0">
                <a:solidFill>
                  <a:srgbClr val="FF0000"/>
                </a:solidFill>
                <a:latin typeface="华文中宋" panose="02010600040101010101" charset="-122"/>
                <a:ea typeface="华文中宋" panose="02010600040101010101" charset="-122"/>
                <a:cs typeface="华文中宋" panose="02010600040101010101" charset="-122"/>
                <a:sym typeface="+mn-ea"/>
              </a:rPr>
              <a:t>2</a:t>
            </a:r>
            <a:r>
              <a:rPr lang="zh-CN" altLang="en-US" sz="4000" b="1" dirty="0">
                <a:solidFill>
                  <a:srgbClr val="FF0000"/>
                </a:solidFill>
                <a:latin typeface="华文中宋" panose="02010600040101010101" charset="-122"/>
                <a:ea typeface="华文中宋" panose="02010600040101010101" charset="-122"/>
                <a:cs typeface="华文中宋" panose="02010600040101010101" charset="-122"/>
                <a:sym typeface="+mn-ea"/>
              </a:rPr>
              <a:t>、了解精品先看被引</a:t>
            </a:r>
            <a:r>
              <a:rPr lang="zh-CN" altLang="en-US" sz="4000" b="1">
                <a:solidFill>
                  <a:srgbClr val="FF0000"/>
                </a:solidFill>
                <a:latin typeface="华文中宋" panose="02010600040101010101" charset="-122"/>
                <a:ea typeface="华文中宋" panose="02010600040101010101" charset="-122"/>
                <a:cs typeface="华文中宋" panose="02010600040101010101" charset="-122"/>
              </a:rPr>
              <a:t>：</a:t>
            </a:r>
            <a:endParaRPr lang="zh-CN" altLang="en-US" sz="4000" b="1">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6" name="矩形 5"/>
          <p:cNvSpPr/>
          <p:nvPr/>
        </p:nvSpPr>
        <p:spPr>
          <a:xfrm>
            <a:off x="1630680" y="3140710"/>
            <a:ext cx="2808605" cy="36004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875155" y="3876040"/>
            <a:ext cx="4878070" cy="36004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642870" y="52705"/>
            <a:ext cx="8829675" cy="6894830"/>
            <a:chOff x="3096" y="47"/>
            <a:chExt cx="13533" cy="10858"/>
          </a:xfrm>
        </p:grpSpPr>
        <p:pic>
          <p:nvPicPr>
            <p:cNvPr id="4" name="图片 3"/>
            <p:cNvPicPr>
              <a:picLocks noChangeAspect="1"/>
            </p:cNvPicPr>
            <p:nvPr/>
          </p:nvPicPr>
          <p:blipFill>
            <a:blip r:embed="rId1"/>
            <a:srcRect b="16634"/>
            <a:stretch>
              <a:fillRect/>
            </a:stretch>
          </p:blipFill>
          <p:spPr>
            <a:xfrm>
              <a:off x="3096" y="47"/>
              <a:ext cx="13530" cy="10859"/>
            </a:xfrm>
            <a:prstGeom prst="rect">
              <a:avLst/>
            </a:prstGeom>
          </p:spPr>
        </p:pic>
        <p:sp>
          <p:nvSpPr>
            <p:cNvPr id="6" name="矩形 5"/>
            <p:cNvSpPr/>
            <p:nvPr/>
          </p:nvSpPr>
          <p:spPr>
            <a:xfrm>
              <a:off x="3135" y="1198"/>
              <a:ext cx="13495" cy="7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4589" y="70"/>
              <a:ext cx="793" cy="107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9259" y="977"/>
              <a:ext cx="834" cy="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6874" name="矩形标注 36873"/>
          <p:cNvSpPr/>
          <p:nvPr/>
        </p:nvSpPr>
        <p:spPr>
          <a:xfrm>
            <a:off x="59055" y="3003550"/>
            <a:ext cx="2447925" cy="993775"/>
          </a:xfrm>
          <a:prstGeom prst="wedgeRectCallout">
            <a:avLst>
              <a:gd name="adj1" fmla="val 60090"/>
              <a:gd name="adj2" fmla="val -32206"/>
            </a:avLst>
          </a:prstGeom>
          <a:solidFill>
            <a:srgbClr val="FFFF00"/>
          </a:solidFill>
          <a:ln w="9525" cap="flat" cmpd="sng">
            <a:solidFill>
              <a:schemeClr val="tx1"/>
            </a:solidFill>
            <a:prstDash val="solid"/>
            <a:miter/>
            <a:headEnd type="none" w="med" len="med"/>
            <a:tailEnd type="none" w="med" len="med"/>
          </a:ln>
        </p:spPr>
        <p:txBody>
          <a:bodyPr/>
          <a:p>
            <a:pPr lvl="0" algn="ctr"/>
            <a:r>
              <a:rPr lang="zh-CN" altLang="en-US" dirty="0">
                <a:latin typeface="Arial" panose="020B0604020202020204" pitchFamily="34" charset="0"/>
                <a:ea typeface="宋体" panose="02010600030101010101" pitchFamily="2" charset="-122"/>
              </a:rPr>
              <a:t>高产作者、高被引作者通常为行业领军人物、学术带头人</a:t>
            </a:r>
            <a:endParaRPr lang="zh-CN" altLang="en-US" dirty="0">
              <a:latin typeface="Arial" panose="020B0604020202020204" pitchFamily="34" charset="0"/>
              <a:ea typeface="宋体" panose="02010600030101010101" pitchFamily="2" charset="-122"/>
            </a:endParaRPr>
          </a:p>
        </p:txBody>
      </p:sp>
      <p:sp>
        <p:nvSpPr>
          <p:cNvPr id="36875" name="矩形标注 36874"/>
          <p:cNvSpPr/>
          <p:nvPr/>
        </p:nvSpPr>
        <p:spPr>
          <a:xfrm>
            <a:off x="59055" y="1363980"/>
            <a:ext cx="2447925" cy="965835"/>
          </a:xfrm>
          <a:prstGeom prst="wedgeRectCallout">
            <a:avLst>
              <a:gd name="adj1" fmla="val 57392"/>
              <a:gd name="adj2" fmla="val -85831"/>
            </a:avLst>
          </a:prstGeom>
          <a:solidFill>
            <a:srgbClr val="FFFF00"/>
          </a:solidFill>
          <a:ln w="9525" cap="flat" cmpd="sng">
            <a:solidFill>
              <a:schemeClr val="tx1"/>
            </a:solidFill>
            <a:prstDash val="solid"/>
            <a:miter/>
            <a:headEnd type="none" w="med" len="med"/>
            <a:tailEnd type="none" w="med" len="med"/>
          </a:ln>
        </p:spPr>
        <p:txBody>
          <a:bodyPr/>
          <a:p>
            <a:pPr lvl="0" algn="ctr"/>
            <a:r>
              <a:rPr lang="zh-CN" altLang="en-US" dirty="0">
                <a:latin typeface="Arial" panose="020B0604020202020204" pitchFamily="34" charset="0"/>
                <a:ea typeface="宋体" panose="02010600030101010101" pitchFamily="2" charset="-122"/>
              </a:rPr>
              <a:t>从精品文献、综述文献入手，能够快速把握学科态势和进展</a:t>
            </a:r>
            <a:endParaRPr lang="zh-CN" altLang="en-US" dirty="0">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3768597" y="345749"/>
            <a:ext cx="4927169" cy="817951"/>
            <a:chOff x="5406736" y="3210473"/>
            <a:chExt cx="3169085" cy="526094"/>
          </a:xfrm>
        </p:grpSpPr>
        <p:sp>
          <p:nvSpPr>
            <p:cNvPr id="37" name="圆角矩形 36"/>
            <p:cNvSpPr/>
            <p:nvPr>
              <p:custDataLst>
                <p:tags r:id="rId2"/>
              </p:custDataLst>
            </p:nvPr>
          </p:nvSpPr>
          <p:spPr>
            <a:xfrm flipH="1">
              <a:off x="5406736" y="3210474"/>
              <a:ext cx="3169085" cy="526093"/>
            </a:xfrm>
            <a:prstGeom prst="roundRect">
              <a:avLst>
                <a:gd name="adj" fmla="val 38096"/>
              </a:avLst>
            </a:prstGeom>
            <a:solidFill>
              <a:srgbClr val="FC546D"/>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38" name="任意多边形 37"/>
            <p:cNvSpPr/>
            <p:nvPr>
              <p:custDataLst>
                <p:tags r:id="rId3"/>
              </p:custDataLst>
            </p:nvPr>
          </p:nvSpPr>
          <p:spPr>
            <a:xfrm flipH="1">
              <a:off x="5406737" y="3210473"/>
              <a:ext cx="533190" cy="526093"/>
            </a:xfrm>
            <a:custGeom>
              <a:avLst/>
              <a:gdLst>
                <a:gd name="connsiteX0" fmla="*/ 0 w 533190"/>
                <a:gd name="connsiteY0" fmla="*/ 0 h 526093"/>
                <a:gd name="connsiteX1" fmla="*/ 332770 w 533190"/>
                <a:gd name="connsiteY1" fmla="*/ 0 h 526093"/>
                <a:gd name="connsiteX2" fmla="*/ 533190 w 533190"/>
                <a:gd name="connsiteY2" fmla="*/ 200420 h 526093"/>
                <a:gd name="connsiteX3" fmla="*/ 533190 w 533190"/>
                <a:gd name="connsiteY3" fmla="*/ 325673 h 526093"/>
                <a:gd name="connsiteX4" fmla="*/ 332770 w 533190"/>
                <a:gd name="connsiteY4" fmla="*/ 526093 h 526093"/>
                <a:gd name="connsiteX5" fmla="*/ 0 w 533190"/>
                <a:gd name="connsiteY5" fmla="*/ 526093 h 5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190" h="526093">
                  <a:moveTo>
                    <a:pt x="0" y="0"/>
                  </a:moveTo>
                  <a:lnTo>
                    <a:pt x="332770" y="0"/>
                  </a:lnTo>
                  <a:cubicBezTo>
                    <a:pt x="443459" y="0"/>
                    <a:pt x="533190" y="89731"/>
                    <a:pt x="533190" y="200420"/>
                  </a:cubicBezTo>
                  <a:lnTo>
                    <a:pt x="533190" y="325673"/>
                  </a:lnTo>
                  <a:cubicBezTo>
                    <a:pt x="533190" y="436362"/>
                    <a:pt x="443459" y="526093"/>
                    <a:pt x="332770" y="526093"/>
                  </a:cubicBezTo>
                  <a:lnTo>
                    <a:pt x="0" y="526093"/>
                  </a:lnTo>
                  <a:close/>
                </a:path>
              </a:pathLst>
            </a:custGeom>
            <a:solidFill>
              <a:sysClr val="window" lastClr="FFFFFF">
                <a:lumMod val="75000"/>
              </a:sys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grpSp>
      <p:sp>
        <p:nvSpPr>
          <p:cNvPr id="56" name="KSO_Shape"/>
          <p:cNvSpPr/>
          <p:nvPr>
            <p:custDataLst>
              <p:tags r:id="rId4"/>
            </p:custDataLst>
          </p:nvPr>
        </p:nvSpPr>
        <p:spPr>
          <a:xfrm>
            <a:off x="3947605" y="567515"/>
            <a:ext cx="470973" cy="374422"/>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ysClr val="window" lastClr="FFFFFF"/>
          </a:solidFill>
          <a:ln w="12700" cap="flat" cmpd="sng" algn="ctr">
            <a:noFill/>
            <a:prstDash val="solid"/>
            <a:miter lim="800000"/>
          </a:ln>
          <a:effectLst/>
        </p:spPr>
        <p:txBody>
          <a:bodyPr wrap="square" anchor="ctr">
            <a:normAutofit/>
          </a:bodyPr>
          <a:p>
            <a:pPr algn="ctr" eaLnBrk="1" hangingPunct="1">
              <a:spcBef>
                <a:spcPts val="0"/>
              </a:spcBef>
              <a:spcAft>
                <a:spcPts val="0"/>
              </a:spcAft>
              <a:defRPr/>
            </a:pPr>
            <a:endParaRPr lang="zh-CN" altLang="en-US">
              <a:solidFill>
                <a:srgbClr val="FFFFFF"/>
              </a:solidFill>
              <a:sym typeface="Arial" panose="020B0604020202020204" pitchFamily="34" charset="0"/>
            </a:endParaRPr>
          </a:p>
        </p:txBody>
      </p:sp>
      <p:grpSp>
        <p:nvGrpSpPr>
          <p:cNvPr id="6" name="组合 5"/>
          <p:cNvGrpSpPr/>
          <p:nvPr>
            <p:custDataLst>
              <p:tags r:id="rId5"/>
            </p:custDataLst>
          </p:nvPr>
        </p:nvGrpSpPr>
        <p:grpSpPr>
          <a:xfrm>
            <a:off x="744621" y="94179"/>
            <a:ext cx="1376233" cy="1378528"/>
            <a:chOff x="3461757" y="3048667"/>
            <a:chExt cx="885173" cy="886650"/>
          </a:xfrm>
        </p:grpSpPr>
        <p:sp>
          <p:nvSpPr>
            <p:cNvPr id="7" name="椭圆 6"/>
            <p:cNvSpPr/>
            <p:nvPr>
              <p:custDataLst>
                <p:tags r:id="rId6"/>
              </p:custDataLst>
            </p:nvPr>
          </p:nvSpPr>
          <p:spPr>
            <a:xfrm>
              <a:off x="3685817" y="3273465"/>
              <a:ext cx="437053" cy="437053"/>
            </a:xfrm>
            <a:prstGeom prst="ellipse">
              <a:avLst/>
            </a:prstGeom>
            <a:solidFill>
              <a:sysClr val="window" lastClr="FFFFFF">
                <a:lumMod val="75000"/>
              </a:sys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8" name="KSO_Shape"/>
            <p:cNvSpPr/>
            <p:nvPr>
              <p:custDataLst>
                <p:tags r:id="rId7"/>
              </p:custDataLst>
            </p:nvPr>
          </p:nvSpPr>
          <p:spPr bwMode="auto">
            <a:xfrm>
              <a:off x="3461757" y="3048667"/>
              <a:ext cx="885173" cy="886650"/>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ysClr val="window" lastClr="FFFFFF">
                <a:lumMod val="75000"/>
              </a:sysClr>
            </a:solidFill>
            <a:ln>
              <a:noFill/>
            </a:ln>
          </p:spPr>
          <p:txBody>
            <a:bodyPr wrap="square"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sp>
        <p:nvSpPr>
          <p:cNvPr id="9" name="KSO_Shape"/>
          <p:cNvSpPr/>
          <p:nvPr>
            <p:custDataLst>
              <p:tags r:id="rId8"/>
            </p:custDataLst>
          </p:nvPr>
        </p:nvSpPr>
        <p:spPr bwMode="auto">
          <a:xfrm>
            <a:off x="1148653" y="443687"/>
            <a:ext cx="568164" cy="557747"/>
          </a:xfrm>
          <a:custGeom>
            <a:avLst/>
            <a:gdLst>
              <a:gd name="T0" fmla="*/ 291065635 w 5643"/>
              <a:gd name="T1" fmla="*/ 74701230 h 5531"/>
              <a:gd name="T2" fmla="*/ 0 w 5643"/>
              <a:gd name="T3" fmla="*/ 631761781 h 5531"/>
              <a:gd name="T4" fmla="*/ 124221326 w 5643"/>
              <a:gd name="T5" fmla="*/ 234954587 h 5531"/>
              <a:gd name="T6" fmla="*/ 105986935 w 5643"/>
              <a:gd name="T7" fmla="*/ 239752000 h 5531"/>
              <a:gd name="T8" fmla="*/ 90259798 w 5643"/>
              <a:gd name="T9" fmla="*/ 249346489 h 5531"/>
              <a:gd name="T10" fmla="*/ 77837969 w 5643"/>
              <a:gd name="T11" fmla="*/ 262939104 h 5531"/>
              <a:gd name="T12" fmla="*/ 69860128 w 5643"/>
              <a:gd name="T13" fmla="*/ 279615264 h 5531"/>
              <a:gd name="T14" fmla="*/ 66897132 w 5643"/>
              <a:gd name="T15" fmla="*/ 298576357 h 5531"/>
              <a:gd name="T16" fmla="*/ 68264694 w 5643"/>
              <a:gd name="T17" fmla="*/ 509887056 h 5531"/>
              <a:gd name="T18" fmla="*/ 74760869 w 5643"/>
              <a:gd name="T19" fmla="*/ 527362841 h 5531"/>
              <a:gd name="T20" fmla="*/ 85587265 w 5643"/>
              <a:gd name="T21" fmla="*/ 542211865 h 5531"/>
              <a:gd name="T22" fmla="*/ 100402919 w 5643"/>
              <a:gd name="T23" fmla="*/ 553062763 h 5531"/>
              <a:gd name="T24" fmla="*/ 117839256 w 5643"/>
              <a:gd name="T25" fmla="*/ 559573369 h 5531"/>
              <a:gd name="T26" fmla="*/ 420757212 w 5643"/>
              <a:gd name="T27" fmla="*/ 560944059 h 5531"/>
              <a:gd name="T28" fmla="*/ 439675215 w 5643"/>
              <a:gd name="T29" fmla="*/ 557974457 h 5531"/>
              <a:gd name="T30" fmla="*/ 456314173 w 5643"/>
              <a:gd name="T31" fmla="*/ 549978880 h 5531"/>
              <a:gd name="T32" fmla="*/ 469876031 w 5643"/>
              <a:gd name="T33" fmla="*/ 537528732 h 5531"/>
              <a:gd name="T34" fmla="*/ 479448969 w 5643"/>
              <a:gd name="T35" fmla="*/ 521766140 h 5531"/>
              <a:gd name="T36" fmla="*/ 484121502 w 5643"/>
              <a:gd name="T37" fmla="*/ 503490392 h 5531"/>
              <a:gd name="T38" fmla="*/ 484121502 w 5643"/>
              <a:gd name="T39" fmla="*/ 292065751 h 5531"/>
              <a:gd name="T40" fmla="*/ 479448969 w 5643"/>
              <a:gd name="T41" fmla="*/ 273790002 h 5531"/>
              <a:gd name="T42" fmla="*/ 469876031 w 5643"/>
              <a:gd name="T43" fmla="*/ 257913130 h 5531"/>
              <a:gd name="T44" fmla="*/ 456314173 w 5643"/>
              <a:gd name="T45" fmla="*/ 245577262 h 5531"/>
              <a:gd name="T46" fmla="*/ 439675215 w 5643"/>
              <a:gd name="T47" fmla="*/ 237467405 h 5531"/>
              <a:gd name="T48" fmla="*/ 420757212 w 5643"/>
              <a:gd name="T49" fmla="*/ 234612083 h 5531"/>
              <a:gd name="T50" fmla="*/ 609596624 w 5643"/>
              <a:gd name="T51" fmla="*/ 236210996 h 5531"/>
              <a:gd name="T52" fmla="*/ 609596624 w 5643"/>
              <a:gd name="T53" fmla="*/ 277673510 h 5531"/>
              <a:gd name="T54" fmla="*/ 609596624 w 5643"/>
              <a:gd name="T55" fmla="*/ 318108176 h 5531"/>
              <a:gd name="T56" fmla="*/ 609596624 w 5643"/>
              <a:gd name="T57" fmla="*/ 359570691 h 5531"/>
              <a:gd name="T58" fmla="*/ 549423200 w 5643"/>
              <a:gd name="T59" fmla="*/ 417367200 h 5531"/>
              <a:gd name="T60" fmla="*/ 536089213 w 5643"/>
              <a:gd name="T61" fmla="*/ 422164613 h 5531"/>
              <a:gd name="T62" fmla="*/ 525490688 w 5643"/>
              <a:gd name="T63" fmla="*/ 434957265 h 5531"/>
              <a:gd name="T64" fmla="*/ 523325409 w 5643"/>
              <a:gd name="T65" fmla="*/ 446265285 h 5531"/>
              <a:gd name="T66" fmla="*/ 524578868 w 5643"/>
              <a:gd name="T67" fmla="*/ 455060487 h 5531"/>
              <a:gd name="T68" fmla="*/ 533923934 w 5643"/>
              <a:gd name="T69" fmla="*/ 468767045 h 5531"/>
              <a:gd name="T70" fmla="*/ 547941534 w 5643"/>
              <a:gd name="T71" fmla="*/ 475049090 h 5531"/>
              <a:gd name="T72" fmla="*/ 555349192 w 5643"/>
              <a:gd name="T73" fmla="*/ 475277651 h 5531"/>
              <a:gd name="T74" fmla="*/ 568569413 w 5643"/>
              <a:gd name="T75" fmla="*/ 470480237 h 5531"/>
              <a:gd name="T76" fmla="*/ 579167937 w 5643"/>
              <a:gd name="T77" fmla="*/ 457687586 h 5531"/>
              <a:gd name="T78" fmla="*/ 581447321 w 5643"/>
              <a:gd name="T79" fmla="*/ 446265285 h 5531"/>
              <a:gd name="T80" fmla="*/ 580079758 w 5643"/>
              <a:gd name="T81" fmla="*/ 437584364 h 5531"/>
              <a:gd name="T82" fmla="*/ 570848458 w 5643"/>
              <a:gd name="T83" fmla="*/ 423877806 h 5531"/>
              <a:gd name="T84" fmla="*/ 556830859 w 5643"/>
              <a:gd name="T85" fmla="*/ 417595423 h 5531"/>
              <a:gd name="T86" fmla="*/ 552386196 w 5643"/>
              <a:gd name="T87" fmla="*/ 499264380 h 5531"/>
              <a:gd name="T88" fmla="*/ 541103721 w 5643"/>
              <a:gd name="T89" fmla="*/ 501548638 h 5531"/>
              <a:gd name="T90" fmla="*/ 528225813 w 5643"/>
              <a:gd name="T91" fmla="*/ 512171313 h 5531"/>
              <a:gd name="T92" fmla="*/ 523439176 w 5643"/>
              <a:gd name="T93" fmla="*/ 525535367 h 5531"/>
              <a:gd name="T94" fmla="*/ 523553280 w 5643"/>
              <a:gd name="T95" fmla="*/ 532959879 h 5531"/>
              <a:gd name="T96" fmla="*/ 529935351 w 5643"/>
              <a:gd name="T97" fmla="*/ 546894998 h 5531"/>
              <a:gd name="T98" fmla="*/ 543725080 w 5643"/>
              <a:gd name="T99" fmla="*/ 556260926 h 5531"/>
              <a:gd name="T100" fmla="*/ 552386196 w 5643"/>
              <a:gd name="T101" fmla="*/ 557631615 h 5531"/>
              <a:gd name="T102" fmla="*/ 563782775 w 5643"/>
              <a:gd name="T103" fmla="*/ 555347358 h 5531"/>
              <a:gd name="T104" fmla="*/ 576432812 w 5643"/>
              <a:gd name="T105" fmla="*/ 544724683 h 5531"/>
              <a:gd name="T106" fmla="*/ 581333216 w 5643"/>
              <a:gd name="T107" fmla="*/ 531474909 h 5531"/>
              <a:gd name="T108" fmla="*/ 581105346 w 5643"/>
              <a:gd name="T109" fmla="*/ 524050397 h 5531"/>
              <a:gd name="T110" fmla="*/ 574723275 w 5643"/>
              <a:gd name="T111" fmla="*/ 510000998 h 5531"/>
              <a:gd name="T112" fmla="*/ 561047650 w 5643"/>
              <a:gd name="T113" fmla="*/ 500635070 h 5531"/>
              <a:gd name="T114" fmla="*/ 552386196 w 5643"/>
              <a:gd name="T115" fmla="*/ 499264380 h 55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643" h="5531">
                <a:moveTo>
                  <a:pt x="0" y="1511"/>
                </a:moveTo>
                <a:lnTo>
                  <a:pt x="1627" y="1511"/>
                </a:lnTo>
                <a:lnTo>
                  <a:pt x="645" y="270"/>
                </a:lnTo>
                <a:lnTo>
                  <a:pt x="987" y="0"/>
                </a:lnTo>
                <a:lnTo>
                  <a:pt x="2000" y="1279"/>
                </a:lnTo>
                <a:lnTo>
                  <a:pt x="2554" y="654"/>
                </a:lnTo>
                <a:lnTo>
                  <a:pt x="2881" y="944"/>
                </a:lnTo>
                <a:lnTo>
                  <a:pt x="2379" y="1511"/>
                </a:lnTo>
                <a:lnTo>
                  <a:pt x="5643" y="1511"/>
                </a:lnTo>
                <a:lnTo>
                  <a:pt x="5643" y="5531"/>
                </a:lnTo>
                <a:lnTo>
                  <a:pt x="0" y="5531"/>
                </a:lnTo>
                <a:lnTo>
                  <a:pt x="0" y="1511"/>
                </a:lnTo>
                <a:close/>
                <a:moveTo>
                  <a:pt x="1147" y="2054"/>
                </a:moveTo>
                <a:lnTo>
                  <a:pt x="1147" y="2054"/>
                </a:lnTo>
                <a:lnTo>
                  <a:pt x="1119" y="2055"/>
                </a:lnTo>
                <a:lnTo>
                  <a:pt x="1090" y="2057"/>
                </a:lnTo>
                <a:lnTo>
                  <a:pt x="1062" y="2060"/>
                </a:lnTo>
                <a:lnTo>
                  <a:pt x="1034" y="2066"/>
                </a:lnTo>
                <a:lnTo>
                  <a:pt x="1008" y="2072"/>
                </a:lnTo>
                <a:lnTo>
                  <a:pt x="981" y="2079"/>
                </a:lnTo>
                <a:lnTo>
                  <a:pt x="956" y="2088"/>
                </a:lnTo>
                <a:lnTo>
                  <a:pt x="930" y="2099"/>
                </a:lnTo>
                <a:lnTo>
                  <a:pt x="905" y="2109"/>
                </a:lnTo>
                <a:lnTo>
                  <a:pt x="881" y="2122"/>
                </a:lnTo>
                <a:lnTo>
                  <a:pt x="858" y="2136"/>
                </a:lnTo>
                <a:lnTo>
                  <a:pt x="834" y="2150"/>
                </a:lnTo>
                <a:lnTo>
                  <a:pt x="813" y="2166"/>
                </a:lnTo>
                <a:lnTo>
                  <a:pt x="792" y="2183"/>
                </a:lnTo>
                <a:lnTo>
                  <a:pt x="772" y="2200"/>
                </a:lnTo>
                <a:lnTo>
                  <a:pt x="751" y="2219"/>
                </a:lnTo>
                <a:lnTo>
                  <a:pt x="733" y="2238"/>
                </a:lnTo>
                <a:lnTo>
                  <a:pt x="715" y="2258"/>
                </a:lnTo>
                <a:lnTo>
                  <a:pt x="699" y="2280"/>
                </a:lnTo>
                <a:lnTo>
                  <a:pt x="683" y="2302"/>
                </a:lnTo>
                <a:lnTo>
                  <a:pt x="668" y="2324"/>
                </a:lnTo>
                <a:lnTo>
                  <a:pt x="656" y="2348"/>
                </a:lnTo>
                <a:lnTo>
                  <a:pt x="643" y="2372"/>
                </a:lnTo>
                <a:lnTo>
                  <a:pt x="631" y="2397"/>
                </a:lnTo>
                <a:lnTo>
                  <a:pt x="622" y="2422"/>
                </a:lnTo>
                <a:lnTo>
                  <a:pt x="613" y="2448"/>
                </a:lnTo>
                <a:lnTo>
                  <a:pt x="604" y="2474"/>
                </a:lnTo>
                <a:lnTo>
                  <a:pt x="599" y="2502"/>
                </a:lnTo>
                <a:lnTo>
                  <a:pt x="594" y="2530"/>
                </a:lnTo>
                <a:lnTo>
                  <a:pt x="591" y="2557"/>
                </a:lnTo>
                <a:lnTo>
                  <a:pt x="589" y="2586"/>
                </a:lnTo>
                <a:lnTo>
                  <a:pt x="587" y="2614"/>
                </a:lnTo>
                <a:lnTo>
                  <a:pt x="587" y="4351"/>
                </a:lnTo>
                <a:lnTo>
                  <a:pt x="589" y="4379"/>
                </a:lnTo>
                <a:lnTo>
                  <a:pt x="591" y="4408"/>
                </a:lnTo>
                <a:lnTo>
                  <a:pt x="594" y="4436"/>
                </a:lnTo>
                <a:lnTo>
                  <a:pt x="599" y="4464"/>
                </a:lnTo>
                <a:lnTo>
                  <a:pt x="604" y="4490"/>
                </a:lnTo>
                <a:lnTo>
                  <a:pt x="613" y="4517"/>
                </a:lnTo>
                <a:lnTo>
                  <a:pt x="622" y="4543"/>
                </a:lnTo>
                <a:lnTo>
                  <a:pt x="631" y="4568"/>
                </a:lnTo>
                <a:lnTo>
                  <a:pt x="643" y="4593"/>
                </a:lnTo>
                <a:lnTo>
                  <a:pt x="656" y="4617"/>
                </a:lnTo>
                <a:lnTo>
                  <a:pt x="668" y="4640"/>
                </a:lnTo>
                <a:lnTo>
                  <a:pt x="683" y="4664"/>
                </a:lnTo>
                <a:lnTo>
                  <a:pt x="699" y="4685"/>
                </a:lnTo>
                <a:lnTo>
                  <a:pt x="715" y="4706"/>
                </a:lnTo>
                <a:lnTo>
                  <a:pt x="733" y="4726"/>
                </a:lnTo>
                <a:lnTo>
                  <a:pt x="751" y="4747"/>
                </a:lnTo>
                <a:lnTo>
                  <a:pt x="772" y="4765"/>
                </a:lnTo>
                <a:lnTo>
                  <a:pt x="792" y="4783"/>
                </a:lnTo>
                <a:lnTo>
                  <a:pt x="813" y="4799"/>
                </a:lnTo>
                <a:lnTo>
                  <a:pt x="834" y="4815"/>
                </a:lnTo>
                <a:lnTo>
                  <a:pt x="858" y="4830"/>
                </a:lnTo>
                <a:lnTo>
                  <a:pt x="881" y="4842"/>
                </a:lnTo>
                <a:lnTo>
                  <a:pt x="905" y="4855"/>
                </a:lnTo>
                <a:lnTo>
                  <a:pt x="930" y="4867"/>
                </a:lnTo>
                <a:lnTo>
                  <a:pt x="956" y="4877"/>
                </a:lnTo>
                <a:lnTo>
                  <a:pt x="981" y="4885"/>
                </a:lnTo>
                <a:lnTo>
                  <a:pt x="1008" y="4894"/>
                </a:lnTo>
                <a:lnTo>
                  <a:pt x="1034" y="4899"/>
                </a:lnTo>
                <a:lnTo>
                  <a:pt x="1062" y="4904"/>
                </a:lnTo>
                <a:lnTo>
                  <a:pt x="1090" y="4907"/>
                </a:lnTo>
                <a:lnTo>
                  <a:pt x="1119" y="4911"/>
                </a:lnTo>
                <a:lnTo>
                  <a:pt x="1147" y="4911"/>
                </a:lnTo>
                <a:lnTo>
                  <a:pt x="3692" y="4911"/>
                </a:lnTo>
                <a:lnTo>
                  <a:pt x="3721" y="4911"/>
                </a:lnTo>
                <a:lnTo>
                  <a:pt x="3748" y="4907"/>
                </a:lnTo>
                <a:lnTo>
                  <a:pt x="3777" y="4904"/>
                </a:lnTo>
                <a:lnTo>
                  <a:pt x="3804" y="4899"/>
                </a:lnTo>
                <a:lnTo>
                  <a:pt x="3831" y="4894"/>
                </a:lnTo>
                <a:lnTo>
                  <a:pt x="3858" y="4885"/>
                </a:lnTo>
                <a:lnTo>
                  <a:pt x="3883" y="4877"/>
                </a:lnTo>
                <a:lnTo>
                  <a:pt x="3909" y="4867"/>
                </a:lnTo>
                <a:lnTo>
                  <a:pt x="3933" y="4855"/>
                </a:lnTo>
                <a:lnTo>
                  <a:pt x="3958" y="4842"/>
                </a:lnTo>
                <a:lnTo>
                  <a:pt x="3981" y="4830"/>
                </a:lnTo>
                <a:lnTo>
                  <a:pt x="4004" y="4815"/>
                </a:lnTo>
                <a:lnTo>
                  <a:pt x="4026" y="4799"/>
                </a:lnTo>
                <a:lnTo>
                  <a:pt x="4047" y="4783"/>
                </a:lnTo>
                <a:lnTo>
                  <a:pt x="4068" y="4765"/>
                </a:lnTo>
                <a:lnTo>
                  <a:pt x="4087" y="4747"/>
                </a:lnTo>
                <a:lnTo>
                  <a:pt x="4106" y="4726"/>
                </a:lnTo>
                <a:lnTo>
                  <a:pt x="4123" y="4706"/>
                </a:lnTo>
                <a:lnTo>
                  <a:pt x="4140" y="4685"/>
                </a:lnTo>
                <a:lnTo>
                  <a:pt x="4156" y="4664"/>
                </a:lnTo>
                <a:lnTo>
                  <a:pt x="4170" y="4640"/>
                </a:lnTo>
                <a:lnTo>
                  <a:pt x="4184" y="4617"/>
                </a:lnTo>
                <a:lnTo>
                  <a:pt x="4196" y="4593"/>
                </a:lnTo>
                <a:lnTo>
                  <a:pt x="4207" y="4568"/>
                </a:lnTo>
                <a:lnTo>
                  <a:pt x="4218" y="4543"/>
                </a:lnTo>
                <a:lnTo>
                  <a:pt x="4226" y="4517"/>
                </a:lnTo>
                <a:lnTo>
                  <a:pt x="4234" y="4490"/>
                </a:lnTo>
                <a:lnTo>
                  <a:pt x="4240" y="4464"/>
                </a:lnTo>
                <a:lnTo>
                  <a:pt x="4245" y="4436"/>
                </a:lnTo>
                <a:lnTo>
                  <a:pt x="4248" y="4408"/>
                </a:lnTo>
                <a:lnTo>
                  <a:pt x="4251" y="4379"/>
                </a:lnTo>
                <a:lnTo>
                  <a:pt x="4252" y="4351"/>
                </a:lnTo>
                <a:lnTo>
                  <a:pt x="4252" y="2614"/>
                </a:lnTo>
                <a:lnTo>
                  <a:pt x="4251" y="2586"/>
                </a:lnTo>
                <a:lnTo>
                  <a:pt x="4248" y="2557"/>
                </a:lnTo>
                <a:lnTo>
                  <a:pt x="4245" y="2530"/>
                </a:lnTo>
                <a:lnTo>
                  <a:pt x="4240" y="2502"/>
                </a:lnTo>
                <a:lnTo>
                  <a:pt x="4234" y="2474"/>
                </a:lnTo>
                <a:lnTo>
                  <a:pt x="4226" y="2448"/>
                </a:lnTo>
                <a:lnTo>
                  <a:pt x="4218" y="2422"/>
                </a:lnTo>
                <a:lnTo>
                  <a:pt x="4207" y="2397"/>
                </a:lnTo>
                <a:lnTo>
                  <a:pt x="4196" y="2372"/>
                </a:lnTo>
                <a:lnTo>
                  <a:pt x="4184" y="2348"/>
                </a:lnTo>
                <a:lnTo>
                  <a:pt x="4170" y="2324"/>
                </a:lnTo>
                <a:lnTo>
                  <a:pt x="4156" y="2302"/>
                </a:lnTo>
                <a:lnTo>
                  <a:pt x="4140" y="2280"/>
                </a:lnTo>
                <a:lnTo>
                  <a:pt x="4123" y="2258"/>
                </a:lnTo>
                <a:lnTo>
                  <a:pt x="4106" y="2238"/>
                </a:lnTo>
                <a:lnTo>
                  <a:pt x="4087" y="2219"/>
                </a:lnTo>
                <a:lnTo>
                  <a:pt x="4068" y="2200"/>
                </a:lnTo>
                <a:lnTo>
                  <a:pt x="4047" y="2183"/>
                </a:lnTo>
                <a:lnTo>
                  <a:pt x="4026" y="2166"/>
                </a:lnTo>
                <a:lnTo>
                  <a:pt x="4004" y="2150"/>
                </a:lnTo>
                <a:lnTo>
                  <a:pt x="3981" y="2136"/>
                </a:lnTo>
                <a:lnTo>
                  <a:pt x="3958" y="2122"/>
                </a:lnTo>
                <a:lnTo>
                  <a:pt x="3933" y="2109"/>
                </a:lnTo>
                <a:lnTo>
                  <a:pt x="3909" y="2099"/>
                </a:lnTo>
                <a:lnTo>
                  <a:pt x="3883" y="2088"/>
                </a:lnTo>
                <a:lnTo>
                  <a:pt x="3858" y="2079"/>
                </a:lnTo>
                <a:lnTo>
                  <a:pt x="3831" y="2072"/>
                </a:lnTo>
                <a:lnTo>
                  <a:pt x="3804" y="2066"/>
                </a:lnTo>
                <a:lnTo>
                  <a:pt x="3777" y="2060"/>
                </a:lnTo>
                <a:lnTo>
                  <a:pt x="3748" y="2057"/>
                </a:lnTo>
                <a:lnTo>
                  <a:pt x="3721" y="2055"/>
                </a:lnTo>
                <a:lnTo>
                  <a:pt x="3692" y="2054"/>
                </a:lnTo>
                <a:lnTo>
                  <a:pt x="1147" y="2054"/>
                </a:lnTo>
                <a:close/>
                <a:moveTo>
                  <a:pt x="4522" y="2068"/>
                </a:moveTo>
                <a:lnTo>
                  <a:pt x="4522" y="2268"/>
                </a:lnTo>
                <a:lnTo>
                  <a:pt x="5349" y="2268"/>
                </a:lnTo>
                <a:lnTo>
                  <a:pt x="5349" y="2068"/>
                </a:lnTo>
                <a:lnTo>
                  <a:pt x="4522" y="2068"/>
                </a:lnTo>
                <a:close/>
                <a:moveTo>
                  <a:pt x="4522" y="2431"/>
                </a:moveTo>
                <a:lnTo>
                  <a:pt x="4522" y="2632"/>
                </a:lnTo>
                <a:lnTo>
                  <a:pt x="5349" y="2632"/>
                </a:lnTo>
                <a:lnTo>
                  <a:pt x="5349" y="2431"/>
                </a:lnTo>
                <a:lnTo>
                  <a:pt x="4522" y="2431"/>
                </a:lnTo>
                <a:close/>
                <a:moveTo>
                  <a:pt x="4522" y="2785"/>
                </a:moveTo>
                <a:lnTo>
                  <a:pt x="4522" y="2985"/>
                </a:lnTo>
                <a:lnTo>
                  <a:pt x="5349" y="2985"/>
                </a:lnTo>
                <a:lnTo>
                  <a:pt x="5349" y="2785"/>
                </a:lnTo>
                <a:lnTo>
                  <a:pt x="4522" y="2785"/>
                </a:lnTo>
                <a:close/>
                <a:moveTo>
                  <a:pt x="4522" y="3148"/>
                </a:moveTo>
                <a:lnTo>
                  <a:pt x="4522" y="3349"/>
                </a:lnTo>
                <a:lnTo>
                  <a:pt x="5349" y="3349"/>
                </a:lnTo>
                <a:lnTo>
                  <a:pt x="5349" y="3148"/>
                </a:lnTo>
                <a:lnTo>
                  <a:pt x="4522" y="3148"/>
                </a:lnTo>
                <a:close/>
                <a:moveTo>
                  <a:pt x="4847" y="3653"/>
                </a:moveTo>
                <a:lnTo>
                  <a:pt x="4847" y="3653"/>
                </a:lnTo>
                <a:lnTo>
                  <a:pt x="4834" y="3653"/>
                </a:lnTo>
                <a:lnTo>
                  <a:pt x="4821" y="3654"/>
                </a:lnTo>
                <a:lnTo>
                  <a:pt x="4808" y="3656"/>
                </a:lnTo>
                <a:lnTo>
                  <a:pt x="4795" y="3658"/>
                </a:lnTo>
                <a:lnTo>
                  <a:pt x="4771" y="3664"/>
                </a:lnTo>
                <a:lnTo>
                  <a:pt x="4748" y="3673"/>
                </a:lnTo>
                <a:lnTo>
                  <a:pt x="4725" y="3683"/>
                </a:lnTo>
                <a:lnTo>
                  <a:pt x="4704" y="3696"/>
                </a:lnTo>
                <a:lnTo>
                  <a:pt x="4685" y="3711"/>
                </a:lnTo>
                <a:lnTo>
                  <a:pt x="4667" y="3727"/>
                </a:lnTo>
                <a:lnTo>
                  <a:pt x="4650" y="3745"/>
                </a:lnTo>
                <a:lnTo>
                  <a:pt x="4635" y="3764"/>
                </a:lnTo>
                <a:lnTo>
                  <a:pt x="4622" y="3786"/>
                </a:lnTo>
                <a:lnTo>
                  <a:pt x="4611" y="3808"/>
                </a:lnTo>
                <a:lnTo>
                  <a:pt x="4603" y="3831"/>
                </a:lnTo>
                <a:lnTo>
                  <a:pt x="4596" y="3856"/>
                </a:lnTo>
                <a:lnTo>
                  <a:pt x="4594" y="3869"/>
                </a:lnTo>
                <a:lnTo>
                  <a:pt x="4593" y="3881"/>
                </a:lnTo>
                <a:lnTo>
                  <a:pt x="4592" y="3894"/>
                </a:lnTo>
                <a:lnTo>
                  <a:pt x="4592" y="3907"/>
                </a:lnTo>
                <a:lnTo>
                  <a:pt x="4592" y="3921"/>
                </a:lnTo>
                <a:lnTo>
                  <a:pt x="4593" y="3934"/>
                </a:lnTo>
                <a:lnTo>
                  <a:pt x="4594" y="3946"/>
                </a:lnTo>
                <a:lnTo>
                  <a:pt x="4596" y="3959"/>
                </a:lnTo>
                <a:lnTo>
                  <a:pt x="4603" y="3984"/>
                </a:lnTo>
                <a:lnTo>
                  <a:pt x="4611" y="4007"/>
                </a:lnTo>
                <a:lnTo>
                  <a:pt x="4622" y="4029"/>
                </a:lnTo>
                <a:lnTo>
                  <a:pt x="4635" y="4051"/>
                </a:lnTo>
                <a:lnTo>
                  <a:pt x="4650" y="4070"/>
                </a:lnTo>
                <a:lnTo>
                  <a:pt x="4667" y="4088"/>
                </a:lnTo>
                <a:lnTo>
                  <a:pt x="4685" y="4104"/>
                </a:lnTo>
                <a:lnTo>
                  <a:pt x="4704" y="4119"/>
                </a:lnTo>
                <a:lnTo>
                  <a:pt x="4725" y="4131"/>
                </a:lnTo>
                <a:lnTo>
                  <a:pt x="4748" y="4142"/>
                </a:lnTo>
                <a:lnTo>
                  <a:pt x="4771" y="4151"/>
                </a:lnTo>
                <a:lnTo>
                  <a:pt x="4795" y="4157"/>
                </a:lnTo>
                <a:lnTo>
                  <a:pt x="4808" y="4159"/>
                </a:lnTo>
                <a:lnTo>
                  <a:pt x="4821" y="4161"/>
                </a:lnTo>
                <a:lnTo>
                  <a:pt x="4834" y="4162"/>
                </a:lnTo>
                <a:lnTo>
                  <a:pt x="4847" y="4162"/>
                </a:lnTo>
                <a:lnTo>
                  <a:pt x="4860" y="4162"/>
                </a:lnTo>
                <a:lnTo>
                  <a:pt x="4873" y="4161"/>
                </a:lnTo>
                <a:lnTo>
                  <a:pt x="4886" y="4159"/>
                </a:lnTo>
                <a:lnTo>
                  <a:pt x="4899" y="4157"/>
                </a:lnTo>
                <a:lnTo>
                  <a:pt x="4923" y="4151"/>
                </a:lnTo>
                <a:lnTo>
                  <a:pt x="4947" y="4142"/>
                </a:lnTo>
                <a:lnTo>
                  <a:pt x="4969" y="4131"/>
                </a:lnTo>
                <a:lnTo>
                  <a:pt x="4989" y="4119"/>
                </a:lnTo>
                <a:lnTo>
                  <a:pt x="5009" y="4104"/>
                </a:lnTo>
                <a:lnTo>
                  <a:pt x="5027" y="4088"/>
                </a:lnTo>
                <a:lnTo>
                  <a:pt x="5043" y="4070"/>
                </a:lnTo>
                <a:lnTo>
                  <a:pt x="5058" y="4051"/>
                </a:lnTo>
                <a:lnTo>
                  <a:pt x="5071" y="4029"/>
                </a:lnTo>
                <a:lnTo>
                  <a:pt x="5082" y="4007"/>
                </a:lnTo>
                <a:lnTo>
                  <a:pt x="5090" y="3984"/>
                </a:lnTo>
                <a:lnTo>
                  <a:pt x="5097" y="3959"/>
                </a:lnTo>
                <a:lnTo>
                  <a:pt x="5099" y="3946"/>
                </a:lnTo>
                <a:lnTo>
                  <a:pt x="5101" y="3934"/>
                </a:lnTo>
                <a:lnTo>
                  <a:pt x="5102" y="3921"/>
                </a:lnTo>
                <a:lnTo>
                  <a:pt x="5102" y="3907"/>
                </a:lnTo>
                <a:lnTo>
                  <a:pt x="5102" y="3894"/>
                </a:lnTo>
                <a:lnTo>
                  <a:pt x="5101" y="3881"/>
                </a:lnTo>
                <a:lnTo>
                  <a:pt x="5099" y="3869"/>
                </a:lnTo>
                <a:lnTo>
                  <a:pt x="5097" y="3856"/>
                </a:lnTo>
                <a:lnTo>
                  <a:pt x="5090" y="3831"/>
                </a:lnTo>
                <a:lnTo>
                  <a:pt x="5082" y="3808"/>
                </a:lnTo>
                <a:lnTo>
                  <a:pt x="5071" y="3786"/>
                </a:lnTo>
                <a:lnTo>
                  <a:pt x="5058" y="3764"/>
                </a:lnTo>
                <a:lnTo>
                  <a:pt x="5043" y="3745"/>
                </a:lnTo>
                <a:lnTo>
                  <a:pt x="5027" y="3727"/>
                </a:lnTo>
                <a:lnTo>
                  <a:pt x="5009" y="3711"/>
                </a:lnTo>
                <a:lnTo>
                  <a:pt x="4989" y="3696"/>
                </a:lnTo>
                <a:lnTo>
                  <a:pt x="4969" y="3683"/>
                </a:lnTo>
                <a:lnTo>
                  <a:pt x="4947" y="3673"/>
                </a:lnTo>
                <a:lnTo>
                  <a:pt x="4923" y="3664"/>
                </a:lnTo>
                <a:lnTo>
                  <a:pt x="4899" y="3658"/>
                </a:lnTo>
                <a:lnTo>
                  <a:pt x="4886" y="3656"/>
                </a:lnTo>
                <a:lnTo>
                  <a:pt x="4873" y="3654"/>
                </a:lnTo>
                <a:lnTo>
                  <a:pt x="4860" y="3653"/>
                </a:lnTo>
                <a:lnTo>
                  <a:pt x="4847" y="3653"/>
                </a:lnTo>
                <a:close/>
                <a:moveTo>
                  <a:pt x="4847" y="4371"/>
                </a:moveTo>
                <a:lnTo>
                  <a:pt x="4847" y="4371"/>
                </a:lnTo>
                <a:lnTo>
                  <a:pt x="4834" y="4372"/>
                </a:lnTo>
                <a:lnTo>
                  <a:pt x="4821" y="4373"/>
                </a:lnTo>
                <a:lnTo>
                  <a:pt x="4808" y="4374"/>
                </a:lnTo>
                <a:lnTo>
                  <a:pt x="4795" y="4376"/>
                </a:lnTo>
                <a:lnTo>
                  <a:pt x="4771" y="4383"/>
                </a:lnTo>
                <a:lnTo>
                  <a:pt x="4748" y="4391"/>
                </a:lnTo>
                <a:lnTo>
                  <a:pt x="4725" y="4402"/>
                </a:lnTo>
                <a:lnTo>
                  <a:pt x="4704" y="4415"/>
                </a:lnTo>
                <a:lnTo>
                  <a:pt x="4685" y="4430"/>
                </a:lnTo>
                <a:lnTo>
                  <a:pt x="4667" y="4447"/>
                </a:lnTo>
                <a:lnTo>
                  <a:pt x="4650" y="4465"/>
                </a:lnTo>
                <a:lnTo>
                  <a:pt x="4635" y="4484"/>
                </a:lnTo>
                <a:lnTo>
                  <a:pt x="4622" y="4505"/>
                </a:lnTo>
                <a:lnTo>
                  <a:pt x="4611" y="4527"/>
                </a:lnTo>
                <a:lnTo>
                  <a:pt x="4603" y="4551"/>
                </a:lnTo>
                <a:lnTo>
                  <a:pt x="4596" y="4575"/>
                </a:lnTo>
                <a:lnTo>
                  <a:pt x="4594" y="4588"/>
                </a:lnTo>
                <a:lnTo>
                  <a:pt x="4593" y="4601"/>
                </a:lnTo>
                <a:lnTo>
                  <a:pt x="4592" y="4614"/>
                </a:lnTo>
                <a:lnTo>
                  <a:pt x="4592" y="4626"/>
                </a:lnTo>
                <a:lnTo>
                  <a:pt x="4592" y="4639"/>
                </a:lnTo>
                <a:lnTo>
                  <a:pt x="4593" y="4653"/>
                </a:lnTo>
                <a:lnTo>
                  <a:pt x="4594" y="4666"/>
                </a:lnTo>
                <a:lnTo>
                  <a:pt x="4596" y="4677"/>
                </a:lnTo>
                <a:lnTo>
                  <a:pt x="4603" y="4702"/>
                </a:lnTo>
                <a:lnTo>
                  <a:pt x="4611" y="4725"/>
                </a:lnTo>
                <a:lnTo>
                  <a:pt x="4622" y="4748"/>
                </a:lnTo>
                <a:lnTo>
                  <a:pt x="4635" y="4769"/>
                </a:lnTo>
                <a:lnTo>
                  <a:pt x="4650" y="4788"/>
                </a:lnTo>
                <a:lnTo>
                  <a:pt x="4667" y="4807"/>
                </a:lnTo>
                <a:lnTo>
                  <a:pt x="4685" y="4823"/>
                </a:lnTo>
                <a:lnTo>
                  <a:pt x="4704" y="4838"/>
                </a:lnTo>
                <a:lnTo>
                  <a:pt x="4725" y="4851"/>
                </a:lnTo>
                <a:lnTo>
                  <a:pt x="4748" y="4862"/>
                </a:lnTo>
                <a:lnTo>
                  <a:pt x="4771" y="4870"/>
                </a:lnTo>
                <a:lnTo>
                  <a:pt x="4795" y="4877"/>
                </a:lnTo>
                <a:lnTo>
                  <a:pt x="4808" y="4879"/>
                </a:lnTo>
                <a:lnTo>
                  <a:pt x="4821" y="4880"/>
                </a:lnTo>
                <a:lnTo>
                  <a:pt x="4834" y="4881"/>
                </a:lnTo>
                <a:lnTo>
                  <a:pt x="4847" y="4882"/>
                </a:lnTo>
                <a:lnTo>
                  <a:pt x="4860" y="4881"/>
                </a:lnTo>
                <a:lnTo>
                  <a:pt x="4873" y="4880"/>
                </a:lnTo>
                <a:lnTo>
                  <a:pt x="4886" y="4879"/>
                </a:lnTo>
                <a:lnTo>
                  <a:pt x="4899" y="4877"/>
                </a:lnTo>
                <a:lnTo>
                  <a:pt x="4923" y="4870"/>
                </a:lnTo>
                <a:lnTo>
                  <a:pt x="4947" y="4862"/>
                </a:lnTo>
                <a:lnTo>
                  <a:pt x="4969" y="4851"/>
                </a:lnTo>
                <a:lnTo>
                  <a:pt x="4989" y="4838"/>
                </a:lnTo>
                <a:lnTo>
                  <a:pt x="5009" y="4823"/>
                </a:lnTo>
                <a:lnTo>
                  <a:pt x="5027" y="4807"/>
                </a:lnTo>
                <a:lnTo>
                  <a:pt x="5043" y="4788"/>
                </a:lnTo>
                <a:lnTo>
                  <a:pt x="5058" y="4769"/>
                </a:lnTo>
                <a:lnTo>
                  <a:pt x="5071" y="4748"/>
                </a:lnTo>
                <a:lnTo>
                  <a:pt x="5082" y="4725"/>
                </a:lnTo>
                <a:lnTo>
                  <a:pt x="5090" y="4702"/>
                </a:lnTo>
                <a:lnTo>
                  <a:pt x="5097" y="4677"/>
                </a:lnTo>
                <a:lnTo>
                  <a:pt x="5099" y="4666"/>
                </a:lnTo>
                <a:lnTo>
                  <a:pt x="5101" y="4653"/>
                </a:lnTo>
                <a:lnTo>
                  <a:pt x="5102" y="4639"/>
                </a:lnTo>
                <a:lnTo>
                  <a:pt x="5102" y="4626"/>
                </a:lnTo>
                <a:lnTo>
                  <a:pt x="5102" y="4614"/>
                </a:lnTo>
                <a:lnTo>
                  <a:pt x="5101" y="4601"/>
                </a:lnTo>
                <a:lnTo>
                  <a:pt x="5099" y="4588"/>
                </a:lnTo>
                <a:lnTo>
                  <a:pt x="5097" y="4575"/>
                </a:lnTo>
                <a:lnTo>
                  <a:pt x="5090" y="4551"/>
                </a:lnTo>
                <a:lnTo>
                  <a:pt x="5082" y="4527"/>
                </a:lnTo>
                <a:lnTo>
                  <a:pt x="5071" y="4505"/>
                </a:lnTo>
                <a:lnTo>
                  <a:pt x="5058" y="4484"/>
                </a:lnTo>
                <a:lnTo>
                  <a:pt x="5043" y="4465"/>
                </a:lnTo>
                <a:lnTo>
                  <a:pt x="5027" y="4447"/>
                </a:lnTo>
                <a:lnTo>
                  <a:pt x="5009" y="4430"/>
                </a:lnTo>
                <a:lnTo>
                  <a:pt x="4989" y="4415"/>
                </a:lnTo>
                <a:lnTo>
                  <a:pt x="4969" y="4402"/>
                </a:lnTo>
                <a:lnTo>
                  <a:pt x="4947" y="4391"/>
                </a:lnTo>
                <a:lnTo>
                  <a:pt x="4923" y="4383"/>
                </a:lnTo>
                <a:lnTo>
                  <a:pt x="4899" y="4376"/>
                </a:lnTo>
                <a:lnTo>
                  <a:pt x="4886" y="4374"/>
                </a:lnTo>
                <a:lnTo>
                  <a:pt x="4873" y="4373"/>
                </a:lnTo>
                <a:lnTo>
                  <a:pt x="4860" y="4372"/>
                </a:lnTo>
                <a:lnTo>
                  <a:pt x="4847" y="4371"/>
                </a:lnTo>
                <a:close/>
              </a:path>
            </a:pathLst>
          </a:custGeom>
          <a:solidFill>
            <a:sysClr val="window" lastClr="FFFFFF"/>
          </a:solidFill>
          <a:ln>
            <a:noFill/>
          </a:ln>
        </p:spPr>
        <p:txBody>
          <a:bodyPr wrap="square" tIns="503921" rIns="323949" anchor="ctr">
            <a:normAutofit fontScale="25000" lnSpcReduction="20000"/>
          </a:bodyPr>
          <a:p>
            <a:endParaRPr lang="zh-CN" altLang="en-US">
              <a:sym typeface="Arial" panose="020B0604020202020204" pitchFamily="34" charset="0"/>
            </a:endParaRPr>
          </a:p>
        </p:txBody>
      </p:sp>
      <p:sp>
        <p:nvSpPr>
          <p:cNvPr id="53" name="文本框 52"/>
          <p:cNvSpPr txBox="1"/>
          <p:nvPr>
            <p:custDataLst>
              <p:tags r:id="rId9"/>
            </p:custDataLst>
          </p:nvPr>
        </p:nvSpPr>
        <p:spPr>
          <a:xfrm>
            <a:off x="4523855" y="464642"/>
            <a:ext cx="3802805" cy="622074"/>
          </a:xfrm>
          <a:prstGeom prst="rect">
            <a:avLst/>
          </a:prstGeom>
          <a:noFill/>
        </p:spPr>
        <p:txBody>
          <a:bodyPr wrap="square" rtlCol="0">
            <a:noAutofit/>
          </a:bodyPr>
          <a:p>
            <a:pPr algn="ctr"/>
            <a:r>
              <a:rPr lang="zh-CN" altLang="en-US" sz="3000" b="1">
                <a:solidFill>
                  <a:schemeClr val="bg1"/>
                </a:solidFill>
                <a:latin typeface="新宋体" panose="02010609030101010101" charset="-122"/>
                <a:ea typeface="新宋体" panose="02010609030101010101" charset="-122"/>
                <a:sym typeface="Arial" panose="020B0604020202020204" pitchFamily="34" charset="0"/>
              </a:rPr>
              <a:t>国际研究现状</a:t>
            </a:r>
            <a:endParaRPr lang="en-US" altLang="zh-CN" sz="3000" b="1">
              <a:solidFill>
                <a:schemeClr val="bg1"/>
              </a:solidFill>
              <a:latin typeface="新宋体" panose="02010609030101010101" charset="-122"/>
              <a:ea typeface="新宋体" panose="02010609030101010101" charset="-122"/>
              <a:sym typeface="Arial" panose="020B0604020202020204" pitchFamily="34" charset="0"/>
            </a:endParaRPr>
          </a:p>
        </p:txBody>
      </p:sp>
      <p:cxnSp>
        <p:nvCxnSpPr>
          <p:cNvPr id="82" name="直接箭头连接符 81"/>
          <p:cNvCxnSpPr/>
          <p:nvPr>
            <p:custDataLst>
              <p:tags r:id="rId10"/>
            </p:custDataLst>
          </p:nvPr>
        </p:nvCxnSpPr>
        <p:spPr>
          <a:xfrm>
            <a:off x="2338196" y="776232"/>
            <a:ext cx="1213058" cy="0"/>
          </a:xfrm>
          <a:prstGeom prst="straightConnector1">
            <a:avLst/>
          </a:prstGeom>
          <a:noFill/>
          <a:ln w="6350" cap="flat" cmpd="sng" algn="ctr">
            <a:solidFill>
              <a:sysClr val="windowText" lastClr="000000">
                <a:lumMod val="50000"/>
                <a:lumOff val="50000"/>
              </a:sysClr>
            </a:solidFill>
            <a:prstDash val="solid"/>
            <a:miter lim="800000"/>
            <a:tailEnd type="triangle"/>
          </a:ln>
          <a:effectLst/>
        </p:spPr>
      </p:cxnSp>
      <p:sp>
        <p:nvSpPr>
          <p:cNvPr id="10" name="文本框 9"/>
          <p:cNvSpPr txBox="1"/>
          <p:nvPr/>
        </p:nvSpPr>
        <p:spPr>
          <a:xfrm>
            <a:off x="3438525" y="1391920"/>
            <a:ext cx="4961890" cy="460375"/>
          </a:xfrm>
          <a:prstGeom prst="rect">
            <a:avLst/>
          </a:prstGeom>
          <a:noFill/>
        </p:spPr>
        <p:txBody>
          <a:bodyPr wrap="none" rtlCol="0" anchor="t">
            <a:spAutoFit/>
          </a:bodyPr>
          <a:p>
            <a:pPr algn="l"/>
            <a:r>
              <a:rPr lang="zh-CN" sz="2400" b="1" dirty="0">
                <a:latin typeface="Times New Roman" panose="02020603050405020304" charset="0"/>
                <a:ea typeface="华文中宋" panose="02010600040101010101" charset="-122"/>
                <a:cs typeface="Times New Roman" panose="02020603050405020304" charset="0"/>
                <a:sym typeface="+mn-ea"/>
              </a:rPr>
              <a:t>百度学术：</a:t>
            </a:r>
            <a:r>
              <a:rPr sz="2400" b="1" dirty="0">
                <a:latin typeface="Times New Roman" panose="02020603050405020304" charset="0"/>
                <a:ea typeface="华文中宋" panose="02010600040101010101" charset="-122"/>
                <a:cs typeface="Times New Roman" panose="02020603050405020304" charset="0"/>
                <a:sym typeface="+mn-ea"/>
              </a:rPr>
              <a:t>http://xueshu.baidu.com/</a:t>
            </a:r>
            <a:endParaRPr sz="2400" b="1" dirty="0">
              <a:solidFill>
                <a:schemeClr val="tx1"/>
              </a:solidFill>
              <a:latin typeface="Times New Roman" panose="02020603050405020304" charset="0"/>
              <a:ea typeface="华文中宋" panose="02010600040101010101" charset="-122"/>
              <a:cs typeface="Times New Roman" panose="02020603050405020304" charset="0"/>
              <a:sym typeface="+mn-ea"/>
            </a:endParaRPr>
          </a:p>
        </p:txBody>
      </p:sp>
      <p:grpSp>
        <p:nvGrpSpPr>
          <p:cNvPr id="14" name="组合 13"/>
          <p:cNvGrpSpPr/>
          <p:nvPr>
            <p:custDataLst>
              <p:tags r:id="rId11"/>
            </p:custDataLst>
          </p:nvPr>
        </p:nvGrpSpPr>
        <p:grpSpPr>
          <a:xfrm>
            <a:off x="754781" y="96084"/>
            <a:ext cx="1376233" cy="1378528"/>
            <a:chOff x="3461757" y="3048667"/>
            <a:chExt cx="885173" cy="886650"/>
          </a:xfrm>
        </p:grpSpPr>
        <p:sp>
          <p:nvSpPr>
            <p:cNvPr id="15" name="椭圆 14"/>
            <p:cNvSpPr/>
            <p:nvPr>
              <p:custDataLst>
                <p:tags r:id="rId12"/>
              </p:custDataLst>
            </p:nvPr>
          </p:nvSpPr>
          <p:spPr>
            <a:xfrm>
              <a:off x="3685817" y="3273465"/>
              <a:ext cx="437053" cy="437053"/>
            </a:xfrm>
            <a:prstGeom prst="ellipse">
              <a:avLst/>
            </a:prstGeom>
            <a:solidFill>
              <a:sysClr val="window" lastClr="FFFFFF">
                <a:lumMod val="75000"/>
              </a:sys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16" name="KSO_Shape"/>
            <p:cNvSpPr/>
            <p:nvPr>
              <p:custDataLst>
                <p:tags r:id="rId13"/>
              </p:custDataLst>
            </p:nvPr>
          </p:nvSpPr>
          <p:spPr bwMode="auto">
            <a:xfrm>
              <a:off x="3461757" y="3048667"/>
              <a:ext cx="885173" cy="886650"/>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ysClr val="window" lastClr="FFFFFF">
                <a:lumMod val="75000"/>
              </a:sysClr>
            </a:solidFill>
            <a:ln>
              <a:noFill/>
            </a:ln>
          </p:spPr>
          <p:txBody>
            <a:bodyPr wrap="square"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sp>
        <p:nvSpPr>
          <p:cNvPr id="17" name="KSO_Shape"/>
          <p:cNvSpPr/>
          <p:nvPr>
            <p:custDataLst>
              <p:tags r:id="rId14"/>
            </p:custDataLst>
          </p:nvPr>
        </p:nvSpPr>
        <p:spPr bwMode="auto">
          <a:xfrm>
            <a:off x="1158813" y="445592"/>
            <a:ext cx="568164" cy="557747"/>
          </a:xfrm>
          <a:custGeom>
            <a:avLst/>
            <a:gdLst>
              <a:gd name="T0" fmla="*/ 291065635 w 5643"/>
              <a:gd name="T1" fmla="*/ 74701230 h 5531"/>
              <a:gd name="T2" fmla="*/ 0 w 5643"/>
              <a:gd name="T3" fmla="*/ 631761781 h 5531"/>
              <a:gd name="T4" fmla="*/ 124221326 w 5643"/>
              <a:gd name="T5" fmla="*/ 234954587 h 5531"/>
              <a:gd name="T6" fmla="*/ 105986935 w 5643"/>
              <a:gd name="T7" fmla="*/ 239752000 h 5531"/>
              <a:gd name="T8" fmla="*/ 90259798 w 5643"/>
              <a:gd name="T9" fmla="*/ 249346489 h 5531"/>
              <a:gd name="T10" fmla="*/ 77837969 w 5643"/>
              <a:gd name="T11" fmla="*/ 262939104 h 5531"/>
              <a:gd name="T12" fmla="*/ 69860128 w 5643"/>
              <a:gd name="T13" fmla="*/ 279615264 h 5531"/>
              <a:gd name="T14" fmla="*/ 66897132 w 5643"/>
              <a:gd name="T15" fmla="*/ 298576357 h 5531"/>
              <a:gd name="T16" fmla="*/ 68264694 w 5643"/>
              <a:gd name="T17" fmla="*/ 509887056 h 5531"/>
              <a:gd name="T18" fmla="*/ 74760869 w 5643"/>
              <a:gd name="T19" fmla="*/ 527362841 h 5531"/>
              <a:gd name="T20" fmla="*/ 85587265 w 5643"/>
              <a:gd name="T21" fmla="*/ 542211865 h 5531"/>
              <a:gd name="T22" fmla="*/ 100402919 w 5643"/>
              <a:gd name="T23" fmla="*/ 553062763 h 5531"/>
              <a:gd name="T24" fmla="*/ 117839256 w 5643"/>
              <a:gd name="T25" fmla="*/ 559573369 h 5531"/>
              <a:gd name="T26" fmla="*/ 420757212 w 5643"/>
              <a:gd name="T27" fmla="*/ 560944059 h 5531"/>
              <a:gd name="T28" fmla="*/ 439675215 w 5643"/>
              <a:gd name="T29" fmla="*/ 557974457 h 5531"/>
              <a:gd name="T30" fmla="*/ 456314173 w 5643"/>
              <a:gd name="T31" fmla="*/ 549978880 h 5531"/>
              <a:gd name="T32" fmla="*/ 469876031 w 5643"/>
              <a:gd name="T33" fmla="*/ 537528732 h 5531"/>
              <a:gd name="T34" fmla="*/ 479448969 w 5643"/>
              <a:gd name="T35" fmla="*/ 521766140 h 5531"/>
              <a:gd name="T36" fmla="*/ 484121502 w 5643"/>
              <a:gd name="T37" fmla="*/ 503490392 h 5531"/>
              <a:gd name="T38" fmla="*/ 484121502 w 5643"/>
              <a:gd name="T39" fmla="*/ 292065751 h 5531"/>
              <a:gd name="T40" fmla="*/ 479448969 w 5643"/>
              <a:gd name="T41" fmla="*/ 273790002 h 5531"/>
              <a:gd name="T42" fmla="*/ 469876031 w 5643"/>
              <a:gd name="T43" fmla="*/ 257913130 h 5531"/>
              <a:gd name="T44" fmla="*/ 456314173 w 5643"/>
              <a:gd name="T45" fmla="*/ 245577262 h 5531"/>
              <a:gd name="T46" fmla="*/ 439675215 w 5643"/>
              <a:gd name="T47" fmla="*/ 237467405 h 5531"/>
              <a:gd name="T48" fmla="*/ 420757212 w 5643"/>
              <a:gd name="T49" fmla="*/ 234612083 h 5531"/>
              <a:gd name="T50" fmla="*/ 609596624 w 5643"/>
              <a:gd name="T51" fmla="*/ 236210996 h 5531"/>
              <a:gd name="T52" fmla="*/ 609596624 w 5643"/>
              <a:gd name="T53" fmla="*/ 277673510 h 5531"/>
              <a:gd name="T54" fmla="*/ 609596624 w 5643"/>
              <a:gd name="T55" fmla="*/ 318108176 h 5531"/>
              <a:gd name="T56" fmla="*/ 609596624 w 5643"/>
              <a:gd name="T57" fmla="*/ 359570691 h 5531"/>
              <a:gd name="T58" fmla="*/ 549423200 w 5643"/>
              <a:gd name="T59" fmla="*/ 417367200 h 5531"/>
              <a:gd name="T60" fmla="*/ 536089213 w 5643"/>
              <a:gd name="T61" fmla="*/ 422164613 h 5531"/>
              <a:gd name="T62" fmla="*/ 525490688 w 5643"/>
              <a:gd name="T63" fmla="*/ 434957265 h 5531"/>
              <a:gd name="T64" fmla="*/ 523325409 w 5643"/>
              <a:gd name="T65" fmla="*/ 446265285 h 5531"/>
              <a:gd name="T66" fmla="*/ 524578868 w 5643"/>
              <a:gd name="T67" fmla="*/ 455060487 h 5531"/>
              <a:gd name="T68" fmla="*/ 533923934 w 5643"/>
              <a:gd name="T69" fmla="*/ 468767045 h 5531"/>
              <a:gd name="T70" fmla="*/ 547941534 w 5643"/>
              <a:gd name="T71" fmla="*/ 475049090 h 5531"/>
              <a:gd name="T72" fmla="*/ 555349192 w 5643"/>
              <a:gd name="T73" fmla="*/ 475277651 h 5531"/>
              <a:gd name="T74" fmla="*/ 568569413 w 5643"/>
              <a:gd name="T75" fmla="*/ 470480237 h 5531"/>
              <a:gd name="T76" fmla="*/ 579167937 w 5643"/>
              <a:gd name="T77" fmla="*/ 457687586 h 5531"/>
              <a:gd name="T78" fmla="*/ 581447321 w 5643"/>
              <a:gd name="T79" fmla="*/ 446265285 h 5531"/>
              <a:gd name="T80" fmla="*/ 580079758 w 5643"/>
              <a:gd name="T81" fmla="*/ 437584364 h 5531"/>
              <a:gd name="T82" fmla="*/ 570848458 w 5643"/>
              <a:gd name="T83" fmla="*/ 423877806 h 5531"/>
              <a:gd name="T84" fmla="*/ 556830859 w 5643"/>
              <a:gd name="T85" fmla="*/ 417595423 h 5531"/>
              <a:gd name="T86" fmla="*/ 552386196 w 5643"/>
              <a:gd name="T87" fmla="*/ 499264380 h 5531"/>
              <a:gd name="T88" fmla="*/ 541103721 w 5643"/>
              <a:gd name="T89" fmla="*/ 501548638 h 5531"/>
              <a:gd name="T90" fmla="*/ 528225813 w 5643"/>
              <a:gd name="T91" fmla="*/ 512171313 h 5531"/>
              <a:gd name="T92" fmla="*/ 523439176 w 5643"/>
              <a:gd name="T93" fmla="*/ 525535367 h 5531"/>
              <a:gd name="T94" fmla="*/ 523553280 w 5643"/>
              <a:gd name="T95" fmla="*/ 532959879 h 5531"/>
              <a:gd name="T96" fmla="*/ 529935351 w 5643"/>
              <a:gd name="T97" fmla="*/ 546894998 h 5531"/>
              <a:gd name="T98" fmla="*/ 543725080 w 5643"/>
              <a:gd name="T99" fmla="*/ 556260926 h 5531"/>
              <a:gd name="T100" fmla="*/ 552386196 w 5643"/>
              <a:gd name="T101" fmla="*/ 557631615 h 5531"/>
              <a:gd name="T102" fmla="*/ 563782775 w 5643"/>
              <a:gd name="T103" fmla="*/ 555347358 h 5531"/>
              <a:gd name="T104" fmla="*/ 576432812 w 5643"/>
              <a:gd name="T105" fmla="*/ 544724683 h 5531"/>
              <a:gd name="T106" fmla="*/ 581333216 w 5643"/>
              <a:gd name="T107" fmla="*/ 531474909 h 5531"/>
              <a:gd name="T108" fmla="*/ 581105346 w 5643"/>
              <a:gd name="T109" fmla="*/ 524050397 h 5531"/>
              <a:gd name="T110" fmla="*/ 574723275 w 5643"/>
              <a:gd name="T111" fmla="*/ 510000998 h 5531"/>
              <a:gd name="T112" fmla="*/ 561047650 w 5643"/>
              <a:gd name="T113" fmla="*/ 500635070 h 5531"/>
              <a:gd name="T114" fmla="*/ 552386196 w 5643"/>
              <a:gd name="T115" fmla="*/ 499264380 h 55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643" h="5531">
                <a:moveTo>
                  <a:pt x="0" y="1511"/>
                </a:moveTo>
                <a:lnTo>
                  <a:pt x="1627" y="1511"/>
                </a:lnTo>
                <a:lnTo>
                  <a:pt x="645" y="270"/>
                </a:lnTo>
                <a:lnTo>
                  <a:pt x="987" y="0"/>
                </a:lnTo>
                <a:lnTo>
                  <a:pt x="2000" y="1279"/>
                </a:lnTo>
                <a:lnTo>
                  <a:pt x="2554" y="654"/>
                </a:lnTo>
                <a:lnTo>
                  <a:pt x="2881" y="944"/>
                </a:lnTo>
                <a:lnTo>
                  <a:pt x="2379" y="1511"/>
                </a:lnTo>
                <a:lnTo>
                  <a:pt x="5643" y="1511"/>
                </a:lnTo>
                <a:lnTo>
                  <a:pt x="5643" y="5531"/>
                </a:lnTo>
                <a:lnTo>
                  <a:pt x="0" y="5531"/>
                </a:lnTo>
                <a:lnTo>
                  <a:pt x="0" y="1511"/>
                </a:lnTo>
                <a:close/>
                <a:moveTo>
                  <a:pt x="1147" y="2054"/>
                </a:moveTo>
                <a:lnTo>
                  <a:pt x="1147" y="2054"/>
                </a:lnTo>
                <a:lnTo>
                  <a:pt x="1119" y="2055"/>
                </a:lnTo>
                <a:lnTo>
                  <a:pt x="1090" y="2057"/>
                </a:lnTo>
                <a:lnTo>
                  <a:pt x="1062" y="2060"/>
                </a:lnTo>
                <a:lnTo>
                  <a:pt x="1034" y="2066"/>
                </a:lnTo>
                <a:lnTo>
                  <a:pt x="1008" y="2072"/>
                </a:lnTo>
                <a:lnTo>
                  <a:pt x="981" y="2079"/>
                </a:lnTo>
                <a:lnTo>
                  <a:pt x="956" y="2088"/>
                </a:lnTo>
                <a:lnTo>
                  <a:pt x="930" y="2099"/>
                </a:lnTo>
                <a:lnTo>
                  <a:pt x="905" y="2109"/>
                </a:lnTo>
                <a:lnTo>
                  <a:pt x="881" y="2122"/>
                </a:lnTo>
                <a:lnTo>
                  <a:pt x="858" y="2136"/>
                </a:lnTo>
                <a:lnTo>
                  <a:pt x="834" y="2150"/>
                </a:lnTo>
                <a:lnTo>
                  <a:pt x="813" y="2166"/>
                </a:lnTo>
                <a:lnTo>
                  <a:pt x="792" y="2183"/>
                </a:lnTo>
                <a:lnTo>
                  <a:pt x="772" y="2200"/>
                </a:lnTo>
                <a:lnTo>
                  <a:pt x="751" y="2219"/>
                </a:lnTo>
                <a:lnTo>
                  <a:pt x="733" y="2238"/>
                </a:lnTo>
                <a:lnTo>
                  <a:pt x="715" y="2258"/>
                </a:lnTo>
                <a:lnTo>
                  <a:pt x="699" y="2280"/>
                </a:lnTo>
                <a:lnTo>
                  <a:pt x="683" y="2302"/>
                </a:lnTo>
                <a:lnTo>
                  <a:pt x="668" y="2324"/>
                </a:lnTo>
                <a:lnTo>
                  <a:pt x="656" y="2348"/>
                </a:lnTo>
                <a:lnTo>
                  <a:pt x="643" y="2372"/>
                </a:lnTo>
                <a:lnTo>
                  <a:pt x="631" y="2397"/>
                </a:lnTo>
                <a:lnTo>
                  <a:pt x="622" y="2422"/>
                </a:lnTo>
                <a:lnTo>
                  <a:pt x="613" y="2448"/>
                </a:lnTo>
                <a:lnTo>
                  <a:pt x="604" y="2474"/>
                </a:lnTo>
                <a:lnTo>
                  <a:pt x="599" y="2502"/>
                </a:lnTo>
                <a:lnTo>
                  <a:pt x="594" y="2530"/>
                </a:lnTo>
                <a:lnTo>
                  <a:pt x="591" y="2557"/>
                </a:lnTo>
                <a:lnTo>
                  <a:pt x="589" y="2586"/>
                </a:lnTo>
                <a:lnTo>
                  <a:pt x="587" y="2614"/>
                </a:lnTo>
                <a:lnTo>
                  <a:pt x="587" y="4351"/>
                </a:lnTo>
                <a:lnTo>
                  <a:pt x="589" y="4379"/>
                </a:lnTo>
                <a:lnTo>
                  <a:pt x="591" y="4408"/>
                </a:lnTo>
                <a:lnTo>
                  <a:pt x="594" y="4436"/>
                </a:lnTo>
                <a:lnTo>
                  <a:pt x="599" y="4464"/>
                </a:lnTo>
                <a:lnTo>
                  <a:pt x="604" y="4490"/>
                </a:lnTo>
                <a:lnTo>
                  <a:pt x="613" y="4517"/>
                </a:lnTo>
                <a:lnTo>
                  <a:pt x="622" y="4543"/>
                </a:lnTo>
                <a:lnTo>
                  <a:pt x="631" y="4568"/>
                </a:lnTo>
                <a:lnTo>
                  <a:pt x="643" y="4593"/>
                </a:lnTo>
                <a:lnTo>
                  <a:pt x="656" y="4617"/>
                </a:lnTo>
                <a:lnTo>
                  <a:pt x="668" y="4640"/>
                </a:lnTo>
                <a:lnTo>
                  <a:pt x="683" y="4664"/>
                </a:lnTo>
                <a:lnTo>
                  <a:pt x="699" y="4685"/>
                </a:lnTo>
                <a:lnTo>
                  <a:pt x="715" y="4706"/>
                </a:lnTo>
                <a:lnTo>
                  <a:pt x="733" y="4726"/>
                </a:lnTo>
                <a:lnTo>
                  <a:pt x="751" y="4747"/>
                </a:lnTo>
                <a:lnTo>
                  <a:pt x="772" y="4765"/>
                </a:lnTo>
                <a:lnTo>
                  <a:pt x="792" y="4783"/>
                </a:lnTo>
                <a:lnTo>
                  <a:pt x="813" y="4799"/>
                </a:lnTo>
                <a:lnTo>
                  <a:pt x="834" y="4815"/>
                </a:lnTo>
                <a:lnTo>
                  <a:pt x="858" y="4830"/>
                </a:lnTo>
                <a:lnTo>
                  <a:pt x="881" y="4842"/>
                </a:lnTo>
                <a:lnTo>
                  <a:pt x="905" y="4855"/>
                </a:lnTo>
                <a:lnTo>
                  <a:pt x="930" y="4867"/>
                </a:lnTo>
                <a:lnTo>
                  <a:pt x="956" y="4877"/>
                </a:lnTo>
                <a:lnTo>
                  <a:pt x="981" y="4885"/>
                </a:lnTo>
                <a:lnTo>
                  <a:pt x="1008" y="4894"/>
                </a:lnTo>
                <a:lnTo>
                  <a:pt x="1034" y="4899"/>
                </a:lnTo>
                <a:lnTo>
                  <a:pt x="1062" y="4904"/>
                </a:lnTo>
                <a:lnTo>
                  <a:pt x="1090" y="4907"/>
                </a:lnTo>
                <a:lnTo>
                  <a:pt x="1119" y="4911"/>
                </a:lnTo>
                <a:lnTo>
                  <a:pt x="1147" y="4911"/>
                </a:lnTo>
                <a:lnTo>
                  <a:pt x="3692" y="4911"/>
                </a:lnTo>
                <a:lnTo>
                  <a:pt x="3721" y="4911"/>
                </a:lnTo>
                <a:lnTo>
                  <a:pt x="3748" y="4907"/>
                </a:lnTo>
                <a:lnTo>
                  <a:pt x="3777" y="4904"/>
                </a:lnTo>
                <a:lnTo>
                  <a:pt x="3804" y="4899"/>
                </a:lnTo>
                <a:lnTo>
                  <a:pt x="3831" y="4894"/>
                </a:lnTo>
                <a:lnTo>
                  <a:pt x="3858" y="4885"/>
                </a:lnTo>
                <a:lnTo>
                  <a:pt x="3883" y="4877"/>
                </a:lnTo>
                <a:lnTo>
                  <a:pt x="3909" y="4867"/>
                </a:lnTo>
                <a:lnTo>
                  <a:pt x="3933" y="4855"/>
                </a:lnTo>
                <a:lnTo>
                  <a:pt x="3958" y="4842"/>
                </a:lnTo>
                <a:lnTo>
                  <a:pt x="3981" y="4830"/>
                </a:lnTo>
                <a:lnTo>
                  <a:pt x="4004" y="4815"/>
                </a:lnTo>
                <a:lnTo>
                  <a:pt x="4026" y="4799"/>
                </a:lnTo>
                <a:lnTo>
                  <a:pt x="4047" y="4783"/>
                </a:lnTo>
                <a:lnTo>
                  <a:pt x="4068" y="4765"/>
                </a:lnTo>
                <a:lnTo>
                  <a:pt x="4087" y="4747"/>
                </a:lnTo>
                <a:lnTo>
                  <a:pt x="4106" y="4726"/>
                </a:lnTo>
                <a:lnTo>
                  <a:pt x="4123" y="4706"/>
                </a:lnTo>
                <a:lnTo>
                  <a:pt x="4140" y="4685"/>
                </a:lnTo>
                <a:lnTo>
                  <a:pt x="4156" y="4664"/>
                </a:lnTo>
                <a:lnTo>
                  <a:pt x="4170" y="4640"/>
                </a:lnTo>
                <a:lnTo>
                  <a:pt x="4184" y="4617"/>
                </a:lnTo>
                <a:lnTo>
                  <a:pt x="4196" y="4593"/>
                </a:lnTo>
                <a:lnTo>
                  <a:pt x="4207" y="4568"/>
                </a:lnTo>
                <a:lnTo>
                  <a:pt x="4218" y="4543"/>
                </a:lnTo>
                <a:lnTo>
                  <a:pt x="4226" y="4517"/>
                </a:lnTo>
                <a:lnTo>
                  <a:pt x="4234" y="4490"/>
                </a:lnTo>
                <a:lnTo>
                  <a:pt x="4240" y="4464"/>
                </a:lnTo>
                <a:lnTo>
                  <a:pt x="4245" y="4436"/>
                </a:lnTo>
                <a:lnTo>
                  <a:pt x="4248" y="4408"/>
                </a:lnTo>
                <a:lnTo>
                  <a:pt x="4251" y="4379"/>
                </a:lnTo>
                <a:lnTo>
                  <a:pt x="4252" y="4351"/>
                </a:lnTo>
                <a:lnTo>
                  <a:pt x="4252" y="2614"/>
                </a:lnTo>
                <a:lnTo>
                  <a:pt x="4251" y="2586"/>
                </a:lnTo>
                <a:lnTo>
                  <a:pt x="4248" y="2557"/>
                </a:lnTo>
                <a:lnTo>
                  <a:pt x="4245" y="2530"/>
                </a:lnTo>
                <a:lnTo>
                  <a:pt x="4240" y="2502"/>
                </a:lnTo>
                <a:lnTo>
                  <a:pt x="4234" y="2474"/>
                </a:lnTo>
                <a:lnTo>
                  <a:pt x="4226" y="2448"/>
                </a:lnTo>
                <a:lnTo>
                  <a:pt x="4218" y="2422"/>
                </a:lnTo>
                <a:lnTo>
                  <a:pt x="4207" y="2397"/>
                </a:lnTo>
                <a:lnTo>
                  <a:pt x="4196" y="2372"/>
                </a:lnTo>
                <a:lnTo>
                  <a:pt x="4184" y="2348"/>
                </a:lnTo>
                <a:lnTo>
                  <a:pt x="4170" y="2324"/>
                </a:lnTo>
                <a:lnTo>
                  <a:pt x="4156" y="2302"/>
                </a:lnTo>
                <a:lnTo>
                  <a:pt x="4140" y="2280"/>
                </a:lnTo>
                <a:lnTo>
                  <a:pt x="4123" y="2258"/>
                </a:lnTo>
                <a:lnTo>
                  <a:pt x="4106" y="2238"/>
                </a:lnTo>
                <a:lnTo>
                  <a:pt x="4087" y="2219"/>
                </a:lnTo>
                <a:lnTo>
                  <a:pt x="4068" y="2200"/>
                </a:lnTo>
                <a:lnTo>
                  <a:pt x="4047" y="2183"/>
                </a:lnTo>
                <a:lnTo>
                  <a:pt x="4026" y="2166"/>
                </a:lnTo>
                <a:lnTo>
                  <a:pt x="4004" y="2150"/>
                </a:lnTo>
                <a:lnTo>
                  <a:pt x="3981" y="2136"/>
                </a:lnTo>
                <a:lnTo>
                  <a:pt x="3958" y="2122"/>
                </a:lnTo>
                <a:lnTo>
                  <a:pt x="3933" y="2109"/>
                </a:lnTo>
                <a:lnTo>
                  <a:pt x="3909" y="2099"/>
                </a:lnTo>
                <a:lnTo>
                  <a:pt x="3883" y="2088"/>
                </a:lnTo>
                <a:lnTo>
                  <a:pt x="3858" y="2079"/>
                </a:lnTo>
                <a:lnTo>
                  <a:pt x="3831" y="2072"/>
                </a:lnTo>
                <a:lnTo>
                  <a:pt x="3804" y="2066"/>
                </a:lnTo>
                <a:lnTo>
                  <a:pt x="3777" y="2060"/>
                </a:lnTo>
                <a:lnTo>
                  <a:pt x="3748" y="2057"/>
                </a:lnTo>
                <a:lnTo>
                  <a:pt x="3721" y="2055"/>
                </a:lnTo>
                <a:lnTo>
                  <a:pt x="3692" y="2054"/>
                </a:lnTo>
                <a:lnTo>
                  <a:pt x="1147" y="2054"/>
                </a:lnTo>
                <a:close/>
                <a:moveTo>
                  <a:pt x="4522" y="2068"/>
                </a:moveTo>
                <a:lnTo>
                  <a:pt x="4522" y="2268"/>
                </a:lnTo>
                <a:lnTo>
                  <a:pt x="5349" y="2268"/>
                </a:lnTo>
                <a:lnTo>
                  <a:pt x="5349" y="2068"/>
                </a:lnTo>
                <a:lnTo>
                  <a:pt x="4522" y="2068"/>
                </a:lnTo>
                <a:close/>
                <a:moveTo>
                  <a:pt x="4522" y="2431"/>
                </a:moveTo>
                <a:lnTo>
                  <a:pt x="4522" y="2632"/>
                </a:lnTo>
                <a:lnTo>
                  <a:pt x="5349" y="2632"/>
                </a:lnTo>
                <a:lnTo>
                  <a:pt x="5349" y="2431"/>
                </a:lnTo>
                <a:lnTo>
                  <a:pt x="4522" y="2431"/>
                </a:lnTo>
                <a:close/>
                <a:moveTo>
                  <a:pt x="4522" y="2785"/>
                </a:moveTo>
                <a:lnTo>
                  <a:pt x="4522" y="2985"/>
                </a:lnTo>
                <a:lnTo>
                  <a:pt x="5349" y="2985"/>
                </a:lnTo>
                <a:lnTo>
                  <a:pt x="5349" y="2785"/>
                </a:lnTo>
                <a:lnTo>
                  <a:pt x="4522" y="2785"/>
                </a:lnTo>
                <a:close/>
                <a:moveTo>
                  <a:pt x="4522" y="3148"/>
                </a:moveTo>
                <a:lnTo>
                  <a:pt x="4522" y="3349"/>
                </a:lnTo>
                <a:lnTo>
                  <a:pt x="5349" y="3349"/>
                </a:lnTo>
                <a:lnTo>
                  <a:pt x="5349" y="3148"/>
                </a:lnTo>
                <a:lnTo>
                  <a:pt x="4522" y="3148"/>
                </a:lnTo>
                <a:close/>
                <a:moveTo>
                  <a:pt x="4847" y="3653"/>
                </a:moveTo>
                <a:lnTo>
                  <a:pt x="4847" y="3653"/>
                </a:lnTo>
                <a:lnTo>
                  <a:pt x="4834" y="3653"/>
                </a:lnTo>
                <a:lnTo>
                  <a:pt x="4821" y="3654"/>
                </a:lnTo>
                <a:lnTo>
                  <a:pt x="4808" y="3656"/>
                </a:lnTo>
                <a:lnTo>
                  <a:pt x="4795" y="3658"/>
                </a:lnTo>
                <a:lnTo>
                  <a:pt x="4771" y="3664"/>
                </a:lnTo>
                <a:lnTo>
                  <a:pt x="4748" y="3673"/>
                </a:lnTo>
                <a:lnTo>
                  <a:pt x="4725" y="3683"/>
                </a:lnTo>
                <a:lnTo>
                  <a:pt x="4704" y="3696"/>
                </a:lnTo>
                <a:lnTo>
                  <a:pt x="4685" y="3711"/>
                </a:lnTo>
                <a:lnTo>
                  <a:pt x="4667" y="3727"/>
                </a:lnTo>
                <a:lnTo>
                  <a:pt x="4650" y="3745"/>
                </a:lnTo>
                <a:lnTo>
                  <a:pt x="4635" y="3764"/>
                </a:lnTo>
                <a:lnTo>
                  <a:pt x="4622" y="3786"/>
                </a:lnTo>
                <a:lnTo>
                  <a:pt x="4611" y="3808"/>
                </a:lnTo>
                <a:lnTo>
                  <a:pt x="4603" y="3831"/>
                </a:lnTo>
                <a:lnTo>
                  <a:pt x="4596" y="3856"/>
                </a:lnTo>
                <a:lnTo>
                  <a:pt x="4594" y="3869"/>
                </a:lnTo>
                <a:lnTo>
                  <a:pt x="4593" y="3881"/>
                </a:lnTo>
                <a:lnTo>
                  <a:pt x="4592" y="3894"/>
                </a:lnTo>
                <a:lnTo>
                  <a:pt x="4592" y="3907"/>
                </a:lnTo>
                <a:lnTo>
                  <a:pt x="4592" y="3921"/>
                </a:lnTo>
                <a:lnTo>
                  <a:pt x="4593" y="3934"/>
                </a:lnTo>
                <a:lnTo>
                  <a:pt x="4594" y="3946"/>
                </a:lnTo>
                <a:lnTo>
                  <a:pt x="4596" y="3959"/>
                </a:lnTo>
                <a:lnTo>
                  <a:pt x="4603" y="3984"/>
                </a:lnTo>
                <a:lnTo>
                  <a:pt x="4611" y="4007"/>
                </a:lnTo>
                <a:lnTo>
                  <a:pt x="4622" y="4029"/>
                </a:lnTo>
                <a:lnTo>
                  <a:pt x="4635" y="4051"/>
                </a:lnTo>
                <a:lnTo>
                  <a:pt x="4650" y="4070"/>
                </a:lnTo>
                <a:lnTo>
                  <a:pt x="4667" y="4088"/>
                </a:lnTo>
                <a:lnTo>
                  <a:pt x="4685" y="4104"/>
                </a:lnTo>
                <a:lnTo>
                  <a:pt x="4704" y="4119"/>
                </a:lnTo>
                <a:lnTo>
                  <a:pt x="4725" y="4131"/>
                </a:lnTo>
                <a:lnTo>
                  <a:pt x="4748" y="4142"/>
                </a:lnTo>
                <a:lnTo>
                  <a:pt x="4771" y="4151"/>
                </a:lnTo>
                <a:lnTo>
                  <a:pt x="4795" y="4157"/>
                </a:lnTo>
                <a:lnTo>
                  <a:pt x="4808" y="4159"/>
                </a:lnTo>
                <a:lnTo>
                  <a:pt x="4821" y="4161"/>
                </a:lnTo>
                <a:lnTo>
                  <a:pt x="4834" y="4162"/>
                </a:lnTo>
                <a:lnTo>
                  <a:pt x="4847" y="4162"/>
                </a:lnTo>
                <a:lnTo>
                  <a:pt x="4860" y="4162"/>
                </a:lnTo>
                <a:lnTo>
                  <a:pt x="4873" y="4161"/>
                </a:lnTo>
                <a:lnTo>
                  <a:pt x="4886" y="4159"/>
                </a:lnTo>
                <a:lnTo>
                  <a:pt x="4899" y="4157"/>
                </a:lnTo>
                <a:lnTo>
                  <a:pt x="4923" y="4151"/>
                </a:lnTo>
                <a:lnTo>
                  <a:pt x="4947" y="4142"/>
                </a:lnTo>
                <a:lnTo>
                  <a:pt x="4969" y="4131"/>
                </a:lnTo>
                <a:lnTo>
                  <a:pt x="4989" y="4119"/>
                </a:lnTo>
                <a:lnTo>
                  <a:pt x="5009" y="4104"/>
                </a:lnTo>
                <a:lnTo>
                  <a:pt x="5027" y="4088"/>
                </a:lnTo>
                <a:lnTo>
                  <a:pt x="5043" y="4070"/>
                </a:lnTo>
                <a:lnTo>
                  <a:pt x="5058" y="4051"/>
                </a:lnTo>
                <a:lnTo>
                  <a:pt x="5071" y="4029"/>
                </a:lnTo>
                <a:lnTo>
                  <a:pt x="5082" y="4007"/>
                </a:lnTo>
                <a:lnTo>
                  <a:pt x="5090" y="3984"/>
                </a:lnTo>
                <a:lnTo>
                  <a:pt x="5097" y="3959"/>
                </a:lnTo>
                <a:lnTo>
                  <a:pt x="5099" y="3946"/>
                </a:lnTo>
                <a:lnTo>
                  <a:pt x="5101" y="3934"/>
                </a:lnTo>
                <a:lnTo>
                  <a:pt x="5102" y="3921"/>
                </a:lnTo>
                <a:lnTo>
                  <a:pt x="5102" y="3907"/>
                </a:lnTo>
                <a:lnTo>
                  <a:pt x="5102" y="3894"/>
                </a:lnTo>
                <a:lnTo>
                  <a:pt x="5101" y="3881"/>
                </a:lnTo>
                <a:lnTo>
                  <a:pt x="5099" y="3869"/>
                </a:lnTo>
                <a:lnTo>
                  <a:pt x="5097" y="3856"/>
                </a:lnTo>
                <a:lnTo>
                  <a:pt x="5090" y="3831"/>
                </a:lnTo>
                <a:lnTo>
                  <a:pt x="5082" y="3808"/>
                </a:lnTo>
                <a:lnTo>
                  <a:pt x="5071" y="3786"/>
                </a:lnTo>
                <a:lnTo>
                  <a:pt x="5058" y="3764"/>
                </a:lnTo>
                <a:lnTo>
                  <a:pt x="5043" y="3745"/>
                </a:lnTo>
                <a:lnTo>
                  <a:pt x="5027" y="3727"/>
                </a:lnTo>
                <a:lnTo>
                  <a:pt x="5009" y="3711"/>
                </a:lnTo>
                <a:lnTo>
                  <a:pt x="4989" y="3696"/>
                </a:lnTo>
                <a:lnTo>
                  <a:pt x="4969" y="3683"/>
                </a:lnTo>
                <a:lnTo>
                  <a:pt x="4947" y="3673"/>
                </a:lnTo>
                <a:lnTo>
                  <a:pt x="4923" y="3664"/>
                </a:lnTo>
                <a:lnTo>
                  <a:pt x="4899" y="3658"/>
                </a:lnTo>
                <a:lnTo>
                  <a:pt x="4886" y="3656"/>
                </a:lnTo>
                <a:lnTo>
                  <a:pt x="4873" y="3654"/>
                </a:lnTo>
                <a:lnTo>
                  <a:pt x="4860" y="3653"/>
                </a:lnTo>
                <a:lnTo>
                  <a:pt x="4847" y="3653"/>
                </a:lnTo>
                <a:close/>
                <a:moveTo>
                  <a:pt x="4847" y="4371"/>
                </a:moveTo>
                <a:lnTo>
                  <a:pt x="4847" y="4371"/>
                </a:lnTo>
                <a:lnTo>
                  <a:pt x="4834" y="4372"/>
                </a:lnTo>
                <a:lnTo>
                  <a:pt x="4821" y="4373"/>
                </a:lnTo>
                <a:lnTo>
                  <a:pt x="4808" y="4374"/>
                </a:lnTo>
                <a:lnTo>
                  <a:pt x="4795" y="4376"/>
                </a:lnTo>
                <a:lnTo>
                  <a:pt x="4771" y="4383"/>
                </a:lnTo>
                <a:lnTo>
                  <a:pt x="4748" y="4391"/>
                </a:lnTo>
                <a:lnTo>
                  <a:pt x="4725" y="4402"/>
                </a:lnTo>
                <a:lnTo>
                  <a:pt x="4704" y="4415"/>
                </a:lnTo>
                <a:lnTo>
                  <a:pt x="4685" y="4430"/>
                </a:lnTo>
                <a:lnTo>
                  <a:pt x="4667" y="4447"/>
                </a:lnTo>
                <a:lnTo>
                  <a:pt x="4650" y="4465"/>
                </a:lnTo>
                <a:lnTo>
                  <a:pt x="4635" y="4484"/>
                </a:lnTo>
                <a:lnTo>
                  <a:pt x="4622" y="4505"/>
                </a:lnTo>
                <a:lnTo>
                  <a:pt x="4611" y="4527"/>
                </a:lnTo>
                <a:lnTo>
                  <a:pt x="4603" y="4551"/>
                </a:lnTo>
                <a:lnTo>
                  <a:pt x="4596" y="4575"/>
                </a:lnTo>
                <a:lnTo>
                  <a:pt x="4594" y="4588"/>
                </a:lnTo>
                <a:lnTo>
                  <a:pt x="4593" y="4601"/>
                </a:lnTo>
                <a:lnTo>
                  <a:pt x="4592" y="4614"/>
                </a:lnTo>
                <a:lnTo>
                  <a:pt x="4592" y="4626"/>
                </a:lnTo>
                <a:lnTo>
                  <a:pt x="4592" y="4639"/>
                </a:lnTo>
                <a:lnTo>
                  <a:pt x="4593" y="4653"/>
                </a:lnTo>
                <a:lnTo>
                  <a:pt x="4594" y="4666"/>
                </a:lnTo>
                <a:lnTo>
                  <a:pt x="4596" y="4677"/>
                </a:lnTo>
                <a:lnTo>
                  <a:pt x="4603" y="4702"/>
                </a:lnTo>
                <a:lnTo>
                  <a:pt x="4611" y="4725"/>
                </a:lnTo>
                <a:lnTo>
                  <a:pt x="4622" y="4748"/>
                </a:lnTo>
                <a:lnTo>
                  <a:pt x="4635" y="4769"/>
                </a:lnTo>
                <a:lnTo>
                  <a:pt x="4650" y="4788"/>
                </a:lnTo>
                <a:lnTo>
                  <a:pt x="4667" y="4807"/>
                </a:lnTo>
                <a:lnTo>
                  <a:pt x="4685" y="4823"/>
                </a:lnTo>
                <a:lnTo>
                  <a:pt x="4704" y="4838"/>
                </a:lnTo>
                <a:lnTo>
                  <a:pt x="4725" y="4851"/>
                </a:lnTo>
                <a:lnTo>
                  <a:pt x="4748" y="4862"/>
                </a:lnTo>
                <a:lnTo>
                  <a:pt x="4771" y="4870"/>
                </a:lnTo>
                <a:lnTo>
                  <a:pt x="4795" y="4877"/>
                </a:lnTo>
                <a:lnTo>
                  <a:pt x="4808" y="4879"/>
                </a:lnTo>
                <a:lnTo>
                  <a:pt x="4821" y="4880"/>
                </a:lnTo>
                <a:lnTo>
                  <a:pt x="4834" y="4881"/>
                </a:lnTo>
                <a:lnTo>
                  <a:pt x="4847" y="4882"/>
                </a:lnTo>
                <a:lnTo>
                  <a:pt x="4860" y="4881"/>
                </a:lnTo>
                <a:lnTo>
                  <a:pt x="4873" y="4880"/>
                </a:lnTo>
                <a:lnTo>
                  <a:pt x="4886" y="4879"/>
                </a:lnTo>
                <a:lnTo>
                  <a:pt x="4899" y="4877"/>
                </a:lnTo>
                <a:lnTo>
                  <a:pt x="4923" y="4870"/>
                </a:lnTo>
                <a:lnTo>
                  <a:pt x="4947" y="4862"/>
                </a:lnTo>
                <a:lnTo>
                  <a:pt x="4969" y="4851"/>
                </a:lnTo>
                <a:lnTo>
                  <a:pt x="4989" y="4838"/>
                </a:lnTo>
                <a:lnTo>
                  <a:pt x="5009" y="4823"/>
                </a:lnTo>
                <a:lnTo>
                  <a:pt x="5027" y="4807"/>
                </a:lnTo>
                <a:lnTo>
                  <a:pt x="5043" y="4788"/>
                </a:lnTo>
                <a:lnTo>
                  <a:pt x="5058" y="4769"/>
                </a:lnTo>
                <a:lnTo>
                  <a:pt x="5071" y="4748"/>
                </a:lnTo>
                <a:lnTo>
                  <a:pt x="5082" y="4725"/>
                </a:lnTo>
                <a:lnTo>
                  <a:pt x="5090" y="4702"/>
                </a:lnTo>
                <a:lnTo>
                  <a:pt x="5097" y="4677"/>
                </a:lnTo>
                <a:lnTo>
                  <a:pt x="5099" y="4666"/>
                </a:lnTo>
                <a:lnTo>
                  <a:pt x="5101" y="4653"/>
                </a:lnTo>
                <a:lnTo>
                  <a:pt x="5102" y="4639"/>
                </a:lnTo>
                <a:lnTo>
                  <a:pt x="5102" y="4626"/>
                </a:lnTo>
                <a:lnTo>
                  <a:pt x="5102" y="4614"/>
                </a:lnTo>
                <a:lnTo>
                  <a:pt x="5101" y="4601"/>
                </a:lnTo>
                <a:lnTo>
                  <a:pt x="5099" y="4588"/>
                </a:lnTo>
                <a:lnTo>
                  <a:pt x="5097" y="4575"/>
                </a:lnTo>
                <a:lnTo>
                  <a:pt x="5090" y="4551"/>
                </a:lnTo>
                <a:lnTo>
                  <a:pt x="5082" y="4527"/>
                </a:lnTo>
                <a:lnTo>
                  <a:pt x="5071" y="4505"/>
                </a:lnTo>
                <a:lnTo>
                  <a:pt x="5058" y="4484"/>
                </a:lnTo>
                <a:lnTo>
                  <a:pt x="5043" y="4465"/>
                </a:lnTo>
                <a:lnTo>
                  <a:pt x="5027" y="4447"/>
                </a:lnTo>
                <a:lnTo>
                  <a:pt x="5009" y="4430"/>
                </a:lnTo>
                <a:lnTo>
                  <a:pt x="4989" y="4415"/>
                </a:lnTo>
                <a:lnTo>
                  <a:pt x="4969" y="4402"/>
                </a:lnTo>
                <a:lnTo>
                  <a:pt x="4947" y="4391"/>
                </a:lnTo>
                <a:lnTo>
                  <a:pt x="4923" y="4383"/>
                </a:lnTo>
                <a:lnTo>
                  <a:pt x="4899" y="4376"/>
                </a:lnTo>
                <a:lnTo>
                  <a:pt x="4886" y="4374"/>
                </a:lnTo>
                <a:lnTo>
                  <a:pt x="4873" y="4373"/>
                </a:lnTo>
                <a:lnTo>
                  <a:pt x="4860" y="4372"/>
                </a:lnTo>
                <a:lnTo>
                  <a:pt x="4847" y="4371"/>
                </a:lnTo>
                <a:close/>
              </a:path>
            </a:pathLst>
          </a:custGeom>
          <a:solidFill>
            <a:sysClr val="window" lastClr="FFFFFF"/>
          </a:solidFill>
          <a:ln>
            <a:noFill/>
          </a:ln>
        </p:spPr>
        <p:txBody>
          <a:bodyPr wrap="square" tIns="503921" rIns="323949" anchor="ctr">
            <a:normAutofit fontScale="25000" lnSpcReduction="20000"/>
          </a:bodyPr>
          <a:p>
            <a:endParaRPr lang="zh-CN" altLang="en-US">
              <a:sym typeface="Arial" panose="020B0604020202020204" pitchFamily="34" charset="0"/>
            </a:endParaRPr>
          </a:p>
        </p:txBody>
      </p:sp>
      <p:sp>
        <p:nvSpPr>
          <p:cNvPr id="18" name="文本框 17"/>
          <p:cNvSpPr txBox="1"/>
          <p:nvPr>
            <p:custDataLst>
              <p:tags r:id="rId15"/>
            </p:custDataLst>
          </p:nvPr>
        </p:nvSpPr>
        <p:spPr>
          <a:xfrm>
            <a:off x="4534015" y="466547"/>
            <a:ext cx="3802805" cy="622074"/>
          </a:xfrm>
          <a:prstGeom prst="rect">
            <a:avLst/>
          </a:prstGeom>
          <a:noFill/>
        </p:spPr>
        <p:txBody>
          <a:bodyPr wrap="square" rtlCol="0">
            <a:noAutofit/>
          </a:bodyPr>
          <a:p>
            <a:pPr algn="ctr"/>
            <a:r>
              <a:rPr lang="zh-CN" altLang="en-US" sz="3000" b="1">
                <a:solidFill>
                  <a:schemeClr val="bg1"/>
                </a:solidFill>
                <a:latin typeface="新宋体" panose="02010609030101010101" charset="-122"/>
                <a:ea typeface="新宋体" panose="02010609030101010101" charset="-122"/>
                <a:sym typeface="Arial" panose="020B0604020202020204" pitchFamily="34" charset="0"/>
              </a:rPr>
              <a:t>国际研究现状</a:t>
            </a:r>
            <a:endParaRPr lang="en-US" altLang="zh-CN" sz="3000" b="1">
              <a:solidFill>
                <a:schemeClr val="bg1"/>
              </a:solidFill>
              <a:latin typeface="新宋体" panose="02010609030101010101" charset="-122"/>
              <a:ea typeface="新宋体" panose="02010609030101010101" charset="-122"/>
              <a:sym typeface="Arial" panose="020B0604020202020204" pitchFamily="34" charset="0"/>
            </a:endParaRPr>
          </a:p>
        </p:txBody>
      </p:sp>
      <p:cxnSp>
        <p:nvCxnSpPr>
          <p:cNvPr id="19" name="直接箭头连接符 18"/>
          <p:cNvCxnSpPr/>
          <p:nvPr>
            <p:custDataLst>
              <p:tags r:id="rId16"/>
            </p:custDataLst>
          </p:nvPr>
        </p:nvCxnSpPr>
        <p:spPr>
          <a:xfrm>
            <a:off x="2348356" y="778137"/>
            <a:ext cx="1213058" cy="0"/>
          </a:xfrm>
          <a:prstGeom prst="straightConnector1">
            <a:avLst/>
          </a:prstGeom>
          <a:noFill/>
          <a:ln w="6350" cap="flat" cmpd="sng" algn="ctr">
            <a:solidFill>
              <a:sysClr val="windowText" lastClr="000000">
                <a:lumMod val="50000"/>
                <a:lumOff val="50000"/>
              </a:sysClr>
            </a:solidFill>
            <a:prstDash val="solid"/>
            <a:miter lim="800000"/>
            <a:tailEnd type="triangle"/>
          </a:ln>
          <a:effectLst/>
        </p:spPr>
      </p:cxnSp>
      <p:pic>
        <p:nvPicPr>
          <p:cNvPr id="13" name="图片 12"/>
          <p:cNvPicPr>
            <a:picLocks noChangeAspect="1"/>
          </p:cNvPicPr>
          <p:nvPr/>
        </p:nvPicPr>
        <p:blipFill>
          <a:blip r:embed="rId17"/>
          <a:stretch>
            <a:fillRect/>
          </a:stretch>
        </p:blipFill>
        <p:spPr>
          <a:xfrm>
            <a:off x="923925" y="2101215"/>
            <a:ext cx="10558145" cy="4417695"/>
          </a:xfrm>
          <a:prstGeom prst="rect">
            <a:avLst/>
          </a:prstGeom>
        </p:spPr>
      </p:pic>
      <p:sp>
        <p:nvSpPr>
          <p:cNvPr id="20" name="矩形 19"/>
          <p:cNvSpPr/>
          <p:nvPr/>
        </p:nvSpPr>
        <p:spPr>
          <a:xfrm>
            <a:off x="838835" y="4725670"/>
            <a:ext cx="10728960" cy="17278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82930" y="689610"/>
            <a:ext cx="7907655" cy="398780"/>
          </a:xfrm>
          <a:prstGeom prst="rect">
            <a:avLst/>
          </a:prstGeom>
          <a:noFill/>
        </p:spPr>
        <p:txBody>
          <a:bodyPr wrap="square" rtlCol="0" anchor="t">
            <a:spAutoFit/>
          </a:bodyPr>
          <a:p>
            <a:r>
              <a:rPr lang="zh-CN" altLang="en-US" sz="2000" b="1">
                <a:latin typeface="Times New Roman" panose="02020603050405020304" charset="0"/>
                <a:ea typeface="华文中宋" panose="02010600040101010101" charset="-122"/>
                <a:cs typeface="Times New Roman" panose="02020603050405020304" charset="0"/>
              </a:rPr>
              <a:t> 输电线路覆冰雪： Icing and Snowing of Transmission Lines </a:t>
            </a:r>
            <a:endParaRPr lang="zh-CN" altLang="en-US" sz="2000" b="1">
              <a:latin typeface="Times New Roman" panose="02020603050405020304" charset="0"/>
              <a:ea typeface="华文中宋" panose="02010600040101010101" charset="-122"/>
              <a:cs typeface="Times New Roman" panose="02020603050405020304" charset="0"/>
            </a:endParaRPr>
          </a:p>
        </p:txBody>
      </p:sp>
      <p:grpSp>
        <p:nvGrpSpPr>
          <p:cNvPr id="11" name="组合 10"/>
          <p:cNvGrpSpPr/>
          <p:nvPr/>
        </p:nvGrpSpPr>
        <p:grpSpPr>
          <a:xfrm>
            <a:off x="582930" y="1660525"/>
            <a:ext cx="10994390" cy="4103370"/>
            <a:chOff x="918" y="2615"/>
            <a:chExt cx="17314" cy="6462"/>
          </a:xfrm>
        </p:grpSpPr>
        <p:pic>
          <p:nvPicPr>
            <p:cNvPr id="22" name="图片 21"/>
            <p:cNvPicPr>
              <a:picLocks noChangeAspect="1"/>
            </p:cNvPicPr>
            <p:nvPr/>
          </p:nvPicPr>
          <p:blipFill>
            <a:blip r:embed="rId1"/>
            <a:stretch>
              <a:fillRect/>
            </a:stretch>
          </p:blipFill>
          <p:spPr>
            <a:xfrm>
              <a:off x="918" y="2615"/>
              <a:ext cx="17315" cy="6463"/>
            </a:xfrm>
            <a:prstGeom prst="rect">
              <a:avLst/>
            </a:prstGeom>
          </p:spPr>
        </p:pic>
        <p:sp>
          <p:nvSpPr>
            <p:cNvPr id="5" name="矩形 4"/>
            <p:cNvSpPr/>
            <p:nvPr/>
          </p:nvSpPr>
          <p:spPr>
            <a:xfrm>
              <a:off x="2909" y="4606"/>
              <a:ext cx="13267" cy="11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6" name="组合 25"/>
          <p:cNvGrpSpPr/>
          <p:nvPr/>
        </p:nvGrpSpPr>
        <p:grpSpPr>
          <a:xfrm>
            <a:off x="2783205" y="-19050"/>
            <a:ext cx="6941820" cy="6832600"/>
            <a:chOff x="4383" y="-30"/>
            <a:chExt cx="10932" cy="10760"/>
          </a:xfrm>
        </p:grpSpPr>
        <p:pic>
          <p:nvPicPr>
            <p:cNvPr id="12" name="图片 11"/>
            <p:cNvPicPr>
              <a:picLocks noChangeAspect="1"/>
            </p:cNvPicPr>
            <p:nvPr/>
          </p:nvPicPr>
          <p:blipFill>
            <a:blip r:embed="rId2"/>
            <a:stretch>
              <a:fillRect/>
            </a:stretch>
          </p:blipFill>
          <p:spPr>
            <a:xfrm>
              <a:off x="4383" y="-30"/>
              <a:ext cx="10932" cy="10760"/>
            </a:xfrm>
            <a:prstGeom prst="rect">
              <a:avLst/>
            </a:prstGeom>
          </p:spPr>
        </p:pic>
        <p:sp>
          <p:nvSpPr>
            <p:cNvPr id="23" name="矩形 22"/>
            <p:cNvSpPr/>
            <p:nvPr/>
          </p:nvSpPr>
          <p:spPr>
            <a:xfrm>
              <a:off x="7218" y="864"/>
              <a:ext cx="2268" cy="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4383" y="864"/>
              <a:ext cx="2608" cy="9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5587" y="1086"/>
              <a:ext cx="1153" cy="580"/>
            </a:xfrm>
            <a:prstGeom prst="rect">
              <a:avLst/>
            </a:prstGeom>
            <a:solidFill>
              <a:srgbClr val="FFFF00"/>
            </a:solidFill>
          </p:spPr>
          <p:txBody>
            <a:bodyPr wrap="square" rtlCol="0">
              <a:spAutoFit/>
            </a:bodyPr>
            <a:p>
              <a:r>
                <a:rPr lang="zh-CN" altLang="en-US" u="sng">
                  <a:solidFill>
                    <a:srgbClr val="FF0000"/>
                  </a:solidFill>
                  <a:latin typeface="华文中宋" panose="02010600040101010101" charset="-122"/>
                  <a:ea typeface="华文中宋" panose="02010600040101010101" charset="-122"/>
                </a:rPr>
                <a:t>精炼</a:t>
              </a:r>
              <a:endParaRPr lang="zh-CN" altLang="en-US" u="sng">
                <a:solidFill>
                  <a:srgbClr val="FF0000"/>
                </a:solidFill>
                <a:latin typeface="华文中宋" panose="02010600040101010101" charset="-122"/>
                <a:ea typeface="华文中宋" panose="0201060004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92075" y="1179830"/>
            <a:ext cx="2846705" cy="4253230"/>
          </a:xfrm>
          <a:prstGeom prst="rect">
            <a:avLst/>
          </a:prstGeom>
          <a:ln w="34925">
            <a:solidFill>
              <a:schemeClr val="accent1"/>
            </a:solidFill>
          </a:ln>
        </p:spPr>
      </p:pic>
      <p:sp>
        <p:nvSpPr>
          <p:cNvPr id="6" name="矩形 5"/>
          <p:cNvSpPr/>
          <p:nvPr/>
        </p:nvSpPr>
        <p:spPr>
          <a:xfrm>
            <a:off x="111125" y="2534920"/>
            <a:ext cx="2807970" cy="3600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2"/>
          <a:stretch>
            <a:fillRect/>
          </a:stretch>
        </p:blipFill>
        <p:spPr>
          <a:xfrm>
            <a:off x="3037840" y="563245"/>
            <a:ext cx="9008110" cy="5360035"/>
          </a:xfrm>
          <a:prstGeom prst="rect">
            <a:avLst/>
          </a:prstGeom>
          <a:ln w="34925">
            <a:solidFill>
              <a:schemeClr val="accent1"/>
            </a:solidFill>
          </a:ln>
        </p:spPr>
      </p:pic>
      <p:sp>
        <p:nvSpPr>
          <p:cNvPr id="8" name="矩形 7"/>
          <p:cNvSpPr/>
          <p:nvPr/>
        </p:nvSpPr>
        <p:spPr>
          <a:xfrm>
            <a:off x="5303520" y="620395"/>
            <a:ext cx="1440180" cy="2882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96290" y="123825"/>
            <a:ext cx="10228580" cy="6610350"/>
            <a:chOff x="1254" y="195"/>
            <a:chExt cx="16108" cy="10410"/>
          </a:xfrm>
        </p:grpSpPr>
        <p:pic>
          <p:nvPicPr>
            <p:cNvPr id="9" name="图片 8"/>
            <p:cNvPicPr>
              <a:picLocks noChangeAspect="1"/>
            </p:cNvPicPr>
            <p:nvPr/>
          </p:nvPicPr>
          <p:blipFill>
            <a:blip r:embed="rId1"/>
            <a:stretch>
              <a:fillRect/>
            </a:stretch>
          </p:blipFill>
          <p:spPr>
            <a:xfrm>
              <a:off x="1254" y="195"/>
              <a:ext cx="16109" cy="10410"/>
            </a:xfrm>
            <a:prstGeom prst="rect">
              <a:avLst/>
            </a:prstGeom>
          </p:spPr>
        </p:pic>
        <p:sp>
          <p:nvSpPr>
            <p:cNvPr id="5" name="矩形 4"/>
            <p:cNvSpPr/>
            <p:nvPr/>
          </p:nvSpPr>
          <p:spPr>
            <a:xfrm>
              <a:off x="7103" y="1431"/>
              <a:ext cx="3969" cy="12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1413" y="524"/>
              <a:ext cx="1474" cy="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a:off x="1598930" y="34925"/>
            <a:ext cx="7214870" cy="6788150"/>
            <a:chOff x="2943" y="21"/>
            <a:chExt cx="11362" cy="10690"/>
          </a:xfrm>
        </p:grpSpPr>
        <p:pic>
          <p:nvPicPr>
            <p:cNvPr id="12" name="图片 11"/>
            <p:cNvPicPr>
              <a:picLocks noChangeAspect="1"/>
            </p:cNvPicPr>
            <p:nvPr/>
          </p:nvPicPr>
          <p:blipFill>
            <a:blip r:embed="rId2"/>
            <a:stretch>
              <a:fillRect/>
            </a:stretch>
          </p:blipFill>
          <p:spPr>
            <a:xfrm>
              <a:off x="2943" y="21"/>
              <a:ext cx="11362" cy="10690"/>
            </a:xfrm>
            <a:prstGeom prst="rect">
              <a:avLst/>
            </a:prstGeom>
          </p:spPr>
        </p:pic>
        <p:sp>
          <p:nvSpPr>
            <p:cNvPr id="13" name="矩形 12"/>
            <p:cNvSpPr/>
            <p:nvPr/>
          </p:nvSpPr>
          <p:spPr>
            <a:xfrm>
              <a:off x="5970" y="8121"/>
              <a:ext cx="7824" cy="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169670" y="217170"/>
            <a:ext cx="10335260" cy="1198880"/>
          </a:xfrm>
          <a:prstGeom prst="rect">
            <a:avLst/>
          </a:prstGeom>
          <a:noFill/>
        </p:spPr>
        <p:txBody>
          <a:bodyPr wrap="none" rtlCol="0" anchor="t">
            <a:spAutoFit/>
          </a:bodyPr>
          <a:p>
            <a:pPr algn="l"/>
            <a:r>
              <a:rPr lang="zh-CN" altLang="en-US" sz="2400" b="1" dirty="0">
                <a:solidFill>
                  <a:schemeClr val="tx1"/>
                </a:solidFill>
                <a:latin typeface="华文中宋" panose="02010600040101010101" charset="-122"/>
                <a:ea typeface="华文中宋" panose="02010600040101010101" charset="-122"/>
                <a:cs typeface="华文中宋" panose="02010600040101010101" charset="-122"/>
                <a:sym typeface="+mn-ea"/>
              </a:rPr>
              <a:t>索引</a:t>
            </a:r>
            <a:r>
              <a:rPr lang="zh-CN" altLang="en-US" sz="2400" b="1" u="sng" dirty="0">
                <a:solidFill>
                  <a:srgbClr val="FF0000"/>
                </a:solidFill>
                <a:latin typeface="华文中宋" panose="02010600040101010101" charset="-122"/>
                <a:ea typeface="华文中宋" panose="02010600040101010101" charset="-122"/>
                <a:cs typeface="华文中宋" panose="02010600040101010101" charset="-122"/>
                <a:sym typeface="+mn-ea"/>
              </a:rPr>
              <a:t>文摘</a:t>
            </a:r>
            <a:r>
              <a:rPr lang="zh-CN" altLang="en-US" sz="2400" b="1" dirty="0">
                <a:solidFill>
                  <a:schemeClr val="tx1"/>
                </a:solidFill>
                <a:latin typeface="华文中宋" panose="02010600040101010101" charset="-122"/>
                <a:ea typeface="华文中宋" panose="02010600040101010101" charset="-122"/>
                <a:cs typeface="华文中宋" panose="02010600040101010101" charset="-122"/>
                <a:sym typeface="+mn-ea"/>
              </a:rPr>
              <a:t>工具：</a:t>
            </a:r>
            <a:r>
              <a:rPr sz="2400" b="1" dirty="0">
                <a:solidFill>
                  <a:schemeClr val="tx1"/>
                </a:solidFill>
                <a:latin typeface="Times New Roman" panose="02020603050405020304" charset="0"/>
                <a:ea typeface="华文中宋" panose="02010600040101010101" charset="-122"/>
                <a:cs typeface="Times New Roman" panose="02020603050405020304" charset="0"/>
                <a:sym typeface="+mn-ea"/>
              </a:rPr>
              <a:t>美国工程索引（T</a:t>
            </a:r>
            <a:r>
              <a:rPr lang="en-US" sz="2400" b="1" dirty="0">
                <a:solidFill>
                  <a:schemeClr val="tx1"/>
                </a:solidFill>
                <a:latin typeface="Times New Roman" panose="02020603050405020304" charset="0"/>
                <a:ea typeface="华文中宋" panose="02010600040101010101" charset="-122"/>
                <a:cs typeface="Times New Roman" panose="02020603050405020304" charset="0"/>
                <a:sym typeface="+mn-ea"/>
              </a:rPr>
              <a:t>he</a:t>
            </a:r>
            <a:r>
              <a:rPr sz="2400" b="1" dirty="0">
                <a:solidFill>
                  <a:schemeClr val="tx1"/>
                </a:solidFill>
                <a:latin typeface="Times New Roman" panose="02020603050405020304" charset="0"/>
                <a:ea typeface="华文中宋" panose="02010600040101010101" charset="-122"/>
                <a:cs typeface="Times New Roman" panose="02020603050405020304" charset="0"/>
                <a:sym typeface="+mn-ea"/>
              </a:rPr>
              <a:t> E</a:t>
            </a:r>
            <a:r>
              <a:rPr lang="en-US" sz="2400" b="1" dirty="0">
                <a:solidFill>
                  <a:schemeClr val="tx1"/>
                </a:solidFill>
                <a:latin typeface="Times New Roman" panose="02020603050405020304" charset="0"/>
                <a:ea typeface="华文中宋" panose="02010600040101010101" charset="-122"/>
                <a:cs typeface="Times New Roman" panose="02020603050405020304" charset="0"/>
                <a:sym typeface="+mn-ea"/>
              </a:rPr>
              <a:t>ngineer</a:t>
            </a:r>
            <a:r>
              <a:rPr sz="2400" b="1" dirty="0">
                <a:solidFill>
                  <a:schemeClr val="tx1"/>
                </a:solidFill>
                <a:latin typeface="Times New Roman" panose="02020603050405020304" charset="0"/>
                <a:ea typeface="华文中宋" panose="02010600040101010101" charset="-122"/>
                <a:cs typeface="Times New Roman" panose="02020603050405020304" charset="0"/>
                <a:sym typeface="+mn-ea"/>
              </a:rPr>
              <a:t> I</a:t>
            </a:r>
            <a:r>
              <a:rPr lang="en-US" sz="2400" b="1" dirty="0">
                <a:solidFill>
                  <a:schemeClr val="tx1"/>
                </a:solidFill>
                <a:latin typeface="Times New Roman" panose="02020603050405020304" charset="0"/>
                <a:ea typeface="华文中宋" panose="02010600040101010101" charset="-122"/>
                <a:cs typeface="Times New Roman" panose="02020603050405020304" charset="0"/>
                <a:sym typeface="+mn-ea"/>
              </a:rPr>
              <a:t>ndex</a:t>
            </a:r>
            <a:r>
              <a:rPr sz="2400" b="1" dirty="0">
                <a:solidFill>
                  <a:schemeClr val="tx1"/>
                </a:solidFill>
                <a:latin typeface="Times New Roman" panose="02020603050405020304" charset="0"/>
                <a:ea typeface="华文中宋" panose="02010600040101010101" charset="-122"/>
                <a:cs typeface="Times New Roman" panose="02020603050405020304" charset="0"/>
                <a:sym typeface="+mn-ea"/>
              </a:rPr>
              <a:t> </a:t>
            </a:r>
            <a:r>
              <a:rPr lang="zh-CN" sz="2400" b="1" dirty="0">
                <a:solidFill>
                  <a:schemeClr val="tx1"/>
                </a:solidFill>
                <a:latin typeface="Times New Roman" panose="02020603050405020304" charset="0"/>
                <a:ea typeface="华文中宋" panose="02010600040101010101" charset="-122"/>
                <a:cs typeface="Times New Roman" panose="02020603050405020304" charset="0"/>
                <a:sym typeface="+mn-ea"/>
              </a:rPr>
              <a:t>，</a:t>
            </a:r>
            <a:r>
              <a:rPr sz="2400" b="1" dirty="0">
                <a:solidFill>
                  <a:schemeClr val="tx1"/>
                </a:solidFill>
                <a:latin typeface="Times New Roman" panose="02020603050405020304" charset="0"/>
                <a:ea typeface="华文中宋" panose="02010600040101010101" charset="-122"/>
                <a:cs typeface="Times New Roman" panose="02020603050405020304" charset="0"/>
                <a:sym typeface="+mn-ea"/>
              </a:rPr>
              <a:t>简称EI）</a:t>
            </a:r>
            <a:endParaRPr sz="2400" b="1" dirty="0">
              <a:solidFill>
                <a:schemeClr val="tx1"/>
              </a:solidFill>
              <a:latin typeface="Times New Roman" panose="02020603050405020304" charset="0"/>
              <a:ea typeface="华文中宋" panose="02010600040101010101" charset="-122"/>
              <a:cs typeface="Times New Roman" panose="02020603050405020304" charset="0"/>
              <a:sym typeface="+mn-ea"/>
            </a:endParaRPr>
          </a:p>
          <a:p>
            <a:pPr algn="l"/>
            <a:r>
              <a:rPr sz="2400" b="1" dirty="0">
                <a:solidFill>
                  <a:schemeClr val="tx1"/>
                </a:solidFill>
                <a:latin typeface="Times New Roman" panose="02020603050405020304" charset="0"/>
                <a:ea typeface="华文中宋" panose="02010600040101010101" charset="-122"/>
                <a:cs typeface="Times New Roman" panose="02020603050405020304" charset="0"/>
                <a:sym typeface="+mn-ea"/>
              </a:rPr>
              <a:t>                             </a:t>
            </a:r>
            <a:endParaRPr sz="2400" b="1" dirty="0">
              <a:solidFill>
                <a:schemeClr val="tx1"/>
              </a:solidFill>
              <a:latin typeface="Times New Roman" panose="02020603050405020304" charset="0"/>
              <a:ea typeface="华文中宋" panose="02010600040101010101" charset="-122"/>
              <a:cs typeface="Times New Roman" panose="02020603050405020304" charset="0"/>
              <a:sym typeface="+mn-ea"/>
            </a:endParaRPr>
          </a:p>
          <a:p>
            <a:pPr algn="l"/>
            <a:r>
              <a:rPr sz="2400" b="1" dirty="0">
                <a:solidFill>
                  <a:schemeClr val="tx1"/>
                </a:solidFill>
                <a:latin typeface="Times New Roman" panose="02020603050405020304" charset="0"/>
                <a:ea typeface="华文中宋" panose="02010600040101010101" charset="-122"/>
                <a:cs typeface="Times New Roman" panose="02020603050405020304" charset="0"/>
                <a:sym typeface="+mn-ea"/>
              </a:rPr>
              <a:t>                            美国《科学引文索引》（Science Citation Index, 简称 SCI ）</a:t>
            </a:r>
            <a:endParaRPr sz="2400" b="1" dirty="0">
              <a:solidFill>
                <a:schemeClr val="tx1"/>
              </a:solidFill>
              <a:latin typeface="Times New Roman" panose="02020603050405020304" charset="0"/>
              <a:ea typeface="华文中宋" panose="02010600040101010101" charset="-122"/>
              <a:cs typeface="Times New Roman" panose="02020603050405020304" charset="0"/>
              <a:sym typeface="+mn-ea"/>
            </a:endParaRPr>
          </a:p>
        </p:txBody>
      </p:sp>
      <p:grpSp>
        <p:nvGrpSpPr>
          <p:cNvPr id="12" name="组合 11"/>
          <p:cNvGrpSpPr/>
          <p:nvPr/>
        </p:nvGrpSpPr>
        <p:grpSpPr>
          <a:xfrm>
            <a:off x="1916430" y="1794510"/>
            <a:ext cx="8005445" cy="4973320"/>
            <a:chOff x="2985" y="4394"/>
            <a:chExt cx="11952" cy="7192"/>
          </a:xfrm>
        </p:grpSpPr>
        <p:pic>
          <p:nvPicPr>
            <p:cNvPr id="5" name="图片 4"/>
            <p:cNvPicPr>
              <a:picLocks noChangeAspect="1"/>
            </p:cNvPicPr>
            <p:nvPr/>
          </p:nvPicPr>
          <p:blipFill>
            <a:blip r:embed="rId1"/>
            <a:srcRect t="20010" b="3164"/>
            <a:stretch>
              <a:fillRect/>
            </a:stretch>
          </p:blipFill>
          <p:spPr>
            <a:xfrm>
              <a:off x="2985" y="4394"/>
              <a:ext cx="11953" cy="7193"/>
            </a:xfrm>
            <a:prstGeom prst="rect">
              <a:avLst/>
            </a:prstGeom>
          </p:spPr>
        </p:pic>
        <p:sp>
          <p:nvSpPr>
            <p:cNvPr id="11" name="矩形 10"/>
            <p:cNvSpPr/>
            <p:nvPr/>
          </p:nvSpPr>
          <p:spPr>
            <a:xfrm>
              <a:off x="10261" y="5697"/>
              <a:ext cx="791" cy="329"/>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rcRect b="22302"/>
          <a:stretch>
            <a:fillRect/>
          </a:stretch>
        </p:blipFill>
        <p:spPr>
          <a:xfrm>
            <a:off x="981710" y="11430"/>
            <a:ext cx="10316845" cy="6835775"/>
          </a:xfrm>
          <a:prstGeom prst="rect">
            <a:avLst/>
          </a:prstGeom>
        </p:spPr>
      </p:pic>
      <p:sp>
        <p:nvSpPr>
          <p:cNvPr id="14" name="矩形 13"/>
          <p:cNvSpPr/>
          <p:nvPr/>
        </p:nvSpPr>
        <p:spPr>
          <a:xfrm>
            <a:off x="3286760" y="3356610"/>
            <a:ext cx="1152525"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3286760" y="3716655"/>
            <a:ext cx="1495425"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5010150" y="3356610"/>
            <a:ext cx="2272665" cy="706755"/>
          </a:xfrm>
          <a:prstGeom prst="rect">
            <a:avLst/>
          </a:prstGeom>
          <a:solidFill>
            <a:srgbClr val="FFFF00"/>
          </a:solidFill>
        </p:spPr>
        <p:txBody>
          <a:bodyPr wrap="square" rtlCol="0">
            <a:spAutoFit/>
          </a:bodyPr>
          <a:p>
            <a:pPr algn="just"/>
            <a:r>
              <a:rPr lang="zh-CN" altLang="en-US" sz="2000" b="1">
                <a:solidFill>
                  <a:srgbClr val="FF0000"/>
                </a:solidFill>
                <a:latin typeface="华文中宋" panose="02010600040101010101" charset="-122"/>
                <a:ea typeface="华文中宋" panose="02010600040101010101" charset="-122"/>
              </a:rPr>
              <a:t>只能查看摘要，不能获取全文</a:t>
            </a:r>
            <a:endParaRPr lang="zh-CN" altLang="en-US" sz="2000" b="1">
              <a:solidFill>
                <a:srgbClr val="FF0000"/>
              </a:solidFill>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7"/>
          <p:cNvSpPr/>
          <p:nvPr/>
        </p:nvSpPr>
        <p:spPr>
          <a:xfrm flipV="1">
            <a:off x="506730" y="1106805"/>
            <a:ext cx="10963910" cy="3175"/>
          </a:xfrm>
          <a:prstGeom prst="line">
            <a:avLst/>
          </a:prstGeom>
          <a:ln w="38100" cap="flat" cmpd="sng">
            <a:solidFill>
              <a:srgbClr val="000080"/>
            </a:solidFill>
            <a:prstDash val="solid"/>
            <a:headEnd type="none" w="med" len="med"/>
            <a:tailEnd type="none" w="med" len="med"/>
          </a:ln>
          <a:effectLst>
            <a:outerShdw dist="35921" dir="2699999" algn="ctr" rotWithShape="0">
              <a:schemeClr val="bg2"/>
            </a:outerShdw>
          </a:effectLst>
        </p:spPr>
      </p:sp>
      <p:sp>
        <p:nvSpPr>
          <p:cNvPr id="2" name="Rectangle 11"/>
          <p:cNvSpPr>
            <a:spLocks noChangeArrowheads="1"/>
          </p:cNvSpPr>
          <p:nvPr/>
        </p:nvSpPr>
        <p:spPr bwMode="auto">
          <a:xfrm>
            <a:off x="1903730" y="282258"/>
            <a:ext cx="7162800" cy="675640"/>
          </a:xfrm>
          <a:prstGeom prst="rect">
            <a:avLst/>
          </a:prstGeom>
          <a:noFill/>
          <a:ln w="9525" algn="ctr">
            <a:noFill/>
            <a:miter lim="800000"/>
          </a:ln>
          <a:effectLst>
            <a:outerShdw dist="71842" dir="2700000" algn="ctr" rotWithShape="0">
              <a:schemeClr val="bg2"/>
            </a:outerShdw>
          </a:effectLst>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800" i="0" u="none" strike="noStrike" kern="1200" cap="none" spc="0" normalizeH="0" baseline="0" noProof="0" dirty="0">
                <a:ln>
                  <a:noFill/>
                </a:ln>
                <a:solidFill>
                  <a:schemeClr val="tx1"/>
                </a:solidFill>
                <a:effectLst>
                  <a:outerShdw blurRad="38100" dist="38100" dir="2700000" algn="tl">
                    <a:srgbClr val="000000"/>
                  </a:outerShdw>
                </a:effectLst>
                <a:uLnTx/>
                <a:uFillTx/>
                <a:latin typeface="Arial Rounded MT Bold" panose="020F0704030504030204" pitchFamily="34" charset="0"/>
                <a:ea typeface="黑体" panose="02010609060101010101" charset="-122"/>
                <a:cs typeface="+mn-cs"/>
              </a:rPr>
              <a:t>学校关于研究生开题的规定</a:t>
            </a:r>
            <a:endParaRPr kumimoji="0" lang="zh-CN" altLang="en-US" sz="3800" i="0" u="none" strike="noStrike" kern="1200" cap="none" spc="0" normalizeH="0" baseline="0" noProof="0" dirty="0">
              <a:ln>
                <a:noFill/>
              </a:ln>
              <a:solidFill>
                <a:schemeClr val="tx1"/>
              </a:solidFill>
              <a:effectLst>
                <a:outerShdw blurRad="38100" dist="38100" dir="2700000" algn="tl">
                  <a:srgbClr val="000000"/>
                </a:outerShdw>
              </a:effectLst>
              <a:uLnTx/>
              <a:uFillTx/>
              <a:latin typeface="Arial Rounded MT Bold" panose="020F0704030504030204" pitchFamily="34" charset="0"/>
              <a:ea typeface="黑体" panose="02010609060101010101" charset="-122"/>
              <a:cs typeface="+mn-cs"/>
            </a:endParaRPr>
          </a:p>
        </p:txBody>
      </p:sp>
      <p:sp>
        <p:nvSpPr>
          <p:cNvPr id="3" name="Text Box 19"/>
          <p:cNvSpPr txBox="1">
            <a:spLocks noChangeArrowheads="1"/>
          </p:cNvSpPr>
          <p:nvPr/>
        </p:nvSpPr>
        <p:spPr bwMode="auto">
          <a:xfrm>
            <a:off x="506730" y="1258570"/>
            <a:ext cx="10964545" cy="304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marR="0" algn="just" defTabSz="914400">
              <a:spcBef>
                <a:spcPct val="50000"/>
              </a:spcBef>
              <a:buClrTx/>
              <a:buSzTx/>
              <a:buFontTx/>
              <a:buNone/>
              <a:defRPr/>
            </a:pPr>
            <a:r>
              <a:rPr kumimoji="0" lang="zh-CN" altLang="en-US" sz="2400" kern="1200" cap="none" spc="0" normalizeH="0" baseline="0">
                <a:latin typeface="华文中宋" panose="02010600040101010101" charset="-122"/>
                <a:ea typeface="华文中宋" panose="02010600040101010101" charset="-122"/>
              </a:rPr>
              <a:t>全日制</a:t>
            </a:r>
            <a:r>
              <a:rPr kumimoji="0" lang="zh-CN" altLang="en-US" sz="2400" kern="1200" cap="none" spc="0" normalizeH="0" baseline="0">
                <a:solidFill>
                  <a:srgbClr val="FF0000"/>
                </a:solidFill>
                <a:latin typeface="华文中宋" panose="02010600040101010101" charset="-122"/>
                <a:ea typeface="华文中宋" panose="02010600040101010101" charset="-122"/>
              </a:rPr>
              <a:t>专业学位硕士研究生</a:t>
            </a:r>
            <a:r>
              <a:rPr kumimoji="0" lang="zh-CN" altLang="en-US" sz="2400" kern="1200" cap="none" spc="0" normalizeH="0" baseline="0">
                <a:latin typeface="华文中宋" panose="02010600040101010101" charset="-122"/>
                <a:ea typeface="华文中宋" panose="02010600040101010101" charset="-122"/>
              </a:rPr>
              <a:t>：</a:t>
            </a:r>
            <a:endParaRPr kumimoji="0" lang="zh-CN" altLang="en-US" sz="2400" kern="1200" cap="none" spc="0" normalizeH="0" baseline="0">
              <a:latin typeface="华文中宋" panose="02010600040101010101" charset="-122"/>
              <a:ea typeface="华文中宋" panose="02010600040101010101" charset="-122"/>
            </a:endParaRPr>
          </a:p>
          <a:p>
            <a:pPr marR="0" algn="just" defTabSz="914400">
              <a:spcBef>
                <a:spcPct val="50000"/>
              </a:spcBef>
              <a:buClrTx/>
              <a:buSzTx/>
              <a:buFontTx/>
              <a:buNone/>
              <a:defRPr/>
            </a:pPr>
            <a:r>
              <a:rPr kumimoji="0" lang="zh-CN" altLang="en-US" sz="2400" kern="1200" cap="none" spc="0" normalizeH="0" baseline="0">
                <a:latin typeface="华文中宋" panose="02010600040101010101" charset="-122"/>
                <a:ea typeface="华文中宋" panose="02010600040101010101" charset="-122"/>
              </a:rPr>
              <a:t>    专业学位研究生的论文选题应来源于</a:t>
            </a:r>
            <a:r>
              <a:rPr kumimoji="0" lang="zh-CN" altLang="en-US" sz="2400" kern="1200" cap="none" spc="0" normalizeH="0" baseline="0">
                <a:solidFill>
                  <a:srgbClr val="FF0000"/>
                </a:solidFill>
                <a:latin typeface="华文中宋" panose="02010600040101010101" charset="-122"/>
                <a:ea typeface="华文中宋" panose="02010600040101010101" charset="-122"/>
              </a:rPr>
              <a:t>实践</a:t>
            </a:r>
            <a:r>
              <a:rPr kumimoji="0" lang="zh-CN" altLang="en-US" sz="2400" kern="1200" cap="none" spc="0" normalizeH="0" baseline="0">
                <a:latin typeface="华文中宋" panose="02010600040101010101" charset="-122"/>
                <a:ea typeface="华文中宋" panose="02010600040101010101" charset="-122"/>
              </a:rPr>
              <a:t>。专业学位研究生进入专业实践阶段后应在校内外导师的指导下，根据所选定的研究方向和学位论文水平要求，认真</a:t>
            </a:r>
            <a:r>
              <a:rPr kumimoji="0" lang="zh-CN" altLang="en-US" sz="2400" kern="1200" cap="none" spc="0" normalizeH="0" baseline="0">
                <a:solidFill>
                  <a:srgbClr val="FF0000"/>
                </a:solidFill>
                <a:latin typeface="华文中宋" panose="02010600040101010101" charset="-122"/>
                <a:ea typeface="华文中宋" panose="02010600040101010101" charset="-122"/>
              </a:rPr>
              <a:t>查阅资料</a:t>
            </a:r>
            <a:r>
              <a:rPr kumimoji="0" lang="zh-CN" altLang="en-US" sz="2400" kern="1200" cap="none" spc="0" normalizeH="0" baseline="0">
                <a:latin typeface="华文中宋" panose="02010600040101010101" charset="-122"/>
                <a:ea typeface="华文中宋" panose="02010600040101010101" charset="-122"/>
              </a:rPr>
              <a:t>，对本学科专业研究方向的</a:t>
            </a:r>
            <a:r>
              <a:rPr kumimoji="0" lang="zh-CN" altLang="en-US" sz="2400" kern="1200" cap="none" spc="0" normalizeH="0" baseline="0">
                <a:solidFill>
                  <a:srgbClr val="FF0000"/>
                </a:solidFill>
                <a:latin typeface="华文中宋" panose="02010600040101010101" charset="-122"/>
                <a:ea typeface="华文中宋" panose="02010600040101010101" charset="-122"/>
              </a:rPr>
              <a:t>国内外发展动态</a:t>
            </a:r>
            <a:r>
              <a:rPr kumimoji="0" lang="zh-CN" altLang="en-US" sz="2400" kern="1200" cap="none" spc="0" normalizeH="0" baseline="0">
                <a:latin typeface="华文中宋" panose="02010600040101010101" charset="-122"/>
                <a:ea typeface="华文中宋" panose="02010600040101010101" charset="-122"/>
              </a:rPr>
              <a:t>、趋势、新成就应有较全面的了解，选定学位论文题目。</a:t>
            </a:r>
            <a:endParaRPr kumimoji="0" lang="zh-CN" altLang="en-US" sz="2400" kern="1200" cap="none" spc="0" normalizeH="0" baseline="0">
              <a:latin typeface="华文中宋" panose="02010600040101010101" charset="-122"/>
              <a:ea typeface="华文中宋" panose="02010600040101010101" charset="-122"/>
            </a:endParaRPr>
          </a:p>
          <a:p>
            <a:pPr marR="0" algn="just" defTabSz="914400">
              <a:spcBef>
                <a:spcPct val="50000"/>
              </a:spcBef>
              <a:buClrTx/>
              <a:buSzTx/>
              <a:buFontTx/>
              <a:buNone/>
              <a:defRPr/>
            </a:pPr>
            <a:r>
              <a:rPr kumimoji="0" lang="zh-CN" altLang="en-US" sz="2400" kern="1200" cap="none" spc="0" normalizeH="0" baseline="0">
                <a:latin typeface="华文中宋" panose="02010600040101010101" charset="-122"/>
                <a:ea typeface="华文中宋" panose="02010600040101010101" charset="-122"/>
              </a:rPr>
              <a:t>    开题报告须由所在学院组织的专家论证会上进行充分论证，广泛听取专家意见修改完善后提交。</a:t>
            </a:r>
            <a:endParaRPr kumimoji="0" lang="zh-CN" altLang="en-US" sz="2400" kern="1200" cap="none" spc="0" normalizeH="0" baseline="0">
              <a:latin typeface="华文中宋" panose="02010600040101010101" charset="-122"/>
              <a:ea typeface="华文中宋" panose="02010600040101010101" charset="-122"/>
            </a:endParaRPr>
          </a:p>
        </p:txBody>
      </p:sp>
      <p:sp>
        <p:nvSpPr>
          <p:cNvPr id="115733" name="Text Box 21"/>
          <p:cNvSpPr txBox="1">
            <a:spLocks noChangeArrowheads="1"/>
          </p:cNvSpPr>
          <p:nvPr/>
        </p:nvSpPr>
        <p:spPr bwMode="auto">
          <a:xfrm>
            <a:off x="575310" y="4530090"/>
            <a:ext cx="10895330" cy="10147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marL="0" marR="0" lvl="0" algn="just" defTabSz="914400" rtl="0" eaLnBrk="1" latinLnBrk="0" hangingPunct="1">
              <a:lnSpc>
                <a:spcPct val="100000"/>
              </a:lnSpc>
              <a:spcBef>
                <a:spcPct val="50000"/>
              </a:spcBef>
              <a:buClrTx/>
              <a:buSzTx/>
              <a:buFontTx/>
              <a:buNone/>
              <a:defRPr/>
            </a:pPr>
            <a:r>
              <a:rPr kumimoji="0" lang="zh-CN" altLang="en-US" sz="2400" i="0" u="none" strike="noStrike" kern="1200" cap="none" spc="0" normalizeH="0" baseline="0">
                <a:solidFill>
                  <a:schemeClr val="tx1"/>
                </a:solidFill>
                <a:latin typeface="华文中宋" panose="02010600040101010101" charset="-122"/>
                <a:ea typeface="华文中宋" panose="02010600040101010101" charset="-122"/>
                <a:cs typeface="+mn-cs"/>
              </a:rPr>
              <a:t>学位论文开题包含三个环节：</a:t>
            </a:r>
            <a:endParaRPr kumimoji="0" lang="zh-CN" altLang="en-US" sz="2400" i="0" u="none" strike="noStrike" kern="1200" cap="none" spc="0" normalizeH="0" baseline="0">
              <a:solidFill>
                <a:schemeClr val="tx1"/>
              </a:solidFill>
              <a:latin typeface="华文中宋" panose="02010600040101010101" charset="-122"/>
              <a:ea typeface="华文中宋" panose="02010600040101010101" charset="-122"/>
              <a:cs typeface="+mn-cs"/>
            </a:endParaRPr>
          </a:p>
          <a:p>
            <a:pPr marL="0" marR="0" lvl="0" algn="just" defTabSz="914400" rtl="0" eaLnBrk="1" latinLnBrk="0" hangingPunct="1">
              <a:lnSpc>
                <a:spcPct val="100000"/>
              </a:lnSpc>
              <a:spcBef>
                <a:spcPct val="50000"/>
              </a:spcBef>
              <a:buClrTx/>
              <a:buSzTx/>
              <a:buFontTx/>
              <a:buNone/>
              <a:defRPr/>
            </a:pPr>
            <a:r>
              <a:rPr kumimoji="0" lang="zh-CN" altLang="en-US" sz="2400" i="0" u="none" strike="noStrike" kern="1200" cap="none" spc="0" normalizeH="0" baseline="0">
                <a:solidFill>
                  <a:srgbClr val="FF0000"/>
                </a:solidFill>
                <a:latin typeface="华文中宋" panose="02010600040101010101" charset="-122"/>
                <a:ea typeface="华文中宋" panose="02010600040101010101" charset="-122"/>
                <a:cs typeface="+mn-cs"/>
              </a:rPr>
              <a:t>进行文献阅读与综述、选择论文题目、撰写开题报告。</a:t>
            </a:r>
            <a:endParaRPr kumimoji="0" lang="zh-CN" altLang="en-US" sz="2400" i="0" u="none" strike="noStrike" kern="1200" cap="none" spc="0" normalizeH="0" baseline="0">
              <a:solidFill>
                <a:srgbClr val="FF0000"/>
              </a:solidFill>
              <a:latin typeface="华文中宋" panose="02010600040101010101" charset="-122"/>
              <a:ea typeface="华文中宋" panose="02010600040101010101" charset="-122"/>
              <a:cs typeface="+mn-cs"/>
            </a:endParaRPr>
          </a:p>
        </p:txBody>
      </p:sp>
      <p:grpSp>
        <p:nvGrpSpPr>
          <p:cNvPr id="11" name="组合 10"/>
          <p:cNvGrpSpPr/>
          <p:nvPr/>
        </p:nvGrpSpPr>
        <p:grpSpPr>
          <a:xfrm>
            <a:off x="220345" y="608965"/>
            <a:ext cx="11932920" cy="6216650"/>
            <a:chOff x="403" y="96"/>
            <a:chExt cx="18792" cy="9790"/>
          </a:xfrm>
        </p:grpSpPr>
        <p:pic>
          <p:nvPicPr>
            <p:cNvPr id="5" name="图片 4"/>
            <p:cNvPicPr>
              <a:picLocks noChangeAspect="1"/>
            </p:cNvPicPr>
            <p:nvPr/>
          </p:nvPicPr>
          <p:blipFill>
            <a:blip r:embed="rId1"/>
            <a:srcRect l="23292" t="12653" r="9532" b="13129"/>
            <a:stretch>
              <a:fillRect/>
            </a:stretch>
          </p:blipFill>
          <p:spPr>
            <a:xfrm>
              <a:off x="3930" y="96"/>
              <a:ext cx="12832" cy="1791"/>
            </a:xfrm>
            <a:prstGeom prst="rect">
              <a:avLst/>
            </a:prstGeom>
          </p:spPr>
        </p:pic>
        <p:pic>
          <p:nvPicPr>
            <p:cNvPr id="4" name="图片 3"/>
            <p:cNvPicPr>
              <a:picLocks noChangeAspect="1"/>
            </p:cNvPicPr>
            <p:nvPr/>
          </p:nvPicPr>
          <p:blipFill>
            <a:blip r:embed="rId2"/>
            <a:stretch>
              <a:fillRect/>
            </a:stretch>
          </p:blipFill>
          <p:spPr>
            <a:xfrm>
              <a:off x="403" y="1982"/>
              <a:ext cx="18792" cy="7905"/>
            </a:xfrm>
            <a:prstGeom prst="rect">
              <a:avLst/>
            </a:prstGeom>
          </p:spPr>
        </p:pic>
        <p:sp>
          <p:nvSpPr>
            <p:cNvPr id="6" name="矩形 5"/>
            <p:cNvSpPr/>
            <p:nvPr/>
          </p:nvSpPr>
          <p:spPr>
            <a:xfrm>
              <a:off x="8239" y="2513"/>
              <a:ext cx="7449" cy="71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413" y="3072"/>
              <a:ext cx="2585" cy="71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8185" y="2513"/>
              <a:ext cx="1010" cy="71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1"/>
          <a:srcRect b="31578"/>
          <a:stretch>
            <a:fillRect/>
          </a:stretch>
        </p:blipFill>
        <p:spPr>
          <a:xfrm>
            <a:off x="6985" y="761365"/>
            <a:ext cx="12176760" cy="5609590"/>
          </a:xfrm>
          <a:prstGeom prst="rect">
            <a:avLst/>
          </a:prstGeom>
        </p:spPr>
      </p:pic>
      <p:pic>
        <p:nvPicPr>
          <p:cNvPr id="4" name="图片 3"/>
          <p:cNvPicPr>
            <a:picLocks noChangeAspect="1"/>
          </p:cNvPicPr>
          <p:nvPr/>
        </p:nvPicPr>
        <p:blipFill>
          <a:blip r:embed="rId2"/>
          <a:stretch>
            <a:fillRect/>
          </a:stretch>
        </p:blipFill>
        <p:spPr>
          <a:xfrm>
            <a:off x="31115" y="870585"/>
            <a:ext cx="12127230" cy="51841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91795" y="167640"/>
            <a:ext cx="7907655" cy="398780"/>
          </a:xfrm>
          <a:prstGeom prst="rect">
            <a:avLst/>
          </a:prstGeom>
          <a:noFill/>
        </p:spPr>
        <p:txBody>
          <a:bodyPr wrap="square" rtlCol="0" anchor="t">
            <a:spAutoFit/>
          </a:bodyPr>
          <a:p>
            <a:r>
              <a:rPr lang="zh-CN" altLang="en-US" sz="2000" b="1">
                <a:latin typeface="Times New Roman" panose="02020603050405020304" charset="0"/>
                <a:ea typeface="华文中宋" panose="02010600040101010101" charset="-122"/>
                <a:cs typeface="Times New Roman" panose="02020603050405020304" charset="0"/>
              </a:rPr>
              <a:t> 输电线路覆冰雪： Icing and Snowing of Transmission Lines </a:t>
            </a:r>
            <a:endParaRPr lang="zh-CN" altLang="en-US" sz="2000" b="1">
              <a:latin typeface="Times New Roman" panose="02020603050405020304" charset="0"/>
              <a:ea typeface="华文中宋" panose="02010600040101010101" charset="-122"/>
              <a:cs typeface="Times New Roman" panose="02020603050405020304" charset="0"/>
            </a:endParaRPr>
          </a:p>
        </p:txBody>
      </p:sp>
      <p:pic>
        <p:nvPicPr>
          <p:cNvPr id="22" name="图片 21"/>
          <p:cNvPicPr>
            <a:picLocks noChangeAspect="1"/>
          </p:cNvPicPr>
          <p:nvPr/>
        </p:nvPicPr>
        <p:blipFill>
          <a:blip r:embed="rId1"/>
          <a:stretch>
            <a:fillRect/>
          </a:stretch>
        </p:blipFill>
        <p:spPr>
          <a:xfrm>
            <a:off x="50800" y="566420"/>
            <a:ext cx="12085955" cy="6196330"/>
          </a:xfrm>
          <a:prstGeom prst="rect">
            <a:avLst/>
          </a:prstGeom>
        </p:spPr>
      </p:pic>
      <p:sp>
        <p:nvSpPr>
          <p:cNvPr id="23" name="矩形 22"/>
          <p:cNvSpPr/>
          <p:nvPr/>
        </p:nvSpPr>
        <p:spPr>
          <a:xfrm>
            <a:off x="4344035" y="1137920"/>
            <a:ext cx="2592070"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90500" y="2420620"/>
            <a:ext cx="1296035" cy="432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18745" y="4940935"/>
            <a:ext cx="2303780" cy="576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2502535" y="4542790"/>
            <a:ext cx="3903980" cy="1753235"/>
          </a:xfrm>
          <a:prstGeom prst="rect">
            <a:avLst/>
          </a:prstGeom>
          <a:solidFill>
            <a:srgbClr val="FFFF00"/>
          </a:solidFill>
        </p:spPr>
        <p:txBody>
          <a:bodyPr wrap="square" rtlCol="0">
            <a:spAutoFit/>
          </a:bodyPr>
          <a:p>
            <a:r>
              <a:rPr lang="en-US" altLang="zh-CN" b="1">
                <a:latin typeface="Times New Roman" panose="02020603050405020304" charset="0"/>
                <a:ea typeface="华文中宋" panose="02010600040101010101" charset="-122"/>
                <a:cs typeface="Times New Roman" panose="02020603050405020304" charset="0"/>
              </a:rPr>
              <a:t>Journal article(JA)，为期刊论文</a:t>
            </a:r>
            <a:endParaRPr lang="en-US" altLang="zh-CN" b="1">
              <a:latin typeface="Times New Roman" panose="02020603050405020304" charset="0"/>
              <a:ea typeface="华文中宋" panose="02010600040101010101" charset="-122"/>
              <a:cs typeface="Times New Roman" panose="02020603050405020304" charset="0"/>
            </a:endParaRPr>
          </a:p>
          <a:p>
            <a:endParaRPr lang="en-US" altLang="zh-CN" b="1">
              <a:latin typeface="Times New Roman" panose="02020603050405020304" charset="0"/>
              <a:ea typeface="华文中宋" panose="02010600040101010101" charset="-122"/>
              <a:cs typeface="Times New Roman" panose="02020603050405020304" charset="0"/>
            </a:endParaRPr>
          </a:p>
          <a:p>
            <a:r>
              <a:rPr lang="en-US" altLang="zh-CN" b="1">
                <a:latin typeface="Times New Roman" panose="02020603050405020304" charset="0"/>
                <a:ea typeface="华文中宋" panose="02010600040101010101" charset="-122"/>
                <a:cs typeface="Times New Roman" panose="02020603050405020304" charset="0"/>
              </a:rPr>
              <a:t>Conference article(CA)，为会议论文</a:t>
            </a:r>
            <a:endParaRPr lang="en-US" altLang="zh-CN" b="1">
              <a:latin typeface="Times New Roman" panose="02020603050405020304" charset="0"/>
              <a:ea typeface="华文中宋" panose="02010600040101010101" charset="-122"/>
              <a:cs typeface="Times New Roman" panose="02020603050405020304" charset="0"/>
            </a:endParaRPr>
          </a:p>
          <a:p>
            <a:endParaRPr lang="en-US" altLang="zh-CN" b="1">
              <a:latin typeface="Times New Roman" panose="02020603050405020304" charset="0"/>
              <a:ea typeface="华文中宋" panose="02010600040101010101" charset="-122"/>
              <a:cs typeface="Times New Roman" panose="02020603050405020304" charset="0"/>
            </a:endParaRPr>
          </a:p>
          <a:p>
            <a:r>
              <a:rPr lang="en-US" altLang="zh-CN" b="1" u="sng">
                <a:solidFill>
                  <a:srgbClr val="FF0000"/>
                </a:solidFill>
                <a:latin typeface="Times New Roman" panose="02020603050405020304" charset="0"/>
                <a:ea typeface="华文中宋" panose="02010600040101010101" charset="-122"/>
                <a:cs typeface="Times New Roman" panose="02020603050405020304" charset="0"/>
              </a:rPr>
              <a:t>期刊论文</a:t>
            </a:r>
            <a:r>
              <a:rPr lang="en-US" altLang="zh-CN" b="1">
                <a:latin typeface="Times New Roman" panose="02020603050405020304" charset="0"/>
                <a:ea typeface="华文中宋" panose="02010600040101010101" charset="-122"/>
                <a:cs typeface="Times New Roman" panose="02020603050405020304" charset="0"/>
              </a:rPr>
              <a:t>的质量与受认可程度都远远高于</a:t>
            </a:r>
            <a:r>
              <a:rPr lang="en-US" altLang="zh-CN" b="1" u="sng">
                <a:solidFill>
                  <a:srgbClr val="FF0000"/>
                </a:solidFill>
                <a:latin typeface="Times New Roman" panose="02020603050405020304" charset="0"/>
                <a:ea typeface="华文中宋" panose="02010600040101010101" charset="-122"/>
                <a:cs typeface="Times New Roman" panose="02020603050405020304" charset="0"/>
              </a:rPr>
              <a:t>会议论文</a:t>
            </a:r>
            <a:r>
              <a:rPr lang="en-US" altLang="zh-CN" b="1">
                <a:latin typeface="Times New Roman" panose="02020603050405020304" charset="0"/>
                <a:ea typeface="华文中宋" panose="02010600040101010101" charset="-122"/>
                <a:cs typeface="Times New Roman" panose="02020603050405020304" charset="0"/>
              </a:rPr>
              <a:t>的检索</a:t>
            </a:r>
            <a:endParaRPr lang="en-US" altLang="zh-CN" b="1">
              <a:latin typeface="Times New Roman" panose="02020603050405020304" charset="0"/>
              <a:ea typeface="华文中宋" panose="02010600040101010101" charset="-122"/>
              <a:cs typeface="Times New Roman" panose="02020603050405020304" charset="0"/>
            </a:endParaRPr>
          </a:p>
        </p:txBody>
      </p:sp>
      <p:grpSp>
        <p:nvGrpSpPr>
          <p:cNvPr id="35" name="组合 34"/>
          <p:cNvGrpSpPr/>
          <p:nvPr/>
        </p:nvGrpSpPr>
        <p:grpSpPr>
          <a:xfrm>
            <a:off x="2759075" y="-35560"/>
            <a:ext cx="8376920" cy="6697980"/>
            <a:chOff x="3723" y="126"/>
            <a:chExt cx="13192" cy="10548"/>
          </a:xfrm>
        </p:grpSpPr>
        <p:pic>
          <p:nvPicPr>
            <p:cNvPr id="27" name="图片 26"/>
            <p:cNvPicPr>
              <a:picLocks noChangeAspect="1"/>
            </p:cNvPicPr>
            <p:nvPr/>
          </p:nvPicPr>
          <p:blipFill>
            <a:blip r:embed="rId2"/>
            <a:stretch>
              <a:fillRect/>
            </a:stretch>
          </p:blipFill>
          <p:spPr>
            <a:xfrm>
              <a:off x="3723" y="126"/>
              <a:ext cx="13192" cy="10549"/>
            </a:xfrm>
            <a:prstGeom prst="rect">
              <a:avLst/>
            </a:prstGeom>
          </p:spPr>
        </p:pic>
        <p:sp>
          <p:nvSpPr>
            <p:cNvPr id="28" name="矩形 27"/>
            <p:cNvSpPr/>
            <p:nvPr/>
          </p:nvSpPr>
          <p:spPr>
            <a:xfrm>
              <a:off x="4176" y="8940"/>
              <a:ext cx="3969" cy="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8329" y="8940"/>
              <a:ext cx="2008" cy="628"/>
            </a:xfrm>
            <a:prstGeom prst="rect">
              <a:avLst/>
            </a:prstGeom>
            <a:solidFill>
              <a:srgbClr val="FFFF00"/>
            </a:solidFill>
          </p:spPr>
          <p:txBody>
            <a:bodyPr wrap="square" rtlCol="0">
              <a:spAutoFit/>
            </a:bodyPr>
            <a:p>
              <a:r>
                <a:rPr lang="zh-CN" altLang="en-US" sz="2000" b="1">
                  <a:solidFill>
                    <a:srgbClr val="FF0000"/>
                  </a:solidFill>
                  <a:latin typeface="华文中宋" panose="02010600040101010101" charset="-122"/>
                  <a:ea typeface="华文中宋" panose="02010600040101010101" charset="-122"/>
                </a:rPr>
                <a:t>期刊论文</a:t>
              </a:r>
              <a:endParaRPr lang="zh-CN" altLang="en-US" sz="2000" b="1">
                <a:solidFill>
                  <a:srgbClr val="FF0000"/>
                </a:solidFill>
                <a:latin typeface="华文中宋" panose="02010600040101010101" charset="-122"/>
                <a:ea typeface="华文中宋" panose="02010600040101010101" charset="-122"/>
              </a:endParaRPr>
            </a:p>
          </p:txBody>
        </p:sp>
      </p:grpSp>
      <p:grpSp>
        <p:nvGrpSpPr>
          <p:cNvPr id="41" name="组合 40"/>
          <p:cNvGrpSpPr/>
          <p:nvPr/>
        </p:nvGrpSpPr>
        <p:grpSpPr>
          <a:xfrm>
            <a:off x="2502535" y="-35560"/>
            <a:ext cx="8933180" cy="6870700"/>
            <a:chOff x="3074" y="-17"/>
            <a:chExt cx="14068" cy="10820"/>
          </a:xfrm>
        </p:grpSpPr>
        <p:pic>
          <p:nvPicPr>
            <p:cNvPr id="36" name="图片 35"/>
            <p:cNvPicPr>
              <a:picLocks noChangeAspect="1"/>
            </p:cNvPicPr>
            <p:nvPr/>
          </p:nvPicPr>
          <p:blipFill>
            <a:blip r:embed="rId3"/>
            <a:stretch>
              <a:fillRect/>
            </a:stretch>
          </p:blipFill>
          <p:spPr>
            <a:xfrm>
              <a:off x="3074" y="-17"/>
              <a:ext cx="14068" cy="10820"/>
            </a:xfrm>
            <a:prstGeom prst="rect">
              <a:avLst/>
            </a:prstGeom>
          </p:spPr>
        </p:pic>
        <p:sp>
          <p:nvSpPr>
            <p:cNvPr id="39" name="矩形 38"/>
            <p:cNvSpPr/>
            <p:nvPr/>
          </p:nvSpPr>
          <p:spPr>
            <a:xfrm>
              <a:off x="3502" y="8928"/>
              <a:ext cx="4423" cy="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nvSpPr>
          <p:spPr>
            <a:xfrm>
              <a:off x="7937" y="8898"/>
              <a:ext cx="2199" cy="628"/>
            </a:xfrm>
            <a:prstGeom prst="rect">
              <a:avLst/>
            </a:prstGeom>
            <a:solidFill>
              <a:srgbClr val="FFFF00"/>
            </a:solidFill>
          </p:spPr>
          <p:txBody>
            <a:bodyPr wrap="square" rtlCol="0">
              <a:spAutoFit/>
            </a:bodyPr>
            <a:p>
              <a:r>
                <a:rPr lang="zh-CN" altLang="en-US" sz="2000" b="1">
                  <a:solidFill>
                    <a:srgbClr val="FF0000"/>
                  </a:solidFill>
                  <a:latin typeface="华文中宋" panose="02010600040101010101" charset="-122"/>
                  <a:ea typeface="华文中宋" panose="02010600040101010101" charset="-122"/>
                </a:rPr>
                <a:t>会议论文</a:t>
              </a:r>
              <a:endParaRPr lang="zh-CN" altLang="en-US" sz="2000" b="1">
                <a:solidFill>
                  <a:srgbClr val="FF0000"/>
                </a:solidFill>
                <a:latin typeface="华文中宋" panose="02010600040101010101" charset="-122"/>
                <a:ea typeface="华文中宋" panose="0201060004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31115" y="721995"/>
            <a:ext cx="12132945" cy="5072380"/>
          </a:xfrm>
          <a:prstGeom prst="rect">
            <a:avLst/>
          </a:prstGeom>
        </p:spPr>
      </p:pic>
      <p:sp>
        <p:nvSpPr>
          <p:cNvPr id="10" name="矩形 9"/>
          <p:cNvSpPr/>
          <p:nvPr/>
        </p:nvSpPr>
        <p:spPr>
          <a:xfrm>
            <a:off x="46355" y="3213100"/>
            <a:ext cx="100838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18745" y="2348865"/>
            <a:ext cx="503555"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4" name="组合 13"/>
          <p:cNvGrpSpPr/>
          <p:nvPr/>
        </p:nvGrpSpPr>
        <p:grpSpPr>
          <a:xfrm>
            <a:off x="-26035" y="721995"/>
            <a:ext cx="12241530" cy="5148580"/>
            <a:chOff x="-41" y="1137"/>
            <a:chExt cx="19278" cy="8108"/>
          </a:xfrm>
        </p:grpSpPr>
        <p:pic>
          <p:nvPicPr>
            <p:cNvPr id="12" name="图片 11"/>
            <p:cNvPicPr>
              <a:picLocks noChangeAspect="1"/>
            </p:cNvPicPr>
            <p:nvPr/>
          </p:nvPicPr>
          <p:blipFill>
            <a:blip r:embed="rId2"/>
            <a:stretch>
              <a:fillRect/>
            </a:stretch>
          </p:blipFill>
          <p:spPr>
            <a:xfrm>
              <a:off x="-41" y="1137"/>
              <a:ext cx="19278" cy="8109"/>
            </a:xfrm>
            <a:prstGeom prst="rect">
              <a:avLst/>
            </a:prstGeom>
          </p:spPr>
        </p:pic>
        <p:sp>
          <p:nvSpPr>
            <p:cNvPr id="13" name="矩形 12"/>
            <p:cNvSpPr/>
            <p:nvPr/>
          </p:nvSpPr>
          <p:spPr>
            <a:xfrm>
              <a:off x="186" y="1137"/>
              <a:ext cx="2042" cy="4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3175" y="2025015"/>
            <a:ext cx="3428365" cy="1905000"/>
          </a:xfrm>
          <a:prstGeom prst="rect">
            <a:avLst/>
          </a:prstGeom>
          <a:ln>
            <a:solidFill>
              <a:schemeClr val="accent1"/>
            </a:solidFill>
          </a:ln>
        </p:spPr>
      </p:pic>
      <p:pic>
        <p:nvPicPr>
          <p:cNvPr id="10" name="图片 9"/>
          <p:cNvPicPr>
            <a:picLocks noChangeAspect="1"/>
          </p:cNvPicPr>
          <p:nvPr/>
        </p:nvPicPr>
        <p:blipFill>
          <a:blip r:embed="rId2"/>
          <a:stretch>
            <a:fillRect/>
          </a:stretch>
        </p:blipFill>
        <p:spPr>
          <a:xfrm>
            <a:off x="3425190" y="803275"/>
            <a:ext cx="8674100" cy="4962525"/>
          </a:xfrm>
          <a:prstGeom prst="rect">
            <a:avLst/>
          </a:prstGeom>
          <a:ln>
            <a:solidFill>
              <a:schemeClr val="accent1"/>
            </a:solidFill>
          </a:ln>
        </p:spPr>
      </p:pic>
      <p:sp>
        <p:nvSpPr>
          <p:cNvPr id="11" name="矩形 10"/>
          <p:cNvSpPr/>
          <p:nvPr/>
        </p:nvSpPr>
        <p:spPr>
          <a:xfrm>
            <a:off x="2580640" y="2025015"/>
            <a:ext cx="342900" cy="323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3502660" y="764540"/>
            <a:ext cx="1080135" cy="504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810260" y="1268730"/>
            <a:ext cx="2030730" cy="583565"/>
          </a:xfrm>
          <a:prstGeom prst="rect">
            <a:avLst/>
          </a:prstGeom>
          <a:noFill/>
        </p:spPr>
        <p:txBody>
          <a:bodyPr wrap="square" rtlCol="0">
            <a:spAutoFit/>
          </a:bodyPr>
          <a:p>
            <a:r>
              <a:rPr lang="zh-CN" altLang="en-US" sz="3200" b="1">
                <a:solidFill>
                  <a:srgbClr val="FF0000"/>
                </a:solidFill>
                <a:latin typeface="华文中宋" panose="02010600040101010101" charset="-122"/>
                <a:ea typeface="华文中宋" panose="02010600040101010101" charset="-122"/>
              </a:rPr>
              <a:t>国家分布</a:t>
            </a:r>
            <a:endParaRPr lang="zh-CN" altLang="en-US" sz="3200" b="1">
              <a:solidFill>
                <a:srgbClr val="FF0000"/>
              </a:solidFill>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3787140" y="758825"/>
            <a:ext cx="8355330" cy="4858385"/>
          </a:xfrm>
          <a:prstGeom prst="rect">
            <a:avLst/>
          </a:prstGeom>
          <a:ln>
            <a:solidFill>
              <a:schemeClr val="accent1"/>
            </a:solidFill>
          </a:ln>
        </p:spPr>
      </p:pic>
      <p:sp>
        <p:nvSpPr>
          <p:cNvPr id="20" name="矩形 19"/>
          <p:cNvSpPr/>
          <p:nvPr/>
        </p:nvSpPr>
        <p:spPr>
          <a:xfrm>
            <a:off x="3862705" y="1995170"/>
            <a:ext cx="2736215" cy="2432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3862705" y="2239010"/>
            <a:ext cx="2736215" cy="264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3862705" y="3895725"/>
            <a:ext cx="2736215" cy="264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90575" y="758825"/>
            <a:ext cx="2030730" cy="583565"/>
          </a:xfrm>
          <a:prstGeom prst="rect">
            <a:avLst/>
          </a:prstGeom>
          <a:noFill/>
        </p:spPr>
        <p:txBody>
          <a:bodyPr wrap="square" rtlCol="0">
            <a:spAutoFit/>
          </a:bodyPr>
          <a:p>
            <a:r>
              <a:rPr lang="zh-CN" altLang="en-US" sz="3200" b="1">
                <a:solidFill>
                  <a:srgbClr val="FF0000"/>
                </a:solidFill>
                <a:latin typeface="华文中宋" panose="02010600040101010101" charset="-122"/>
                <a:ea typeface="华文中宋" panose="02010600040101010101" charset="-122"/>
              </a:rPr>
              <a:t>研究机构</a:t>
            </a:r>
            <a:endParaRPr lang="zh-CN" altLang="en-US" sz="3200" b="1">
              <a:solidFill>
                <a:srgbClr val="FF0000"/>
              </a:solidFill>
              <a:latin typeface="华文中宋" panose="02010600040101010101" charset="-122"/>
              <a:ea typeface="华文中宋" panose="02010600040101010101" charset="-122"/>
            </a:endParaRPr>
          </a:p>
        </p:txBody>
      </p:sp>
      <p:sp>
        <p:nvSpPr>
          <p:cNvPr id="25" name="矩形标注 24"/>
          <p:cNvSpPr/>
          <p:nvPr/>
        </p:nvSpPr>
        <p:spPr>
          <a:xfrm>
            <a:off x="68580" y="1604645"/>
            <a:ext cx="3162935" cy="634365"/>
          </a:xfrm>
          <a:prstGeom prst="wedgeRectCallout">
            <a:avLst>
              <a:gd name="adj1" fmla="val 77426"/>
              <a:gd name="adj2" fmla="val 28478"/>
            </a:avLst>
          </a:prstGeom>
          <a:solidFill>
            <a:srgbClr val="FFFF00"/>
          </a:solidFill>
          <a:ln w="9525" cap="flat" cmpd="sng">
            <a:solidFill>
              <a:schemeClr val="tx1"/>
            </a:solidFill>
            <a:prstDash val="solid"/>
            <a:miter/>
            <a:headEnd type="none" w="med" len="med"/>
            <a:tailEnd type="none" w="med" len="med"/>
          </a:ln>
        </p:spPr>
        <p:txBody>
          <a:bodyPr/>
          <a:p>
            <a:pPr lvl="0" algn="ctr"/>
            <a:r>
              <a:rPr lang="zh-CN" altLang="en-US" b="1">
                <a:latin typeface="华文中宋" panose="02010600040101010101" charset="-122"/>
                <a:ea typeface="华文中宋" panose="02010600040101010101" charset="-122"/>
                <a:sym typeface="+mn-ea"/>
              </a:rPr>
              <a:t>重庆大学输配电装备及系统安全与新技术国家重点实验室</a:t>
            </a:r>
            <a:endParaRPr lang="zh-CN" altLang="en-US" b="1" dirty="0">
              <a:latin typeface="Arial" panose="020B0604020202020204" pitchFamily="34" charset="0"/>
              <a:ea typeface="宋体" panose="02010600030101010101" pitchFamily="2" charset="-122"/>
            </a:endParaRPr>
          </a:p>
        </p:txBody>
      </p:sp>
      <p:sp>
        <p:nvSpPr>
          <p:cNvPr id="26" name="矩形标注 25"/>
          <p:cNvSpPr/>
          <p:nvPr/>
        </p:nvSpPr>
        <p:spPr>
          <a:xfrm>
            <a:off x="68580" y="2348230"/>
            <a:ext cx="2963545" cy="374650"/>
          </a:xfrm>
          <a:prstGeom prst="wedgeRectCallout">
            <a:avLst>
              <a:gd name="adj1" fmla="val 77748"/>
              <a:gd name="adj2" fmla="val -35385"/>
            </a:avLst>
          </a:prstGeom>
          <a:solidFill>
            <a:srgbClr val="FFFF00"/>
          </a:solidFill>
          <a:ln w="9525" cap="flat" cmpd="sng">
            <a:solidFill>
              <a:schemeClr val="tx1"/>
            </a:solidFill>
            <a:prstDash val="solid"/>
            <a:miter/>
            <a:headEnd type="none" w="med" len="med"/>
            <a:tailEnd type="none" w="med" len="med"/>
          </a:ln>
        </p:spPr>
        <p:txBody>
          <a:bodyPr/>
          <a:p>
            <a:pPr lvl="0" algn="ctr"/>
            <a:r>
              <a:rPr lang="zh-CN" altLang="en-US" b="1">
                <a:latin typeface="华文中宋" panose="02010600040101010101" charset="-122"/>
                <a:ea typeface="华文中宋" panose="02010600040101010101" charset="-122"/>
                <a:sym typeface="+mn-ea"/>
              </a:rPr>
              <a:t>中国电力科学研究院</a:t>
            </a:r>
            <a:endParaRPr lang="zh-CN" altLang="en-US" b="1" dirty="0">
              <a:latin typeface="Arial" panose="020B0604020202020204" pitchFamily="34" charset="0"/>
              <a:ea typeface="宋体" panose="02010600030101010101" pitchFamily="2" charset="-122"/>
            </a:endParaRPr>
          </a:p>
        </p:txBody>
      </p:sp>
      <p:sp>
        <p:nvSpPr>
          <p:cNvPr id="27" name="矩形标注 26"/>
          <p:cNvSpPr/>
          <p:nvPr/>
        </p:nvSpPr>
        <p:spPr>
          <a:xfrm>
            <a:off x="68580" y="4159885"/>
            <a:ext cx="2963545" cy="374650"/>
          </a:xfrm>
          <a:prstGeom prst="wedgeRectCallout">
            <a:avLst>
              <a:gd name="adj1" fmla="val 77083"/>
              <a:gd name="adj2" fmla="val -74067"/>
            </a:avLst>
          </a:prstGeom>
          <a:solidFill>
            <a:srgbClr val="FFFF00"/>
          </a:solidFill>
          <a:ln w="9525" cap="flat" cmpd="sng">
            <a:solidFill>
              <a:schemeClr val="tx1"/>
            </a:solidFill>
            <a:prstDash val="solid"/>
            <a:miter/>
            <a:headEnd type="none" w="med" len="med"/>
            <a:tailEnd type="none" w="med" len="med"/>
          </a:ln>
        </p:spPr>
        <p:txBody>
          <a:bodyPr/>
          <a:p>
            <a:pPr lvl="0" algn="ctr"/>
            <a:r>
              <a:rPr lang="zh-CN" altLang="en-US" b="1">
                <a:latin typeface="华文中宋" panose="02010600040101010101" charset="-122"/>
                <a:ea typeface="华文中宋" panose="02010600040101010101" charset="-122"/>
                <a:sym typeface="+mn-ea"/>
              </a:rPr>
              <a:t>加拿大魁北克水电局研究所</a:t>
            </a:r>
            <a:endParaRPr lang="zh-CN" altLang="en-US" b="1" dirty="0">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701415" y="1010285"/>
            <a:ext cx="8428355" cy="4838065"/>
          </a:xfrm>
          <a:prstGeom prst="rect">
            <a:avLst/>
          </a:prstGeom>
          <a:ln>
            <a:solidFill>
              <a:schemeClr val="accent1"/>
            </a:solidFill>
          </a:ln>
        </p:spPr>
      </p:pic>
      <p:sp>
        <p:nvSpPr>
          <p:cNvPr id="24" name="文本框 23"/>
          <p:cNvSpPr txBox="1"/>
          <p:nvPr/>
        </p:nvSpPr>
        <p:spPr>
          <a:xfrm>
            <a:off x="742315" y="749300"/>
            <a:ext cx="2416175" cy="583565"/>
          </a:xfrm>
          <a:prstGeom prst="rect">
            <a:avLst/>
          </a:prstGeom>
          <a:noFill/>
        </p:spPr>
        <p:txBody>
          <a:bodyPr wrap="square" rtlCol="0">
            <a:spAutoFit/>
          </a:bodyPr>
          <a:p>
            <a:r>
              <a:rPr lang="zh-CN" altLang="en-US" sz="3200" b="1">
                <a:solidFill>
                  <a:srgbClr val="FF0000"/>
                </a:solidFill>
                <a:latin typeface="华文中宋" panose="02010600040101010101" charset="-122"/>
                <a:ea typeface="华文中宋" panose="02010600040101010101" charset="-122"/>
              </a:rPr>
              <a:t>来源出版物</a:t>
            </a:r>
            <a:endParaRPr lang="zh-CN" altLang="en-US" sz="3200" b="1">
              <a:solidFill>
                <a:srgbClr val="FF0000"/>
              </a:solidFill>
              <a:latin typeface="华文中宋" panose="02010600040101010101" charset="-122"/>
              <a:ea typeface="华文中宋" panose="02010600040101010101" charset="-122"/>
            </a:endParaRPr>
          </a:p>
        </p:txBody>
      </p:sp>
      <p:sp>
        <p:nvSpPr>
          <p:cNvPr id="3" name="矩形 2"/>
          <p:cNvSpPr/>
          <p:nvPr/>
        </p:nvSpPr>
        <p:spPr>
          <a:xfrm>
            <a:off x="4222750" y="2204720"/>
            <a:ext cx="237617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标注 25"/>
          <p:cNvSpPr/>
          <p:nvPr/>
        </p:nvSpPr>
        <p:spPr>
          <a:xfrm>
            <a:off x="194945" y="1942465"/>
            <a:ext cx="2963545" cy="374650"/>
          </a:xfrm>
          <a:prstGeom prst="wedgeRectCallout">
            <a:avLst>
              <a:gd name="adj1" fmla="val 85226"/>
              <a:gd name="adj2" fmla="val 44237"/>
            </a:avLst>
          </a:prstGeom>
          <a:solidFill>
            <a:srgbClr val="FFFF00"/>
          </a:solidFill>
          <a:ln w="9525" cap="flat" cmpd="sng">
            <a:solidFill>
              <a:schemeClr val="tx1"/>
            </a:solidFill>
            <a:prstDash val="solid"/>
            <a:miter/>
            <a:headEnd type="none" w="med" len="med"/>
            <a:tailEnd type="none" w="med" len="med"/>
          </a:ln>
        </p:spPr>
        <p:txBody>
          <a:bodyPr/>
          <a:p>
            <a:pPr lvl="0" algn="ctr"/>
            <a:r>
              <a:rPr lang="zh-CN" altLang="en-US" b="1" dirty="0">
                <a:latin typeface="华文中宋" panose="02010600040101010101" charset="-122"/>
                <a:ea typeface="华文中宋" panose="02010600040101010101" charset="-122"/>
              </a:rPr>
              <a:t>高电压技术</a:t>
            </a:r>
            <a:r>
              <a:rPr lang="zh-CN" altLang="en-US" dirty="0">
                <a:latin typeface="Arial" panose="020B0604020202020204" pitchFamily="34" charset="0"/>
                <a:ea typeface="宋体" panose="02010600030101010101" pitchFamily="2" charset="-122"/>
              </a:rPr>
              <a:t> </a:t>
            </a:r>
            <a:endParaRPr lang="zh-CN" altLang="en-US" dirty="0">
              <a:latin typeface="Arial" panose="020B0604020202020204" pitchFamily="34" charset="0"/>
              <a:ea typeface="宋体" panose="02010600030101010101" pitchFamily="2" charset="-122"/>
            </a:endParaRPr>
          </a:p>
        </p:txBody>
      </p:sp>
      <p:sp>
        <p:nvSpPr>
          <p:cNvPr id="4" name="矩形标注 3"/>
          <p:cNvSpPr/>
          <p:nvPr/>
        </p:nvSpPr>
        <p:spPr>
          <a:xfrm>
            <a:off x="194945" y="2493645"/>
            <a:ext cx="2963545" cy="374650"/>
          </a:xfrm>
          <a:prstGeom prst="wedgeRectCallout">
            <a:avLst>
              <a:gd name="adj1" fmla="val 74491"/>
              <a:gd name="adj2" fmla="val -32881"/>
            </a:avLst>
          </a:prstGeom>
          <a:solidFill>
            <a:srgbClr val="FFFF00"/>
          </a:solidFill>
          <a:ln w="9525" cap="flat" cmpd="sng">
            <a:solidFill>
              <a:schemeClr val="tx1"/>
            </a:solidFill>
            <a:prstDash val="solid"/>
            <a:miter/>
            <a:headEnd type="none" w="med" len="med"/>
            <a:tailEnd type="none" w="med" len="med"/>
          </a:ln>
        </p:spPr>
        <p:txBody>
          <a:bodyPr/>
          <a:p>
            <a:pPr lvl="0" algn="ctr"/>
            <a:r>
              <a:rPr lang="zh-CN" altLang="en-US" b="1" dirty="0">
                <a:latin typeface="华文中宋" panose="02010600040101010101" charset="-122"/>
                <a:ea typeface="华文中宋" panose="02010600040101010101" charset="-122"/>
              </a:rPr>
              <a:t>电力系统自动化</a:t>
            </a:r>
            <a:r>
              <a:rPr lang="zh-CN" altLang="en-US" dirty="0">
                <a:latin typeface="Arial" panose="020B0604020202020204" pitchFamily="34" charset="0"/>
                <a:ea typeface="宋体" panose="02010600030101010101" pitchFamily="2" charset="-122"/>
              </a:rPr>
              <a:t> </a:t>
            </a:r>
            <a:endParaRPr lang="zh-CN" altLang="en-US" dirty="0">
              <a:latin typeface="Arial" panose="020B0604020202020204" pitchFamily="34" charset="0"/>
              <a:ea typeface="宋体" panose="02010600030101010101" pitchFamily="2" charset="-122"/>
            </a:endParaRPr>
          </a:p>
        </p:txBody>
      </p:sp>
      <p:sp>
        <p:nvSpPr>
          <p:cNvPr id="5" name="矩形 4"/>
          <p:cNvSpPr/>
          <p:nvPr/>
        </p:nvSpPr>
        <p:spPr>
          <a:xfrm>
            <a:off x="3896995" y="2421255"/>
            <a:ext cx="2701925" cy="294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标注 5"/>
          <p:cNvSpPr/>
          <p:nvPr/>
        </p:nvSpPr>
        <p:spPr>
          <a:xfrm>
            <a:off x="194945" y="2973705"/>
            <a:ext cx="2963545" cy="374650"/>
          </a:xfrm>
          <a:prstGeom prst="wedgeRectCallout">
            <a:avLst>
              <a:gd name="adj1" fmla="val 76762"/>
              <a:gd name="adj2" fmla="val -68983"/>
            </a:avLst>
          </a:prstGeom>
          <a:solidFill>
            <a:srgbClr val="FFFF00"/>
          </a:solidFill>
          <a:ln w="9525" cap="flat" cmpd="sng">
            <a:solidFill>
              <a:schemeClr val="tx1"/>
            </a:solidFill>
            <a:prstDash val="solid"/>
            <a:miter/>
            <a:headEnd type="none" w="med" len="med"/>
            <a:tailEnd type="none" w="med" len="med"/>
          </a:ln>
        </p:spPr>
        <p:txBody>
          <a:bodyPr/>
          <a:p>
            <a:pPr lvl="0" algn="ctr"/>
            <a:r>
              <a:rPr lang="en-US" altLang="zh-CN" b="1" dirty="0">
                <a:latin typeface="华文中宋" panose="02010600040101010101" charset="-122"/>
                <a:ea typeface="华文中宋" panose="02010600040101010101" charset="-122"/>
                <a:cs typeface="华文中宋" panose="02010600040101010101" charset="-122"/>
              </a:rPr>
              <a:t>IEEE</a:t>
            </a:r>
            <a:r>
              <a:rPr lang="zh-CN" altLang="en-US" b="1" dirty="0">
                <a:latin typeface="华文中宋" panose="02010600040101010101" charset="-122"/>
                <a:ea typeface="华文中宋" panose="02010600040101010101" charset="-122"/>
                <a:cs typeface="华文中宋" panose="02010600040101010101" charset="-122"/>
              </a:rPr>
              <a:t>电力输送</a:t>
            </a:r>
            <a:r>
              <a:rPr lang="zh-CN" altLang="en-US" dirty="0">
                <a:latin typeface="Arial" panose="020B0604020202020204" pitchFamily="34" charset="0"/>
                <a:ea typeface="宋体" panose="02010600030101010101" pitchFamily="2" charset="-122"/>
              </a:rPr>
              <a:t> </a:t>
            </a:r>
            <a:endParaRPr lang="zh-CN" altLang="en-US" dirty="0">
              <a:latin typeface="Arial" panose="020B0604020202020204" pitchFamily="34" charset="0"/>
              <a:ea typeface="宋体" panose="02010600030101010101" pitchFamily="2" charset="-122"/>
            </a:endParaRPr>
          </a:p>
        </p:txBody>
      </p:sp>
      <p:sp>
        <p:nvSpPr>
          <p:cNvPr id="7" name="矩形 6"/>
          <p:cNvSpPr/>
          <p:nvPr/>
        </p:nvSpPr>
        <p:spPr>
          <a:xfrm>
            <a:off x="3896995" y="2715895"/>
            <a:ext cx="2701925" cy="2578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810" y="618490"/>
            <a:ext cx="12167870" cy="4994910"/>
            <a:chOff x="-6" y="974"/>
            <a:chExt cx="19162" cy="7866"/>
          </a:xfrm>
        </p:grpSpPr>
        <p:pic>
          <p:nvPicPr>
            <p:cNvPr id="2" name="图片 1"/>
            <p:cNvPicPr>
              <a:picLocks noChangeAspect="1"/>
            </p:cNvPicPr>
            <p:nvPr/>
          </p:nvPicPr>
          <p:blipFill>
            <a:blip r:embed="rId1"/>
            <a:stretch>
              <a:fillRect/>
            </a:stretch>
          </p:blipFill>
          <p:spPr>
            <a:xfrm>
              <a:off x="-6" y="974"/>
              <a:ext cx="19162" cy="7867"/>
            </a:xfrm>
            <a:prstGeom prst="rect">
              <a:avLst/>
            </a:prstGeom>
          </p:spPr>
        </p:pic>
        <p:sp>
          <p:nvSpPr>
            <p:cNvPr id="3" name="矩形 2"/>
            <p:cNvSpPr/>
            <p:nvPr/>
          </p:nvSpPr>
          <p:spPr>
            <a:xfrm>
              <a:off x="4495" y="2678"/>
              <a:ext cx="7711" cy="1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4601" y="3806"/>
              <a:ext cx="740" cy="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p:cNvPicPr>
            <a:picLocks noChangeAspect="1"/>
          </p:cNvPicPr>
          <p:nvPr/>
        </p:nvPicPr>
        <p:blipFill>
          <a:blip r:embed="rId2"/>
          <a:stretch>
            <a:fillRect/>
          </a:stretch>
        </p:blipFill>
        <p:spPr>
          <a:xfrm>
            <a:off x="2302510" y="24130"/>
            <a:ext cx="8011795" cy="6810375"/>
          </a:xfrm>
          <a:prstGeom prst="rect">
            <a:avLst/>
          </a:prstGeom>
        </p:spPr>
      </p:pic>
      <p:sp>
        <p:nvSpPr>
          <p:cNvPr id="7" name="矩形 6"/>
          <p:cNvSpPr/>
          <p:nvPr/>
        </p:nvSpPr>
        <p:spPr>
          <a:xfrm>
            <a:off x="2350770" y="116840"/>
            <a:ext cx="720090"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038225" y="67945"/>
            <a:ext cx="10354310" cy="6803390"/>
            <a:chOff x="1635" y="107"/>
            <a:chExt cx="16306" cy="10714"/>
          </a:xfrm>
        </p:grpSpPr>
        <p:pic>
          <p:nvPicPr>
            <p:cNvPr id="8" name="图片 7"/>
            <p:cNvPicPr>
              <a:picLocks noChangeAspect="1"/>
            </p:cNvPicPr>
            <p:nvPr/>
          </p:nvPicPr>
          <p:blipFill>
            <a:blip r:embed="rId1"/>
            <a:stretch>
              <a:fillRect/>
            </a:stretch>
          </p:blipFill>
          <p:spPr>
            <a:xfrm>
              <a:off x="1635" y="107"/>
              <a:ext cx="16306" cy="10715"/>
            </a:xfrm>
            <a:prstGeom prst="rect">
              <a:avLst/>
            </a:prstGeom>
          </p:spPr>
        </p:pic>
        <p:sp>
          <p:nvSpPr>
            <p:cNvPr id="2" name="矩形 1"/>
            <p:cNvSpPr/>
            <p:nvPr/>
          </p:nvSpPr>
          <p:spPr>
            <a:xfrm>
              <a:off x="9148" y="4795"/>
              <a:ext cx="715" cy="6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8886" y="10255"/>
              <a:ext cx="3339" cy="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9852" y="4216"/>
              <a:ext cx="1848" cy="628"/>
            </a:xfrm>
            <a:prstGeom prst="rect">
              <a:avLst/>
            </a:prstGeom>
            <a:solidFill>
              <a:srgbClr val="FFFF00"/>
            </a:solidFill>
          </p:spPr>
          <p:txBody>
            <a:bodyPr wrap="square" rtlCol="0">
              <a:spAutoFit/>
            </a:bodyPr>
            <a:p>
              <a:r>
                <a:rPr lang="en-US" altLang="zh-CN" sz="2000" b="1">
                  <a:latin typeface="华文中宋" panose="02010600040101010101" charset="-122"/>
                  <a:ea typeface="华文中宋" panose="02010600040101010101" charset="-122"/>
                  <a:cs typeface="华文中宋" panose="02010600040101010101" charset="-122"/>
                </a:rPr>
                <a:t>pdf</a:t>
              </a:r>
              <a:r>
                <a:rPr lang="zh-CN" altLang="en-US" sz="2000" b="1">
                  <a:latin typeface="华文中宋" panose="02010600040101010101" charset="-122"/>
                  <a:ea typeface="华文中宋" panose="02010600040101010101" charset="-122"/>
                  <a:cs typeface="华文中宋" panose="02010600040101010101" charset="-122"/>
                </a:rPr>
                <a:t>下载</a:t>
              </a:r>
              <a:endParaRPr lang="zh-CN" altLang="en-US" sz="2000" b="1">
                <a:latin typeface="华文中宋" panose="02010600040101010101" charset="-122"/>
                <a:ea typeface="华文中宋" panose="02010600040101010101" charset="-122"/>
                <a:cs typeface="华文中宋" panose="02010600040101010101" charset="-122"/>
              </a:endParaRPr>
            </a:p>
          </p:txBody>
        </p:sp>
      </p:grpSp>
      <p:grpSp>
        <p:nvGrpSpPr>
          <p:cNvPr id="17" name="组合 16"/>
          <p:cNvGrpSpPr/>
          <p:nvPr/>
        </p:nvGrpSpPr>
        <p:grpSpPr>
          <a:xfrm>
            <a:off x="955040" y="199390"/>
            <a:ext cx="10316210" cy="5281295"/>
            <a:chOff x="1911" y="529"/>
            <a:chExt cx="15542" cy="7994"/>
          </a:xfrm>
        </p:grpSpPr>
        <p:pic>
          <p:nvPicPr>
            <p:cNvPr id="18" name="图片 17"/>
            <p:cNvPicPr>
              <a:picLocks noChangeAspect="1"/>
            </p:cNvPicPr>
            <p:nvPr/>
          </p:nvPicPr>
          <p:blipFill>
            <a:blip r:embed="rId2"/>
            <a:stretch>
              <a:fillRect/>
            </a:stretch>
          </p:blipFill>
          <p:spPr>
            <a:xfrm>
              <a:off x="1911" y="529"/>
              <a:ext cx="15543" cy="7995"/>
            </a:xfrm>
            <a:prstGeom prst="rect">
              <a:avLst/>
            </a:prstGeom>
            <a:ln w="127000">
              <a:solidFill>
                <a:srgbClr val="FF0000"/>
              </a:solidFill>
            </a:ln>
          </p:spPr>
        </p:pic>
        <p:sp>
          <p:nvSpPr>
            <p:cNvPr id="19" name="矩形 18"/>
            <p:cNvSpPr/>
            <p:nvPr/>
          </p:nvSpPr>
          <p:spPr>
            <a:xfrm>
              <a:off x="2341" y="864"/>
              <a:ext cx="1814" cy="7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0" name="组合 19"/>
          <p:cNvGrpSpPr/>
          <p:nvPr/>
        </p:nvGrpSpPr>
        <p:grpSpPr>
          <a:xfrm>
            <a:off x="213360" y="199390"/>
            <a:ext cx="11762740" cy="5228590"/>
            <a:chOff x="528" y="529"/>
            <a:chExt cx="18524" cy="8234"/>
          </a:xfrm>
        </p:grpSpPr>
        <p:pic>
          <p:nvPicPr>
            <p:cNvPr id="21" name="图片 20"/>
            <p:cNvPicPr>
              <a:picLocks noChangeAspect="1"/>
            </p:cNvPicPr>
            <p:nvPr/>
          </p:nvPicPr>
          <p:blipFill>
            <a:blip r:embed="rId3"/>
            <a:stretch>
              <a:fillRect/>
            </a:stretch>
          </p:blipFill>
          <p:spPr>
            <a:xfrm>
              <a:off x="528" y="529"/>
              <a:ext cx="18524" cy="8235"/>
            </a:xfrm>
            <a:prstGeom prst="rect">
              <a:avLst/>
            </a:prstGeom>
            <a:ln w="127000">
              <a:solidFill>
                <a:srgbClr val="FF0000"/>
              </a:solidFill>
            </a:ln>
          </p:spPr>
        </p:pic>
        <p:sp>
          <p:nvSpPr>
            <p:cNvPr id="22" name="矩形 21"/>
            <p:cNvSpPr/>
            <p:nvPr/>
          </p:nvSpPr>
          <p:spPr>
            <a:xfrm>
              <a:off x="3135" y="864"/>
              <a:ext cx="2608" cy="10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3" name="图片 22"/>
            <p:cNvPicPr>
              <a:picLocks noChangeAspect="1"/>
            </p:cNvPicPr>
            <p:nvPr/>
          </p:nvPicPr>
          <p:blipFill>
            <a:blip r:embed="rId4"/>
            <a:stretch>
              <a:fillRect/>
            </a:stretch>
          </p:blipFill>
          <p:spPr>
            <a:xfrm>
              <a:off x="2079" y="5231"/>
              <a:ext cx="6944" cy="1635"/>
            </a:xfrm>
            <a:prstGeom prst="rect">
              <a:avLst/>
            </a:prstGeom>
            <a:ln w="41275">
              <a:solidFill>
                <a:srgbClr val="FF0000"/>
              </a:solidFill>
            </a:ln>
          </p:spPr>
        </p:pic>
        <p:pic>
          <p:nvPicPr>
            <p:cNvPr id="24" name="图片 23"/>
            <p:cNvPicPr>
              <a:picLocks noChangeAspect="1"/>
            </p:cNvPicPr>
            <p:nvPr/>
          </p:nvPicPr>
          <p:blipFill>
            <a:blip r:embed="rId5"/>
            <a:stretch>
              <a:fillRect/>
            </a:stretch>
          </p:blipFill>
          <p:spPr>
            <a:xfrm>
              <a:off x="9517" y="5231"/>
              <a:ext cx="7094" cy="1635"/>
            </a:xfrm>
            <a:prstGeom prst="rect">
              <a:avLst/>
            </a:prstGeom>
            <a:ln w="44450">
              <a:solidFill>
                <a:srgbClr val="FF0000"/>
              </a:solidFill>
            </a:ln>
          </p:spPr>
        </p:pic>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765" y="2053590"/>
            <a:ext cx="12240260" cy="3138170"/>
          </a:xfrm>
          <a:prstGeom prst="rect">
            <a:avLst/>
          </a:prstGeom>
        </p:spPr>
      </p:pic>
      <p:sp>
        <p:nvSpPr>
          <p:cNvPr id="3" name="文本框 2"/>
          <p:cNvSpPr txBox="1"/>
          <p:nvPr/>
        </p:nvSpPr>
        <p:spPr>
          <a:xfrm>
            <a:off x="4430395" y="5610860"/>
            <a:ext cx="3656330" cy="521970"/>
          </a:xfrm>
          <a:prstGeom prst="rect">
            <a:avLst/>
          </a:prstGeom>
          <a:solidFill>
            <a:srgbClr val="FFC000"/>
          </a:solidFill>
        </p:spPr>
        <p:txBody>
          <a:bodyPr wrap="square" rtlCol="0" anchor="t">
            <a:spAutoFit/>
          </a:bodyPr>
          <a:p>
            <a:r>
              <a:rPr lang="zh-CN" altLang="en-US" sz="2800" b="1">
                <a:solidFill>
                  <a:srgbClr val="FF0000"/>
                </a:solidFill>
                <a:latin typeface="Times New Roman" panose="02020603050405020304" charset="0"/>
                <a:cs typeface="Times New Roman" panose="02020603050405020304" charset="0"/>
              </a:rPr>
              <a:t>http://www.sci-hub.tw/</a:t>
            </a:r>
            <a:endParaRPr lang="zh-CN" altLang="en-US" sz="2800" b="1">
              <a:solidFill>
                <a:srgbClr val="FF0000"/>
              </a:solidFill>
              <a:latin typeface="Times New Roman" panose="02020603050405020304" charset="0"/>
              <a:cs typeface="Times New Roman" panose="02020603050405020304" charset="0"/>
            </a:endParaRPr>
          </a:p>
        </p:txBody>
      </p:sp>
      <p:sp>
        <p:nvSpPr>
          <p:cNvPr id="5" name="矩形 4"/>
          <p:cNvSpPr/>
          <p:nvPr/>
        </p:nvSpPr>
        <p:spPr>
          <a:xfrm>
            <a:off x="5054600" y="3997325"/>
            <a:ext cx="2592070" cy="576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4361815" y="4745355"/>
            <a:ext cx="4114800" cy="368300"/>
          </a:xfrm>
          <a:prstGeom prst="rect">
            <a:avLst/>
          </a:prstGeom>
          <a:solidFill>
            <a:srgbClr val="FFFF00"/>
          </a:solidFill>
        </p:spPr>
        <p:txBody>
          <a:bodyPr wrap="square" rtlCol="0">
            <a:spAutoFit/>
          </a:bodyPr>
          <a:p>
            <a:r>
              <a:rPr lang="zh-CN" altLang="en-US" b="1">
                <a:latin typeface="Times New Roman" panose="02020603050405020304" charset="0"/>
                <a:ea typeface="华文中宋" panose="02010600040101010101" charset="-122"/>
                <a:cs typeface="Times New Roman" panose="02020603050405020304" charset="0"/>
              </a:rPr>
              <a:t>只能输入全文链接、或者文章的</a:t>
            </a:r>
            <a:r>
              <a:rPr lang="en-US" altLang="zh-CN" b="1">
                <a:latin typeface="Times New Roman" panose="02020603050405020304" charset="0"/>
                <a:ea typeface="华文中宋" panose="02010600040101010101" charset="-122"/>
                <a:cs typeface="Times New Roman" panose="02020603050405020304" charset="0"/>
              </a:rPr>
              <a:t>DOI</a:t>
            </a:r>
            <a:r>
              <a:rPr lang="zh-CN" altLang="en-US" b="1">
                <a:latin typeface="Times New Roman" panose="02020603050405020304" charset="0"/>
                <a:ea typeface="华文中宋" panose="02010600040101010101" charset="-122"/>
                <a:cs typeface="Times New Roman" panose="02020603050405020304" charset="0"/>
              </a:rPr>
              <a:t>号</a:t>
            </a:r>
            <a:endParaRPr lang="zh-CN" altLang="en-US" b="1">
              <a:latin typeface="Times New Roman" panose="02020603050405020304" charset="0"/>
              <a:ea typeface="华文中宋" panose="02010600040101010101" charset="-122"/>
              <a:cs typeface="Times New Roman" panose="02020603050405020304" charset="0"/>
            </a:endParaRPr>
          </a:p>
        </p:txBody>
      </p:sp>
      <p:pic>
        <p:nvPicPr>
          <p:cNvPr id="7" name="图片 6"/>
          <p:cNvPicPr>
            <a:picLocks noChangeAspect="1"/>
          </p:cNvPicPr>
          <p:nvPr/>
        </p:nvPicPr>
        <p:blipFill>
          <a:blip r:embed="rId2"/>
          <a:stretch>
            <a:fillRect/>
          </a:stretch>
        </p:blipFill>
        <p:spPr>
          <a:xfrm>
            <a:off x="761365" y="54610"/>
            <a:ext cx="10352405" cy="1905000"/>
          </a:xfrm>
          <a:prstGeom prst="rect">
            <a:avLst/>
          </a:prstGeom>
        </p:spPr>
      </p:pic>
      <p:sp>
        <p:nvSpPr>
          <p:cNvPr id="8" name="矩形 7"/>
          <p:cNvSpPr/>
          <p:nvPr/>
        </p:nvSpPr>
        <p:spPr>
          <a:xfrm>
            <a:off x="7898765" y="1268730"/>
            <a:ext cx="2300605" cy="2882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844665" y="1706880"/>
            <a:ext cx="5017770" cy="368300"/>
          </a:xfrm>
          <a:prstGeom prst="rect">
            <a:avLst/>
          </a:prstGeom>
          <a:noFill/>
        </p:spPr>
        <p:txBody>
          <a:bodyPr wrap="square" rtlCol="0">
            <a:spAutoFit/>
          </a:bodyPr>
          <a:p>
            <a:r>
              <a:rPr lang="en-US" altLang="zh-CN" b="1">
                <a:solidFill>
                  <a:srgbClr val="FF0000"/>
                </a:solidFill>
                <a:latin typeface="Times New Roman" panose="02020603050405020304" charset="0"/>
                <a:cs typeface="Times New Roman" panose="02020603050405020304" charset="0"/>
              </a:rPr>
              <a:t>DOI</a:t>
            </a:r>
            <a:r>
              <a:rPr lang="zh-CN" altLang="en-US" b="1">
                <a:solidFill>
                  <a:srgbClr val="FF0000"/>
                </a:solidFill>
                <a:latin typeface="Times New Roman" panose="02020603050405020304" charset="0"/>
                <a:cs typeface="Times New Roman" panose="02020603050405020304" charset="0"/>
              </a:rPr>
              <a:t>：数字资源终身不变的唯一编码</a:t>
            </a:r>
            <a:r>
              <a:rPr lang="en-US" altLang="zh-CN" b="1">
                <a:solidFill>
                  <a:srgbClr val="FF0000"/>
                </a:solidFill>
                <a:latin typeface="Times New Roman" panose="02020603050405020304" charset="0"/>
                <a:cs typeface="Times New Roman" panose="02020603050405020304" charset="0"/>
              </a:rPr>
              <a:t>/</a:t>
            </a:r>
            <a:r>
              <a:rPr lang="zh-CN" altLang="en-US" b="1">
                <a:solidFill>
                  <a:srgbClr val="FF0000"/>
                </a:solidFill>
                <a:latin typeface="Times New Roman" panose="02020603050405020304" charset="0"/>
                <a:cs typeface="Times New Roman" panose="02020603050405020304" charset="0"/>
              </a:rPr>
              <a:t>身份证号</a:t>
            </a:r>
            <a:endParaRPr lang="zh-CN" altLang="en-US" b="1">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605" y="665480"/>
            <a:ext cx="12186920" cy="5855335"/>
            <a:chOff x="-23" y="1048"/>
            <a:chExt cx="19192" cy="9221"/>
          </a:xfrm>
        </p:grpSpPr>
        <p:pic>
          <p:nvPicPr>
            <p:cNvPr id="3" name="图片 2"/>
            <p:cNvPicPr>
              <a:picLocks noChangeAspect="1"/>
            </p:cNvPicPr>
            <p:nvPr/>
          </p:nvPicPr>
          <p:blipFill>
            <a:blip r:embed="rId1"/>
            <a:stretch>
              <a:fillRect/>
            </a:stretch>
          </p:blipFill>
          <p:spPr>
            <a:xfrm>
              <a:off x="-23" y="1061"/>
              <a:ext cx="19193" cy="9209"/>
            </a:xfrm>
            <a:prstGeom prst="rect">
              <a:avLst/>
            </a:prstGeom>
          </p:spPr>
        </p:pic>
        <p:sp>
          <p:nvSpPr>
            <p:cNvPr id="4" name="矩形 3"/>
            <p:cNvSpPr/>
            <p:nvPr/>
          </p:nvSpPr>
          <p:spPr>
            <a:xfrm>
              <a:off x="17817" y="1048"/>
              <a:ext cx="921" cy="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6707" y="1750"/>
              <a:ext cx="2227" cy="580"/>
            </a:xfrm>
            <a:prstGeom prst="rect">
              <a:avLst/>
            </a:prstGeom>
            <a:solidFill>
              <a:srgbClr val="FFFF00"/>
            </a:solidFill>
          </p:spPr>
          <p:txBody>
            <a:bodyPr wrap="square" rtlCol="0">
              <a:spAutoFit/>
            </a:bodyPr>
            <a:p>
              <a:r>
                <a:rPr lang="zh-CN" altLang="en-US" b="1">
                  <a:latin typeface="华文中宋" panose="02010600040101010101" charset="-122"/>
                  <a:ea typeface="华文中宋" panose="02010600040101010101" charset="-122"/>
                </a:rPr>
                <a:t>下载、打印</a:t>
              </a:r>
              <a:endParaRPr lang="zh-CN" altLang="en-US" b="1">
                <a:latin typeface="华文中宋" panose="02010600040101010101" charset="-122"/>
                <a:ea typeface="华文中宋" panose="02010600040101010101" charset="-122"/>
              </a:endParaRPr>
            </a:p>
          </p:txBody>
        </p:sp>
      </p:grpSp>
      <p:pic>
        <p:nvPicPr>
          <p:cNvPr id="7" name="图片 6"/>
          <p:cNvPicPr>
            <a:picLocks noChangeAspect="1"/>
          </p:cNvPicPr>
          <p:nvPr/>
        </p:nvPicPr>
        <p:blipFill>
          <a:blip r:embed="rId2"/>
          <a:stretch>
            <a:fillRect/>
          </a:stretch>
        </p:blipFill>
        <p:spPr>
          <a:xfrm>
            <a:off x="3790315" y="-55245"/>
            <a:ext cx="5159375" cy="69100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3243" y="311676"/>
            <a:ext cx="4773930" cy="645160"/>
          </a:xfrm>
          <a:prstGeom prst="rect">
            <a:avLst/>
          </a:prstGeom>
        </p:spPr>
        <p:txBody>
          <a:bodyPr wrap="none">
            <a:spAutoFit/>
          </a:bodyPr>
          <a:lstStyle/>
          <a:p>
            <a:r>
              <a:rPr sz="3600" b="1" dirty="0">
                <a:latin typeface="宋体" panose="02010600030101010101" pitchFamily="2" charset="-122"/>
                <a:ea typeface="宋体" panose="02010600030101010101" pitchFamily="2" charset="-122"/>
                <a:sym typeface="Arial" panose="020B0604020202020204"/>
              </a:rPr>
              <a:t>开题报告的</a:t>
            </a:r>
            <a:r>
              <a:rPr lang="zh-CN" sz="3600" b="1" dirty="0">
                <a:latin typeface="宋体" panose="02010600030101010101" pitchFamily="2" charset="-122"/>
                <a:ea typeface="宋体" panose="02010600030101010101" pitchFamily="2" charset="-122"/>
                <a:sym typeface="Arial" panose="020B0604020202020204"/>
              </a:rPr>
              <a:t>五大块</a:t>
            </a:r>
            <a:r>
              <a:rPr sz="3600" b="1" dirty="0">
                <a:latin typeface="宋体" panose="02010600030101010101" pitchFamily="2" charset="-122"/>
                <a:ea typeface="宋体" panose="02010600030101010101" pitchFamily="2" charset="-122"/>
                <a:sym typeface="Arial" panose="020B0604020202020204"/>
              </a:rPr>
              <a:t>内容</a:t>
            </a:r>
            <a:endParaRPr sz="3600" b="1" dirty="0">
              <a:latin typeface="宋体" panose="02010600030101010101" pitchFamily="2" charset="-122"/>
              <a:ea typeface="宋体" panose="02010600030101010101" pitchFamily="2" charset="-122"/>
              <a:sym typeface="Arial" panose="020B0604020202020204"/>
            </a:endParaRPr>
          </a:p>
        </p:txBody>
      </p:sp>
      <p:pic>
        <p:nvPicPr>
          <p:cNvPr id="5" name="图片 4"/>
          <p:cNvPicPr>
            <a:picLocks noChangeAspect="1"/>
          </p:cNvPicPr>
          <p:nvPr/>
        </p:nvPicPr>
        <p:blipFill>
          <a:blip r:embed="rId1"/>
          <a:stretch>
            <a:fillRect/>
          </a:stretch>
        </p:blipFill>
        <p:spPr>
          <a:xfrm>
            <a:off x="640715" y="1084580"/>
            <a:ext cx="5781040" cy="914400"/>
          </a:xfrm>
          <a:prstGeom prst="rect">
            <a:avLst/>
          </a:prstGeom>
        </p:spPr>
      </p:pic>
      <p:pic>
        <p:nvPicPr>
          <p:cNvPr id="17" name="图片 16"/>
          <p:cNvPicPr>
            <a:picLocks noChangeAspect="1"/>
          </p:cNvPicPr>
          <p:nvPr/>
        </p:nvPicPr>
        <p:blipFill>
          <a:blip r:embed="rId2"/>
          <a:stretch>
            <a:fillRect/>
          </a:stretch>
        </p:blipFill>
        <p:spPr>
          <a:xfrm>
            <a:off x="1487805" y="1998980"/>
            <a:ext cx="5838190" cy="819150"/>
          </a:xfrm>
          <a:prstGeom prst="rect">
            <a:avLst/>
          </a:prstGeom>
        </p:spPr>
      </p:pic>
      <p:pic>
        <p:nvPicPr>
          <p:cNvPr id="18" name="图片 17"/>
          <p:cNvPicPr>
            <a:picLocks noChangeAspect="1"/>
          </p:cNvPicPr>
          <p:nvPr/>
        </p:nvPicPr>
        <p:blipFill>
          <a:blip r:embed="rId3"/>
          <a:stretch>
            <a:fillRect/>
          </a:stretch>
        </p:blipFill>
        <p:spPr>
          <a:xfrm>
            <a:off x="2637155" y="2911475"/>
            <a:ext cx="5781040" cy="1476375"/>
          </a:xfrm>
          <a:prstGeom prst="rect">
            <a:avLst/>
          </a:prstGeom>
        </p:spPr>
      </p:pic>
      <p:pic>
        <p:nvPicPr>
          <p:cNvPr id="23" name="图片 22"/>
          <p:cNvPicPr>
            <a:picLocks noChangeAspect="1"/>
          </p:cNvPicPr>
          <p:nvPr/>
        </p:nvPicPr>
        <p:blipFill>
          <a:blip r:embed="rId4"/>
          <a:stretch>
            <a:fillRect/>
          </a:stretch>
        </p:blipFill>
        <p:spPr>
          <a:xfrm>
            <a:off x="3705225" y="4302125"/>
            <a:ext cx="6066790" cy="1143000"/>
          </a:xfrm>
          <a:prstGeom prst="rect">
            <a:avLst/>
          </a:prstGeom>
        </p:spPr>
      </p:pic>
      <p:pic>
        <p:nvPicPr>
          <p:cNvPr id="25" name="图片 24"/>
          <p:cNvPicPr>
            <a:picLocks noChangeAspect="1"/>
          </p:cNvPicPr>
          <p:nvPr/>
        </p:nvPicPr>
        <p:blipFill>
          <a:blip r:embed="rId5"/>
          <a:stretch>
            <a:fillRect/>
          </a:stretch>
        </p:blipFill>
        <p:spPr>
          <a:xfrm>
            <a:off x="5309235" y="5319395"/>
            <a:ext cx="5895340" cy="16192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56210" y="234950"/>
            <a:ext cx="11798300" cy="1532255"/>
            <a:chOff x="817" y="370"/>
            <a:chExt cx="16542" cy="1874"/>
          </a:xfrm>
        </p:grpSpPr>
        <p:pic>
          <p:nvPicPr>
            <p:cNvPr id="10" name="图片 9"/>
            <p:cNvPicPr>
              <a:picLocks noChangeAspect="1"/>
            </p:cNvPicPr>
            <p:nvPr/>
          </p:nvPicPr>
          <p:blipFill>
            <a:blip r:embed="rId1"/>
            <a:stretch>
              <a:fillRect/>
            </a:stretch>
          </p:blipFill>
          <p:spPr>
            <a:xfrm>
              <a:off x="817" y="370"/>
              <a:ext cx="16543" cy="1875"/>
            </a:xfrm>
            <a:prstGeom prst="rect">
              <a:avLst/>
            </a:prstGeom>
          </p:spPr>
        </p:pic>
        <p:sp>
          <p:nvSpPr>
            <p:cNvPr id="3" name="矩形 2"/>
            <p:cNvSpPr/>
            <p:nvPr/>
          </p:nvSpPr>
          <p:spPr>
            <a:xfrm>
              <a:off x="1547" y="410"/>
              <a:ext cx="13948" cy="4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 name="组合 6"/>
          <p:cNvGrpSpPr/>
          <p:nvPr/>
        </p:nvGrpSpPr>
        <p:grpSpPr>
          <a:xfrm>
            <a:off x="610235" y="2296795"/>
            <a:ext cx="10972800" cy="4165600"/>
            <a:chOff x="1887" y="3710"/>
            <a:chExt cx="12928" cy="5264"/>
          </a:xfrm>
        </p:grpSpPr>
        <p:pic>
          <p:nvPicPr>
            <p:cNvPr id="11" name="图片 10"/>
            <p:cNvPicPr>
              <a:picLocks noChangeAspect="1"/>
            </p:cNvPicPr>
            <p:nvPr/>
          </p:nvPicPr>
          <p:blipFill>
            <a:blip r:embed="rId2"/>
            <a:stretch>
              <a:fillRect/>
            </a:stretch>
          </p:blipFill>
          <p:spPr>
            <a:xfrm>
              <a:off x="1887" y="3710"/>
              <a:ext cx="12928" cy="5264"/>
            </a:xfrm>
            <a:prstGeom prst="rect">
              <a:avLst/>
            </a:prstGeom>
          </p:spPr>
        </p:pic>
        <p:sp>
          <p:nvSpPr>
            <p:cNvPr id="4" name="矩形 3"/>
            <p:cNvSpPr/>
            <p:nvPr/>
          </p:nvSpPr>
          <p:spPr>
            <a:xfrm>
              <a:off x="3567" y="5461"/>
              <a:ext cx="9826" cy="7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2147" y="6774"/>
              <a:ext cx="12667" cy="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a:off x="-20955" y="-15875"/>
            <a:ext cx="8484870" cy="6766560"/>
            <a:chOff x="2809" y="63"/>
            <a:chExt cx="13362" cy="10502"/>
          </a:xfrm>
        </p:grpSpPr>
        <p:pic>
          <p:nvPicPr>
            <p:cNvPr id="9" name="图片 8"/>
            <p:cNvPicPr>
              <a:picLocks noChangeAspect="1"/>
            </p:cNvPicPr>
            <p:nvPr/>
          </p:nvPicPr>
          <p:blipFill>
            <a:blip r:embed="rId3"/>
            <a:stretch>
              <a:fillRect/>
            </a:stretch>
          </p:blipFill>
          <p:spPr>
            <a:xfrm>
              <a:off x="2809" y="63"/>
              <a:ext cx="13363" cy="10503"/>
            </a:xfrm>
            <a:prstGeom prst="rect">
              <a:avLst/>
            </a:prstGeom>
          </p:spPr>
        </p:pic>
        <p:sp>
          <p:nvSpPr>
            <p:cNvPr id="15" name="矩形 14"/>
            <p:cNvSpPr/>
            <p:nvPr/>
          </p:nvSpPr>
          <p:spPr>
            <a:xfrm>
              <a:off x="3362" y="9936"/>
              <a:ext cx="3175" cy="4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8" name="组合 17"/>
          <p:cNvGrpSpPr/>
          <p:nvPr/>
        </p:nvGrpSpPr>
        <p:grpSpPr>
          <a:xfrm>
            <a:off x="-20955" y="96520"/>
            <a:ext cx="10466070" cy="6654800"/>
            <a:chOff x="1357" y="1433"/>
            <a:chExt cx="16482" cy="7934"/>
          </a:xfrm>
        </p:grpSpPr>
        <p:pic>
          <p:nvPicPr>
            <p:cNvPr id="16" name="图片 15"/>
            <p:cNvPicPr>
              <a:picLocks noChangeAspect="1"/>
            </p:cNvPicPr>
            <p:nvPr/>
          </p:nvPicPr>
          <p:blipFill>
            <a:blip r:embed="rId4"/>
            <a:stretch>
              <a:fillRect/>
            </a:stretch>
          </p:blipFill>
          <p:spPr>
            <a:xfrm>
              <a:off x="1357" y="1433"/>
              <a:ext cx="16483" cy="7934"/>
            </a:xfrm>
            <a:prstGeom prst="rect">
              <a:avLst/>
            </a:prstGeom>
            <a:ln w="127000">
              <a:solidFill>
                <a:schemeClr val="accent1"/>
              </a:solidFill>
            </a:ln>
          </p:spPr>
        </p:pic>
        <p:sp>
          <p:nvSpPr>
            <p:cNvPr id="17" name="矩形 16"/>
            <p:cNvSpPr/>
            <p:nvPr/>
          </p:nvSpPr>
          <p:spPr>
            <a:xfrm>
              <a:off x="13908" y="3246"/>
              <a:ext cx="3855" cy="9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4" name="组合 23"/>
          <p:cNvGrpSpPr/>
          <p:nvPr/>
        </p:nvGrpSpPr>
        <p:grpSpPr>
          <a:xfrm>
            <a:off x="58420" y="154940"/>
            <a:ext cx="10901680" cy="6537960"/>
            <a:chOff x="153" y="151"/>
            <a:chExt cx="17168" cy="10296"/>
          </a:xfrm>
        </p:grpSpPr>
        <p:pic>
          <p:nvPicPr>
            <p:cNvPr id="19" name="图片 18"/>
            <p:cNvPicPr>
              <a:picLocks noChangeAspect="1"/>
            </p:cNvPicPr>
            <p:nvPr/>
          </p:nvPicPr>
          <p:blipFill>
            <a:blip r:embed="rId5"/>
            <a:stretch>
              <a:fillRect/>
            </a:stretch>
          </p:blipFill>
          <p:spPr>
            <a:xfrm>
              <a:off x="153" y="151"/>
              <a:ext cx="17169" cy="10296"/>
            </a:xfrm>
            <a:prstGeom prst="rect">
              <a:avLst/>
            </a:prstGeom>
            <a:ln w="127000">
              <a:solidFill>
                <a:schemeClr val="accent1"/>
              </a:solidFill>
            </a:ln>
          </p:spPr>
        </p:pic>
        <p:sp>
          <p:nvSpPr>
            <p:cNvPr id="20" name="矩形 19"/>
            <p:cNvSpPr/>
            <p:nvPr/>
          </p:nvSpPr>
          <p:spPr>
            <a:xfrm>
              <a:off x="6951" y="7324"/>
              <a:ext cx="2589" cy="27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9804" y="8142"/>
              <a:ext cx="2765" cy="1113"/>
            </a:xfrm>
            <a:prstGeom prst="rect">
              <a:avLst/>
            </a:prstGeom>
            <a:solidFill>
              <a:srgbClr val="FFFF00"/>
            </a:solidFill>
            <a:ln>
              <a:solidFill>
                <a:srgbClr val="FFFF00"/>
              </a:solidFill>
            </a:ln>
          </p:spPr>
          <p:txBody>
            <a:bodyPr wrap="square" rtlCol="0">
              <a:spAutoFit/>
            </a:bodyPr>
            <a:p>
              <a:pPr algn="ctr"/>
              <a:r>
                <a:rPr lang="zh-CN" altLang="zh-CN" sz="2000" b="1">
                  <a:solidFill>
                    <a:srgbClr val="FF0000"/>
                  </a:solidFill>
                  <a:latin typeface="华文中宋" panose="02010600040101010101" charset="-122"/>
                  <a:ea typeface="华文中宋" panose="02010600040101010101" charset="-122"/>
                </a:rPr>
                <a:t>免费的，每天只能扫一次</a:t>
              </a:r>
              <a:endParaRPr lang="zh-CN" altLang="zh-CN" sz="2000" b="1">
                <a:solidFill>
                  <a:srgbClr val="FF0000"/>
                </a:solidFill>
                <a:latin typeface="华文中宋" panose="02010600040101010101" charset="-122"/>
                <a:ea typeface="华文中宋" panose="02010600040101010101" charset="-122"/>
              </a:endParaRPr>
            </a:p>
          </p:txBody>
        </p:sp>
      </p:grpSp>
      <p:pic>
        <p:nvPicPr>
          <p:cNvPr id="25" name="图片 24"/>
          <p:cNvPicPr>
            <a:picLocks noChangeAspect="1"/>
          </p:cNvPicPr>
          <p:nvPr/>
        </p:nvPicPr>
        <p:blipFill>
          <a:blip r:embed="rId6"/>
          <a:stretch>
            <a:fillRect/>
          </a:stretch>
        </p:blipFill>
        <p:spPr>
          <a:xfrm>
            <a:off x="6969760" y="-19050"/>
            <a:ext cx="5224780" cy="70065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3768597" y="345749"/>
            <a:ext cx="4927169" cy="817951"/>
            <a:chOff x="5406736" y="3210473"/>
            <a:chExt cx="3169085" cy="526094"/>
          </a:xfrm>
        </p:grpSpPr>
        <p:sp>
          <p:nvSpPr>
            <p:cNvPr id="37" name="圆角矩形 36"/>
            <p:cNvSpPr/>
            <p:nvPr>
              <p:custDataLst>
                <p:tags r:id="rId2"/>
              </p:custDataLst>
            </p:nvPr>
          </p:nvSpPr>
          <p:spPr>
            <a:xfrm flipH="1">
              <a:off x="5406736" y="3210474"/>
              <a:ext cx="3169085" cy="526093"/>
            </a:xfrm>
            <a:prstGeom prst="roundRect">
              <a:avLst>
                <a:gd name="adj" fmla="val 38096"/>
              </a:avLst>
            </a:prstGeom>
            <a:solidFill>
              <a:srgbClr val="FC546D"/>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38" name="任意多边形 37"/>
            <p:cNvSpPr/>
            <p:nvPr>
              <p:custDataLst>
                <p:tags r:id="rId3"/>
              </p:custDataLst>
            </p:nvPr>
          </p:nvSpPr>
          <p:spPr>
            <a:xfrm flipH="1">
              <a:off x="5406737" y="3210473"/>
              <a:ext cx="533190" cy="526093"/>
            </a:xfrm>
            <a:custGeom>
              <a:avLst/>
              <a:gdLst>
                <a:gd name="connsiteX0" fmla="*/ 0 w 533190"/>
                <a:gd name="connsiteY0" fmla="*/ 0 h 526093"/>
                <a:gd name="connsiteX1" fmla="*/ 332770 w 533190"/>
                <a:gd name="connsiteY1" fmla="*/ 0 h 526093"/>
                <a:gd name="connsiteX2" fmla="*/ 533190 w 533190"/>
                <a:gd name="connsiteY2" fmla="*/ 200420 h 526093"/>
                <a:gd name="connsiteX3" fmla="*/ 533190 w 533190"/>
                <a:gd name="connsiteY3" fmla="*/ 325673 h 526093"/>
                <a:gd name="connsiteX4" fmla="*/ 332770 w 533190"/>
                <a:gd name="connsiteY4" fmla="*/ 526093 h 526093"/>
                <a:gd name="connsiteX5" fmla="*/ 0 w 533190"/>
                <a:gd name="connsiteY5" fmla="*/ 526093 h 5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190" h="526093">
                  <a:moveTo>
                    <a:pt x="0" y="0"/>
                  </a:moveTo>
                  <a:lnTo>
                    <a:pt x="332770" y="0"/>
                  </a:lnTo>
                  <a:cubicBezTo>
                    <a:pt x="443459" y="0"/>
                    <a:pt x="533190" y="89731"/>
                    <a:pt x="533190" y="200420"/>
                  </a:cubicBezTo>
                  <a:lnTo>
                    <a:pt x="533190" y="325673"/>
                  </a:lnTo>
                  <a:cubicBezTo>
                    <a:pt x="533190" y="436362"/>
                    <a:pt x="443459" y="526093"/>
                    <a:pt x="332770" y="526093"/>
                  </a:cubicBezTo>
                  <a:lnTo>
                    <a:pt x="0" y="526093"/>
                  </a:lnTo>
                  <a:close/>
                </a:path>
              </a:pathLst>
            </a:custGeom>
            <a:solidFill>
              <a:sysClr val="window" lastClr="FFFFFF">
                <a:lumMod val="75000"/>
              </a:sys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grpSp>
      <p:sp>
        <p:nvSpPr>
          <p:cNvPr id="56" name="KSO_Shape"/>
          <p:cNvSpPr/>
          <p:nvPr>
            <p:custDataLst>
              <p:tags r:id="rId4"/>
            </p:custDataLst>
          </p:nvPr>
        </p:nvSpPr>
        <p:spPr>
          <a:xfrm>
            <a:off x="3947605" y="567515"/>
            <a:ext cx="470973" cy="374422"/>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ysClr val="window" lastClr="FFFFFF"/>
          </a:solidFill>
          <a:ln w="12700" cap="flat" cmpd="sng" algn="ctr">
            <a:noFill/>
            <a:prstDash val="solid"/>
            <a:miter lim="800000"/>
          </a:ln>
          <a:effectLst/>
        </p:spPr>
        <p:txBody>
          <a:bodyPr wrap="square" anchor="ctr">
            <a:normAutofit/>
          </a:bodyPr>
          <a:p>
            <a:pPr algn="ctr" eaLnBrk="1" hangingPunct="1">
              <a:spcBef>
                <a:spcPts val="0"/>
              </a:spcBef>
              <a:spcAft>
                <a:spcPts val="0"/>
              </a:spcAft>
              <a:defRPr/>
            </a:pPr>
            <a:endParaRPr lang="zh-CN" altLang="en-US">
              <a:solidFill>
                <a:srgbClr val="FFFFFF"/>
              </a:solidFill>
              <a:sym typeface="Arial" panose="020B0604020202020204" pitchFamily="34" charset="0"/>
            </a:endParaRPr>
          </a:p>
        </p:txBody>
      </p:sp>
      <p:grpSp>
        <p:nvGrpSpPr>
          <p:cNvPr id="14" name="组合 13"/>
          <p:cNvGrpSpPr/>
          <p:nvPr>
            <p:custDataLst>
              <p:tags r:id="rId5"/>
            </p:custDataLst>
          </p:nvPr>
        </p:nvGrpSpPr>
        <p:grpSpPr>
          <a:xfrm>
            <a:off x="754781" y="96084"/>
            <a:ext cx="1376233" cy="1378528"/>
            <a:chOff x="3461757" y="3048667"/>
            <a:chExt cx="885173" cy="886650"/>
          </a:xfrm>
        </p:grpSpPr>
        <p:sp>
          <p:nvSpPr>
            <p:cNvPr id="8" name="椭圆 7"/>
            <p:cNvSpPr/>
            <p:nvPr>
              <p:custDataLst>
                <p:tags r:id="rId6"/>
              </p:custDataLst>
            </p:nvPr>
          </p:nvSpPr>
          <p:spPr>
            <a:xfrm>
              <a:off x="3685817" y="3273465"/>
              <a:ext cx="437053" cy="437053"/>
            </a:xfrm>
            <a:prstGeom prst="ellipse">
              <a:avLst/>
            </a:prstGeom>
            <a:solidFill>
              <a:sysClr val="window" lastClr="FFFFFF">
                <a:lumMod val="75000"/>
              </a:sysClr>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9" name="KSO_Shape"/>
            <p:cNvSpPr/>
            <p:nvPr>
              <p:custDataLst>
                <p:tags r:id="rId7"/>
              </p:custDataLst>
            </p:nvPr>
          </p:nvSpPr>
          <p:spPr bwMode="auto">
            <a:xfrm>
              <a:off x="3461757" y="3048667"/>
              <a:ext cx="885173" cy="886650"/>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ysClr val="window" lastClr="FFFFFF">
                <a:lumMod val="75000"/>
              </a:sysClr>
            </a:solidFill>
            <a:ln>
              <a:noFill/>
            </a:ln>
          </p:spPr>
          <p:txBody>
            <a:bodyPr wrap="square"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sp>
        <p:nvSpPr>
          <p:cNvPr id="10" name="KSO_Shape"/>
          <p:cNvSpPr/>
          <p:nvPr>
            <p:custDataLst>
              <p:tags r:id="rId8"/>
            </p:custDataLst>
          </p:nvPr>
        </p:nvSpPr>
        <p:spPr bwMode="auto">
          <a:xfrm>
            <a:off x="1158813" y="445592"/>
            <a:ext cx="568164" cy="557747"/>
          </a:xfrm>
          <a:custGeom>
            <a:avLst/>
            <a:gdLst>
              <a:gd name="T0" fmla="*/ 291065635 w 5643"/>
              <a:gd name="T1" fmla="*/ 74701230 h 5531"/>
              <a:gd name="T2" fmla="*/ 0 w 5643"/>
              <a:gd name="T3" fmla="*/ 631761781 h 5531"/>
              <a:gd name="T4" fmla="*/ 124221326 w 5643"/>
              <a:gd name="T5" fmla="*/ 234954587 h 5531"/>
              <a:gd name="T6" fmla="*/ 105986935 w 5643"/>
              <a:gd name="T7" fmla="*/ 239752000 h 5531"/>
              <a:gd name="T8" fmla="*/ 90259798 w 5643"/>
              <a:gd name="T9" fmla="*/ 249346489 h 5531"/>
              <a:gd name="T10" fmla="*/ 77837969 w 5643"/>
              <a:gd name="T11" fmla="*/ 262939104 h 5531"/>
              <a:gd name="T12" fmla="*/ 69860128 w 5643"/>
              <a:gd name="T13" fmla="*/ 279615264 h 5531"/>
              <a:gd name="T14" fmla="*/ 66897132 w 5643"/>
              <a:gd name="T15" fmla="*/ 298576357 h 5531"/>
              <a:gd name="T16" fmla="*/ 68264694 w 5643"/>
              <a:gd name="T17" fmla="*/ 509887056 h 5531"/>
              <a:gd name="T18" fmla="*/ 74760869 w 5643"/>
              <a:gd name="T19" fmla="*/ 527362841 h 5531"/>
              <a:gd name="T20" fmla="*/ 85587265 w 5643"/>
              <a:gd name="T21" fmla="*/ 542211865 h 5531"/>
              <a:gd name="T22" fmla="*/ 100402919 w 5643"/>
              <a:gd name="T23" fmla="*/ 553062763 h 5531"/>
              <a:gd name="T24" fmla="*/ 117839256 w 5643"/>
              <a:gd name="T25" fmla="*/ 559573369 h 5531"/>
              <a:gd name="T26" fmla="*/ 420757212 w 5643"/>
              <a:gd name="T27" fmla="*/ 560944059 h 5531"/>
              <a:gd name="T28" fmla="*/ 439675215 w 5643"/>
              <a:gd name="T29" fmla="*/ 557974457 h 5531"/>
              <a:gd name="T30" fmla="*/ 456314173 w 5643"/>
              <a:gd name="T31" fmla="*/ 549978880 h 5531"/>
              <a:gd name="T32" fmla="*/ 469876031 w 5643"/>
              <a:gd name="T33" fmla="*/ 537528732 h 5531"/>
              <a:gd name="T34" fmla="*/ 479448969 w 5643"/>
              <a:gd name="T35" fmla="*/ 521766140 h 5531"/>
              <a:gd name="T36" fmla="*/ 484121502 w 5643"/>
              <a:gd name="T37" fmla="*/ 503490392 h 5531"/>
              <a:gd name="T38" fmla="*/ 484121502 w 5643"/>
              <a:gd name="T39" fmla="*/ 292065751 h 5531"/>
              <a:gd name="T40" fmla="*/ 479448969 w 5643"/>
              <a:gd name="T41" fmla="*/ 273790002 h 5531"/>
              <a:gd name="T42" fmla="*/ 469876031 w 5643"/>
              <a:gd name="T43" fmla="*/ 257913130 h 5531"/>
              <a:gd name="T44" fmla="*/ 456314173 w 5643"/>
              <a:gd name="T45" fmla="*/ 245577262 h 5531"/>
              <a:gd name="T46" fmla="*/ 439675215 w 5643"/>
              <a:gd name="T47" fmla="*/ 237467405 h 5531"/>
              <a:gd name="T48" fmla="*/ 420757212 w 5643"/>
              <a:gd name="T49" fmla="*/ 234612083 h 5531"/>
              <a:gd name="T50" fmla="*/ 609596624 w 5643"/>
              <a:gd name="T51" fmla="*/ 236210996 h 5531"/>
              <a:gd name="T52" fmla="*/ 609596624 w 5643"/>
              <a:gd name="T53" fmla="*/ 277673510 h 5531"/>
              <a:gd name="T54" fmla="*/ 609596624 w 5643"/>
              <a:gd name="T55" fmla="*/ 318108176 h 5531"/>
              <a:gd name="T56" fmla="*/ 609596624 w 5643"/>
              <a:gd name="T57" fmla="*/ 359570691 h 5531"/>
              <a:gd name="T58" fmla="*/ 549423200 w 5643"/>
              <a:gd name="T59" fmla="*/ 417367200 h 5531"/>
              <a:gd name="T60" fmla="*/ 536089213 w 5643"/>
              <a:gd name="T61" fmla="*/ 422164613 h 5531"/>
              <a:gd name="T62" fmla="*/ 525490688 w 5643"/>
              <a:gd name="T63" fmla="*/ 434957265 h 5531"/>
              <a:gd name="T64" fmla="*/ 523325409 w 5643"/>
              <a:gd name="T65" fmla="*/ 446265285 h 5531"/>
              <a:gd name="T66" fmla="*/ 524578868 w 5643"/>
              <a:gd name="T67" fmla="*/ 455060487 h 5531"/>
              <a:gd name="T68" fmla="*/ 533923934 w 5643"/>
              <a:gd name="T69" fmla="*/ 468767045 h 5531"/>
              <a:gd name="T70" fmla="*/ 547941534 w 5643"/>
              <a:gd name="T71" fmla="*/ 475049090 h 5531"/>
              <a:gd name="T72" fmla="*/ 555349192 w 5643"/>
              <a:gd name="T73" fmla="*/ 475277651 h 5531"/>
              <a:gd name="T74" fmla="*/ 568569413 w 5643"/>
              <a:gd name="T75" fmla="*/ 470480237 h 5531"/>
              <a:gd name="T76" fmla="*/ 579167937 w 5643"/>
              <a:gd name="T77" fmla="*/ 457687586 h 5531"/>
              <a:gd name="T78" fmla="*/ 581447321 w 5643"/>
              <a:gd name="T79" fmla="*/ 446265285 h 5531"/>
              <a:gd name="T80" fmla="*/ 580079758 w 5643"/>
              <a:gd name="T81" fmla="*/ 437584364 h 5531"/>
              <a:gd name="T82" fmla="*/ 570848458 w 5643"/>
              <a:gd name="T83" fmla="*/ 423877806 h 5531"/>
              <a:gd name="T84" fmla="*/ 556830859 w 5643"/>
              <a:gd name="T85" fmla="*/ 417595423 h 5531"/>
              <a:gd name="T86" fmla="*/ 552386196 w 5643"/>
              <a:gd name="T87" fmla="*/ 499264380 h 5531"/>
              <a:gd name="T88" fmla="*/ 541103721 w 5643"/>
              <a:gd name="T89" fmla="*/ 501548638 h 5531"/>
              <a:gd name="T90" fmla="*/ 528225813 w 5643"/>
              <a:gd name="T91" fmla="*/ 512171313 h 5531"/>
              <a:gd name="T92" fmla="*/ 523439176 w 5643"/>
              <a:gd name="T93" fmla="*/ 525535367 h 5531"/>
              <a:gd name="T94" fmla="*/ 523553280 w 5643"/>
              <a:gd name="T95" fmla="*/ 532959879 h 5531"/>
              <a:gd name="T96" fmla="*/ 529935351 w 5643"/>
              <a:gd name="T97" fmla="*/ 546894998 h 5531"/>
              <a:gd name="T98" fmla="*/ 543725080 w 5643"/>
              <a:gd name="T99" fmla="*/ 556260926 h 5531"/>
              <a:gd name="T100" fmla="*/ 552386196 w 5643"/>
              <a:gd name="T101" fmla="*/ 557631615 h 5531"/>
              <a:gd name="T102" fmla="*/ 563782775 w 5643"/>
              <a:gd name="T103" fmla="*/ 555347358 h 5531"/>
              <a:gd name="T104" fmla="*/ 576432812 w 5643"/>
              <a:gd name="T105" fmla="*/ 544724683 h 5531"/>
              <a:gd name="T106" fmla="*/ 581333216 w 5643"/>
              <a:gd name="T107" fmla="*/ 531474909 h 5531"/>
              <a:gd name="T108" fmla="*/ 581105346 w 5643"/>
              <a:gd name="T109" fmla="*/ 524050397 h 5531"/>
              <a:gd name="T110" fmla="*/ 574723275 w 5643"/>
              <a:gd name="T111" fmla="*/ 510000998 h 5531"/>
              <a:gd name="T112" fmla="*/ 561047650 w 5643"/>
              <a:gd name="T113" fmla="*/ 500635070 h 5531"/>
              <a:gd name="T114" fmla="*/ 552386196 w 5643"/>
              <a:gd name="T115" fmla="*/ 499264380 h 55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643" h="5531">
                <a:moveTo>
                  <a:pt x="0" y="1511"/>
                </a:moveTo>
                <a:lnTo>
                  <a:pt x="1627" y="1511"/>
                </a:lnTo>
                <a:lnTo>
                  <a:pt x="645" y="270"/>
                </a:lnTo>
                <a:lnTo>
                  <a:pt x="987" y="0"/>
                </a:lnTo>
                <a:lnTo>
                  <a:pt x="2000" y="1279"/>
                </a:lnTo>
                <a:lnTo>
                  <a:pt x="2554" y="654"/>
                </a:lnTo>
                <a:lnTo>
                  <a:pt x="2881" y="944"/>
                </a:lnTo>
                <a:lnTo>
                  <a:pt x="2379" y="1511"/>
                </a:lnTo>
                <a:lnTo>
                  <a:pt x="5643" y="1511"/>
                </a:lnTo>
                <a:lnTo>
                  <a:pt x="5643" y="5531"/>
                </a:lnTo>
                <a:lnTo>
                  <a:pt x="0" y="5531"/>
                </a:lnTo>
                <a:lnTo>
                  <a:pt x="0" y="1511"/>
                </a:lnTo>
                <a:close/>
                <a:moveTo>
                  <a:pt x="1147" y="2054"/>
                </a:moveTo>
                <a:lnTo>
                  <a:pt x="1147" y="2054"/>
                </a:lnTo>
                <a:lnTo>
                  <a:pt x="1119" y="2055"/>
                </a:lnTo>
                <a:lnTo>
                  <a:pt x="1090" y="2057"/>
                </a:lnTo>
                <a:lnTo>
                  <a:pt x="1062" y="2060"/>
                </a:lnTo>
                <a:lnTo>
                  <a:pt x="1034" y="2066"/>
                </a:lnTo>
                <a:lnTo>
                  <a:pt x="1008" y="2072"/>
                </a:lnTo>
                <a:lnTo>
                  <a:pt x="981" y="2079"/>
                </a:lnTo>
                <a:lnTo>
                  <a:pt x="956" y="2088"/>
                </a:lnTo>
                <a:lnTo>
                  <a:pt x="930" y="2099"/>
                </a:lnTo>
                <a:lnTo>
                  <a:pt x="905" y="2109"/>
                </a:lnTo>
                <a:lnTo>
                  <a:pt x="881" y="2122"/>
                </a:lnTo>
                <a:lnTo>
                  <a:pt x="858" y="2136"/>
                </a:lnTo>
                <a:lnTo>
                  <a:pt x="834" y="2150"/>
                </a:lnTo>
                <a:lnTo>
                  <a:pt x="813" y="2166"/>
                </a:lnTo>
                <a:lnTo>
                  <a:pt x="792" y="2183"/>
                </a:lnTo>
                <a:lnTo>
                  <a:pt x="772" y="2200"/>
                </a:lnTo>
                <a:lnTo>
                  <a:pt x="751" y="2219"/>
                </a:lnTo>
                <a:lnTo>
                  <a:pt x="733" y="2238"/>
                </a:lnTo>
                <a:lnTo>
                  <a:pt x="715" y="2258"/>
                </a:lnTo>
                <a:lnTo>
                  <a:pt x="699" y="2280"/>
                </a:lnTo>
                <a:lnTo>
                  <a:pt x="683" y="2302"/>
                </a:lnTo>
                <a:lnTo>
                  <a:pt x="668" y="2324"/>
                </a:lnTo>
                <a:lnTo>
                  <a:pt x="656" y="2348"/>
                </a:lnTo>
                <a:lnTo>
                  <a:pt x="643" y="2372"/>
                </a:lnTo>
                <a:lnTo>
                  <a:pt x="631" y="2397"/>
                </a:lnTo>
                <a:lnTo>
                  <a:pt x="622" y="2422"/>
                </a:lnTo>
                <a:lnTo>
                  <a:pt x="613" y="2448"/>
                </a:lnTo>
                <a:lnTo>
                  <a:pt x="604" y="2474"/>
                </a:lnTo>
                <a:lnTo>
                  <a:pt x="599" y="2502"/>
                </a:lnTo>
                <a:lnTo>
                  <a:pt x="594" y="2530"/>
                </a:lnTo>
                <a:lnTo>
                  <a:pt x="591" y="2557"/>
                </a:lnTo>
                <a:lnTo>
                  <a:pt x="589" y="2586"/>
                </a:lnTo>
                <a:lnTo>
                  <a:pt x="587" y="2614"/>
                </a:lnTo>
                <a:lnTo>
                  <a:pt x="587" y="4351"/>
                </a:lnTo>
                <a:lnTo>
                  <a:pt x="589" y="4379"/>
                </a:lnTo>
                <a:lnTo>
                  <a:pt x="591" y="4408"/>
                </a:lnTo>
                <a:lnTo>
                  <a:pt x="594" y="4436"/>
                </a:lnTo>
                <a:lnTo>
                  <a:pt x="599" y="4464"/>
                </a:lnTo>
                <a:lnTo>
                  <a:pt x="604" y="4490"/>
                </a:lnTo>
                <a:lnTo>
                  <a:pt x="613" y="4517"/>
                </a:lnTo>
                <a:lnTo>
                  <a:pt x="622" y="4543"/>
                </a:lnTo>
                <a:lnTo>
                  <a:pt x="631" y="4568"/>
                </a:lnTo>
                <a:lnTo>
                  <a:pt x="643" y="4593"/>
                </a:lnTo>
                <a:lnTo>
                  <a:pt x="656" y="4617"/>
                </a:lnTo>
                <a:lnTo>
                  <a:pt x="668" y="4640"/>
                </a:lnTo>
                <a:lnTo>
                  <a:pt x="683" y="4664"/>
                </a:lnTo>
                <a:lnTo>
                  <a:pt x="699" y="4685"/>
                </a:lnTo>
                <a:lnTo>
                  <a:pt x="715" y="4706"/>
                </a:lnTo>
                <a:lnTo>
                  <a:pt x="733" y="4726"/>
                </a:lnTo>
                <a:lnTo>
                  <a:pt x="751" y="4747"/>
                </a:lnTo>
                <a:lnTo>
                  <a:pt x="772" y="4765"/>
                </a:lnTo>
                <a:lnTo>
                  <a:pt x="792" y="4783"/>
                </a:lnTo>
                <a:lnTo>
                  <a:pt x="813" y="4799"/>
                </a:lnTo>
                <a:lnTo>
                  <a:pt x="834" y="4815"/>
                </a:lnTo>
                <a:lnTo>
                  <a:pt x="858" y="4830"/>
                </a:lnTo>
                <a:lnTo>
                  <a:pt x="881" y="4842"/>
                </a:lnTo>
                <a:lnTo>
                  <a:pt x="905" y="4855"/>
                </a:lnTo>
                <a:lnTo>
                  <a:pt x="930" y="4867"/>
                </a:lnTo>
                <a:lnTo>
                  <a:pt x="956" y="4877"/>
                </a:lnTo>
                <a:lnTo>
                  <a:pt x="981" y="4885"/>
                </a:lnTo>
                <a:lnTo>
                  <a:pt x="1008" y="4894"/>
                </a:lnTo>
                <a:lnTo>
                  <a:pt x="1034" y="4899"/>
                </a:lnTo>
                <a:lnTo>
                  <a:pt x="1062" y="4904"/>
                </a:lnTo>
                <a:lnTo>
                  <a:pt x="1090" y="4907"/>
                </a:lnTo>
                <a:lnTo>
                  <a:pt x="1119" y="4911"/>
                </a:lnTo>
                <a:lnTo>
                  <a:pt x="1147" y="4911"/>
                </a:lnTo>
                <a:lnTo>
                  <a:pt x="3692" y="4911"/>
                </a:lnTo>
                <a:lnTo>
                  <a:pt x="3721" y="4911"/>
                </a:lnTo>
                <a:lnTo>
                  <a:pt x="3748" y="4907"/>
                </a:lnTo>
                <a:lnTo>
                  <a:pt x="3777" y="4904"/>
                </a:lnTo>
                <a:lnTo>
                  <a:pt x="3804" y="4899"/>
                </a:lnTo>
                <a:lnTo>
                  <a:pt x="3831" y="4894"/>
                </a:lnTo>
                <a:lnTo>
                  <a:pt x="3858" y="4885"/>
                </a:lnTo>
                <a:lnTo>
                  <a:pt x="3883" y="4877"/>
                </a:lnTo>
                <a:lnTo>
                  <a:pt x="3909" y="4867"/>
                </a:lnTo>
                <a:lnTo>
                  <a:pt x="3933" y="4855"/>
                </a:lnTo>
                <a:lnTo>
                  <a:pt x="3958" y="4842"/>
                </a:lnTo>
                <a:lnTo>
                  <a:pt x="3981" y="4830"/>
                </a:lnTo>
                <a:lnTo>
                  <a:pt x="4004" y="4815"/>
                </a:lnTo>
                <a:lnTo>
                  <a:pt x="4026" y="4799"/>
                </a:lnTo>
                <a:lnTo>
                  <a:pt x="4047" y="4783"/>
                </a:lnTo>
                <a:lnTo>
                  <a:pt x="4068" y="4765"/>
                </a:lnTo>
                <a:lnTo>
                  <a:pt x="4087" y="4747"/>
                </a:lnTo>
                <a:lnTo>
                  <a:pt x="4106" y="4726"/>
                </a:lnTo>
                <a:lnTo>
                  <a:pt x="4123" y="4706"/>
                </a:lnTo>
                <a:lnTo>
                  <a:pt x="4140" y="4685"/>
                </a:lnTo>
                <a:lnTo>
                  <a:pt x="4156" y="4664"/>
                </a:lnTo>
                <a:lnTo>
                  <a:pt x="4170" y="4640"/>
                </a:lnTo>
                <a:lnTo>
                  <a:pt x="4184" y="4617"/>
                </a:lnTo>
                <a:lnTo>
                  <a:pt x="4196" y="4593"/>
                </a:lnTo>
                <a:lnTo>
                  <a:pt x="4207" y="4568"/>
                </a:lnTo>
                <a:lnTo>
                  <a:pt x="4218" y="4543"/>
                </a:lnTo>
                <a:lnTo>
                  <a:pt x="4226" y="4517"/>
                </a:lnTo>
                <a:lnTo>
                  <a:pt x="4234" y="4490"/>
                </a:lnTo>
                <a:lnTo>
                  <a:pt x="4240" y="4464"/>
                </a:lnTo>
                <a:lnTo>
                  <a:pt x="4245" y="4436"/>
                </a:lnTo>
                <a:lnTo>
                  <a:pt x="4248" y="4408"/>
                </a:lnTo>
                <a:lnTo>
                  <a:pt x="4251" y="4379"/>
                </a:lnTo>
                <a:lnTo>
                  <a:pt x="4252" y="4351"/>
                </a:lnTo>
                <a:lnTo>
                  <a:pt x="4252" y="2614"/>
                </a:lnTo>
                <a:lnTo>
                  <a:pt x="4251" y="2586"/>
                </a:lnTo>
                <a:lnTo>
                  <a:pt x="4248" y="2557"/>
                </a:lnTo>
                <a:lnTo>
                  <a:pt x="4245" y="2530"/>
                </a:lnTo>
                <a:lnTo>
                  <a:pt x="4240" y="2502"/>
                </a:lnTo>
                <a:lnTo>
                  <a:pt x="4234" y="2474"/>
                </a:lnTo>
                <a:lnTo>
                  <a:pt x="4226" y="2448"/>
                </a:lnTo>
                <a:lnTo>
                  <a:pt x="4218" y="2422"/>
                </a:lnTo>
                <a:lnTo>
                  <a:pt x="4207" y="2397"/>
                </a:lnTo>
                <a:lnTo>
                  <a:pt x="4196" y="2372"/>
                </a:lnTo>
                <a:lnTo>
                  <a:pt x="4184" y="2348"/>
                </a:lnTo>
                <a:lnTo>
                  <a:pt x="4170" y="2324"/>
                </a:lnTo>
                <a:lnTo>
                  <a:pt x="4156" y="2302"/>
                </a:lnTo>
                <a:lnTo>
                  <a:pt x="4140" y="2280"/>
                </a:lnTo>
                <a:lnTo>
                  <a:pt x="4123" y="2258"/>
                </a:lnTo>
                <a:lnTo>
                  <a:pt x="4106" y="2238"/>
                </a:lnTo>
                <a:lnTo>
                  <a:pt x="4087" y="2219"/>
                </a:lnTo>
                <a:lnTo>
                  <a:pt x="4068" y="2200"/>
                </a:lnTo>
                <a:lnTo>
                  <a:pt x="4047" y="2183"/>
                </a:lnTo>
                <a:lnTo>
                  <a:pt x="4026" y="2166"/>
                </a:lnTo>
                <a:lnTo>
                  <a:pt x="4004" y="2150"/>
                </a:lnTo>
                <a:lnTo>
                  <a:pt x="3981" y="2136"/>
                </a:lnTo>
                <a:lnTo>
                  <a:pt x="3958" y="2122"/>
                </a:lnTo>
                <a:lnTo>
                  <a:pt x="3933" y="2109"/>
                </a:lnTo>
                <a:lnTo>
                  <a:pt x="3909" y="2099"/>
                </a:lnTo>
                <a:lnTo>
                  <a:pt x="3883" y="2088"/>
                </a:lnTo>
                <a:lnTo>
                  <a:pt x="3858" y="2079"/>
                </a:lnTo>
                <a:lnTo>
                  <a:pt x="3831" y="2072"/>
                </a:lnTo>
                <a:lnTo>
                  <a:pt x="3804" y="2066"/>
                </a:lnTo>
                <a:lnTo>
                  <a:pt x="3777" y="2060"/>
                </a:lnTo>
                <a:lnTo>
                  <a:pt x="3748" y="2057"/>
                </a:lnTo>
                <a:lnTo>
                  <a:pt x="3721" y="2055"/>
                </a:lnTo>
                <a:lnTo>
                  <a:pt x="3692" y="2054"/>
                </a:lnTo>
                <a:lnTo>
                  <a:pt x="1147" y="2054"/>
                </a:lnTo>
                <a:close/>
                <a:moveTo>
                  <a:pt x="4522" y="2068"/>
                </a:moveTo>
                <a:lnTo>
                  <a:pt x="4522" y="2268"/>
                </a:lnTo>
                <a:lnTo>
                  <a:pt x="5349" y="2268"/>
                </a:lnTo>
                <a:lnTo>
                  <a:pt x="5349" y="2068"/>
                </a:lnTo>
                <a:lnTo>
                  <a:pt x="4522" y="2068"/>
                </a:lnTo>
                <a:close/>
                <a:moveTo>
                  <a:pt x="4522" y="2431"/>
                </a:moveTo>
                <a:lnTo>
                  <a:pt x="4522" y="2632"/>
                </a:lnTo>
                <a:lnTo>
                  <a:pt x="5349" y="2632"/>
                </a:lnTo>
                <a:lnTo>
                  <a:pt x="5349" y="2431"/>
                </a:lnTo>
                <a:lnTo>
                  <a:pt x="4522" y="2431"/>
                </a:lnTo>
                <a:close/>
                <a:moveTo>
                  <a:pt x="4522" y="2785"/>
                </a:moveTo>
                <a:lnTo>
                  <a:pt x="4522" y="2985"/>
                </a:lnTo>
                <a:lnTo>
                  <a:pt x="5349" y="2985"/>
                </a:lnTo>
                <a:lnTo>
                  <a:pt x="5349" y="2785"/>
                </a:lnTo>
                <a:lnTo>
                  <a:pt x="4522" y="2785"/>
                </a:lnTo>
                <a:close/>
                <a:moveTo>
                  <a:pt x="4522" y="3148"/>
                </a:moveTo>
                <a:lnTo>
                  <a:pt x="4522" y="3349"/>
                </a:lnTo>
                <a:lnTo>
                  <a:pt x="5349" y="3349"/>
                </a:lnTo>
                <a:lnTo>
                  <a:pt x="5349" y="3148"/>
                </a:lnTo>
                <a:lnTo>
                  <a:pt x="4522" y="3148"/>
                </a:lnTo>
                <a:close/>
                <a:moveTo>
                  <a:pt x="4847" y="3653"/>
                </a:moveTo>
                <a:lnTo>
                  <a:pt x="4847" y="3653"/>
                </a:lnTo>
                <a:lnTo>
                  <a:pt x="4834" y="3653"/>
                </a:lnTo>
                <a:lnTo>
                  <a:pt x="4821" y="3654"/>
                </a:lnTo>
                <a:lnTo>
                  <a:pt x="4808" y="3656"/>
                </a:lnTo>
                <a:lnTo>
                  <a:pt x="4795" y="3658"/>
                </a:lnTo>
                <a:lnTo>
                  <a:pt x="4771" y="3664"/>
                </a:lnTo>
                <a:lnTo>
                  <a:pt x="4748" y="3673"/>
                </a:lnTo>
                <a:lnTo>
                  <a:pt x="4725" y="3683"/>
                </a:lnTo>
                <a:lnTo>
                  <a:pt x="4704" y="3696"/>
                </a:lnTo>
                <a:lnTo>
                  <a:pt x="4685" y="3711"/>
                </a:lnTo>
                <a:lnTo>
                  <a:pt x="4667" y="3727"/>
                </a:lnTo>
                <a:lnTo>
                  <a:pt x="4650" y="3745"/>
                </a:lnTo>
                <a:lnTo>
                  <a:pt x="4635" y="3764"/>
                </a:lnTo>
                <a:lnTo>
                  <a:pt x="4622" y="3786"/>
                </a:lnTo>
                <a:lnTo>
                  <a:pt x="4611" y="3808"/>
                </a:lnTo>
                <a:lnTo>
                  <a:pt x="4603" y="3831"/>
                </a:lnTo>
                <a:lnTo>
                  <a:pt x="4596" y="3856"/>
                </a:lnTo>
                <a:lnTo>
                  <a:pt x="4594" y="3869"/>
                </a:lnTo>
                <a:lnTo>
                  <a:pt x="4593" y="3881"/>
                </a:lnTo>
                <a:lnTo>
                  <a:pt x="4592" y="3894"/>
                </a:lnTo>
                <a:lnTo>
                  <a:pt x="4592" y="3907"/>
                </a:lnTo>
                <a:lnTo>
                  <a:pt x="4592" y="3921"/>
                </a:lnTo>
                <a:lnTo>
                  <a:pt x="4593" y="3934"/>
                </a:lnTo>
                <a:lnTo>
                  <a:pt x="4594" y="3946"/>
                </a:lnTo>
                <a:lnTo>
                  <a:pt x="4596" y="3959"/>
                </a:lnTo>
                <a:lnTo>
                  <a:pt x="4603" y="3984"/>
                </a:lnTo>
                <a:lnTo>
                  <a:pt x="4611" y="4007"/>
                </a:lnTo>
                <a:lnTo>
                  <a:pt x="4622" y="4029"/>
                </a:lnTo>
                <a:lnTo>
                  <a:pt x="4635" y="4051"/>
                </a:lnTo>
                <a:lnTo>
                  <a:pt x="4650" y="4070"/>
                </a:lnTo>
                <a:lnTo>
                  <a:pt x="4667" y="4088"/>
                </a:lnTo>
                <a:lnTo>
                  <a:pt x="4685" y="4104"/>
                </a:lnTo>
                <a:lnTo>
                  <a:pt x="4704" y="4119"/>
                </a:lnTo>
                <a:lnTo>
                  <a:pt x="4725" y="4131"/>
                </a:lnTo>
                <a:lnTo>
                  <a:pt x="4748" y="4142"/>
                </a:lnTo>
                <a:lnTo>
                  <a:pt x="4771" y="4151"/>
                </a:lnTo>
                <a:lnTo>
                  <a:pt x="4795" y="4157"/>
                </a:lnTo>
                <a:lnTo>
                  <a:pt x="4808" y="4159"/>
                </a:lnTo>
                <a:lnTo>
                  <a:pt x="4821" y="4161"/>
                </a:lnTo>
                <a:lnTo>
                  <a:pt x="4834" y="4162"/>
                </a:lnTo>
                <a:lnTo>
                  <a:pt x="4847" y="4162"/>
                </a:lnTo>
                <a:lnTo>
                  <a:pt x="4860" y="4162"/>
                </a:lnTo>
                <a:lnTo>
                  <a:pt x="4873" y="4161"/>
                </a:lnTo>
                <a:lnTo>
                  <a:pt x="4886" y="4159"/>
                </a:lnTo>
                <a:lnTo>
                  <a:pt x="4899" y="4157"/>
                </a:lnTo>
                <a:lnTo>
                  <a:pt x="4923" y="4151"/>
                </a:lnTo>
                <a:lnTo>
                  <a:pt x="4947" y="4142"/>
                </a:lnTo>
                <a:lnTo>
                  <a:pt x="4969" y="4131"/>
                </a:lnTo>
                <a:lnTo>
                  <a:pt x="4989" y="4119"/>
                </a:lnTo>
                <a:lnTo>
                  <a:pt x="5009" y="4104"/>
                </a:lnTo>
                <a:lnTo>
                  <a:pt x="5027" y="4088"/>
                </a:lnTo>
                <a:lnTo>
                  <a:pt x="5043" y="4070"/>
                </a:lnTo>
                <a:lnTo>
                  <a:pt x="5058" y="4051"/>
                </a:lnTo>
                <a:lnTo>
                  <a:pt x="5071" y="4029"/>
                </a:lnTo>
                <a:lnTo>
                  <a:pt x="5082" y="4007"/>
                </a:lnTo>
                <a:lnTo>
                  <a:pt x="5090" y="3984"/>
                </a:lnTo>
                <a:lnTo>
                  <a:pt x="5097" y="3959"/>
                </a:lnTo>
                <a:lnTo>
                  <a:pt x="5099" y="3946"/>
                </a:lnTo>
                <a:lnTo>
                  <a:pt x="5101" y="3934"/>
                </a:lnTo>
                <a:lnTo>
                  <a:pt x="5102" y="3921"/>
                </a:lnTo>
                <a:lnTo>
                  <a:pt x="5102" y="3907"/>
                </a:lnTo>
                <a:lnTo>
                  <a:pt x="5102" y="3894"/>
                </a:lnTo>
                <a:lnTo>
                  <a:pt x="5101" y="3881"/>
                </a:lnTo>
                <a:lnTo>
                  <a:pt x="5099" y="3869"/>
                </a:lnTo>
                <a:lnTo>
                  <a:pt x="5097" y="3856"/>
                </a:lnTo>
                <a:lnTo>
                  <a:pt x="5090" y="3831"/>
                </a:lnTo>
                <a:lnTo>
                  <a:pt x="5082" y="3808"/>
                </a:lnTo>
                <a:lnTo>
                  <a:pt x="5071" y="3786"/>
                </a:lnTo>
                <a:lnTo>
                  <a:pt x="5058" y="3764"/>
                </a:lnTo>
                <a:lnTo>
                  <a:pt x="5043" y="3745"/>
                </a:lnTo>
                <a:lnTo>
                  <a:pt x="5027" y="3727"/>
                </a:lnTo>
                <a:lnTo>
                  <a:pt x="5009" y="3711"/>
                </a:lnTo>
                <a:lnTo>
                  <a:pt x="4989" y="3696"/>
                </a:lnTo>
                <a:lnTo>
                  <a:pt x="4969" y="3683"/>
                </a:lnTo>
                <a:lnTo>
                  <a:pt x="4947" y="3673"/>
                </a:lnTo>
                <a:lnTo>
                  <a:pt x="4923" y="3664"/>
                </a:lnTo>
                <a:lnTo>
                  <a:pt x="4899" y="3658"/>
                </a:lnTo>
                <a:lnTo>
                  <a:pt x="4886" y="3656"/>
                </a:lnTo>
                <a:lnTo>
                  <a:pt x="4873" y="3654"/>
                </a:lnTo>
                <a:lnTo>
                  <a:pt x="4860" y="3653"/>
                </a:lnTo>
                <a:lnTo>
                  <a:pt x="4847" y="3653"/>
                </a:lnTo>
                <a:close/>
                <a:moveTo>
                  <a:pt x="4847" y="4371"/>
                </a:moveTo>
                <a:lnTo>
                  <a:pt x="4847" y="4371"/>
                </a:lnTo>
                <a:lnTo>
                  <a:pt x="4834" y="4372"/>
                </a:lnTo>
                <a:lnTo>
                  <a:pt x="4821" y="4373"/>
                </a:lnTo>
                <a:lnTo>
                  <a:pt x="4808" y="4374"/>
                </a:lnTo>
                <a:lnTo>
                  <a:pt x="4795" y="4376"/>
                </a:lnTo>
                <a:lnTo>
                  <a:pt x="4771" y="4383"/>
                </a:lnTo>
                <a:lnTo>
                  <a:pt x="4748" y="4391"/>
                </a:lnTo>
                <a:lnTo>
                  <a:pt x="4725" y="4402"/>
                </a:lnTo>
                <a:lnTo>
                  <a:pt x="4704" y="4415"/>
                </a:lnTo>
                <a:lnTo>
                  <a:pt x="4685" y="4430"/>
                </a:lnTo>
                <a:lnTo>
                  <a:pt x="4667" y="4447"/>
                </a:lnTo>
                <a:lnTo>
                  <a:pt x="4650" y="4465"/>
                </a:lnTo>
                <a:lnTo>
                  <a:pt x="4635" y="4484"/>
                </a:lnTo>
                <a:lnTo>
                  <a:pt x="4622" y="4505"/>
                </a:lnTo>
                <a:lnTo>
                  <a:pt x="4611" y="4527"/>
                </a:lnTo>
                <a:lnTo>
                  <a:pt x="4603" y="4551"/>
                </a:lnTo>
                <a:lnTo>
                  <a:pt x="4596" y="4575"/>
                </a:lnTo>
                <a:lnTo>
                  <a:pt x="4594" y="4588"/>
                </a:lnTo>
                <a:lnTo>
                  <a:pt x="4593" y="4601"/>
                </a:lnTo>
                <a:lnTo>
                  <a:pt x="4592" y="4614"/>
                </a:lnTo>
                <a:lnTo>
                  <a:pt x="4592" y="4626"/>
                </a:lnTo>
                <a:lnTo>
                  <a:pt x="4592" y="4639"/>
                </a:lnTo>
                <a:lnTo>
                  <a:pt x="4593" y="4653"/>
                </a:lnTo>
                <a:lnTo>
                  <a:pt x="4594" y="4666"/>
                </a:lnTo>
                <a:lnTo>
                  <a:pt x="4596" y="4677"/>
                </a:lnTo>
                <a:lnTo>
                  <a:pt x="4603" y="4702"/>
                </a:lnTo>
                <a:lnTo>
                  <a:pt x="4611" y="4725"/>
                </a:lnTo>
                <a:lnTo>
                  <a:pt x="4622" y="4748"/>
                </a:lnTo>
                <a:lnTo>
                  <a:pt x="4635" y="4769"/>
                </a:lnTo>
                <a:lnTo>
                  <a:pt x="4650" y="4788"/>
                </a:lnTo>
                <a:lnTo>
                  <a:pt x="4667" y="4807"/>
                </a:lnTo>
                <a:lnTo>
                  <a:pt x="4685" y="4823"/>
                </a:lnTo>
                <a:lnTo>
                  <a:pt x="4704" y="4838"/>
                </a:lnTo>
                <a:lnTo>
                  <a:pt x="4725" y="4851"/>
                </a:lnTo>
                <a:lnTo>
                  <a:pt x="4748" y="4862"/>
                </a:lnTo>
                <a:lnTo>
                  <a:pt x="4771" y="4870"/>
                </a:lnTo>
                <a:lnTo>
                  <a:pt x="4795" y="4877"/>
                </a:lnTo>
                <a:lnTo>
                  <a:pt x="4808" y="4879"/>
                </a:lnTo>
                <a:lnTo>
                  <a:pt x="4821" y="4880"/>
                </a:lnTo>
                <a:lnTo>
                  <a:pt x="4834" y="4881"/>
                </a:lnTo>
                <a:lnTo>
                  <a:pt x="4847" y="4882"/>
                </a:lnTo>
                <a:lnTo>
                  <a:pt x="4860" y="4881"/>
                </a:lnTo>
                <a:lnTo>
                  <a:pt x="4873" y="4880"/>
                </a:lnTo>
                <a:lnTo>
                  <a:pt x="4886" y="4879"/>
                </a:lnTo>
                <a:lnTo>
                  <a:pt x="4899" y="4877"/>
                </a:lnTo>
                <a:lnTo>
                  <a:pt x="4923" y="4870"/>
                </a:lnTo>
                <a:lnTo>
                  <a:pt x="4947" y="4862"/>
                </a:lnTo>
                <a:lnTo>
                  <a:pt x="4969" y="4851"/>
                </a:lnTo>
                <a:lnTo>
                  <a:pt x="4989" y="4838"/>
                </a:lnTo>
                <a:lnTo>
                  <a:pt x="5009" y="4823"/>
                </a:lnTo>
                <a:lnTo>
                  <a:pt x="5027" y="4807"/>
                </a:lnTo>
                <a:lnTo>
                  <a:pt x="5043" y="4788"/>
                </a:lnTo>
                <a:lnTo>
                  <a:pt x="5058" y="4769"/>
                </a:lnTo>
                <a:lnTo>
                  <a:pt x="5071" y="4748"/>
                </a:lnTo>
                <a:lnTo>
                  <a:pt x="5082" y="4725"/>
                </a:lnTo>
                <a:lnTo>
                  <a:pt x="5090" y="4702"/>
                </a:lnTo>
                <a:lnTo>
                  <a:pt x="5097" y="4677"/>
                </a:lnTo>
                <a:lnTo>
                  <a:pt x="5099" y="4666"/>
                </a:lnTo>
                <a:lnTo>
                  <a:pt x="5101" y="4653"/>
                </a:lnTo>
                <a:lnTo>
                  <a:pt x="5102" y="4639"/>
                </a:lnTo>
                <a:lnTo>
                  <a:pt x="5102" y="4626"/>
                </a:lnTo>
                <a:lnTo>
                  <a:pt x="5102" y="4614"/>
                </a:lnTo>
                <a:lnTo>
                  <a:pt x="5101" y="4601"/>
                </a:lnTo>
                <a:lnTo>
                  <a:pt x="5099" y="4588"/>
                </a:lnTo>
                <a:lnTo>
                  <a:pt x="5097" y="4575"/>
                </a:lnTo>
                <a:lnTo>
                  <a:pt x="5090" y="4551"/>
                </a:lnTo>
                <a:lnTo>
                  <a:pt x="5082" y="4527"/>
                </a:lnTo>
                <a:lnTo>
                  <a:pt x="5071" y="4505"/>
                </a:lnTo>
                <a:lnTo>
                  <a:pt x="5058" y="4484"/>
                </a:lnTo>
                <a:lnTo>
                  <a:pt x="5043" y="4465"/>
                </a:lnTo>
                <a:lnTo>
                  <a:pt x="5027" y="4447"/>
                </a:lnTo>
                <a:lnTo>
                  <a:pt x="5009" y="4430"/>
                </a:lnTo>
                <a:lnTo>
                  <a:pt x="4989" y="4415"/>
                </a:lnTo>
                <a:lnTo>
                  <a:pt x="4969" y="4402"/>
                </a:lnTo>
                <a:lnTo>
                  <a:pt x="4947" y="4391"/>
                </a:lnTo>
                <a:lnTo>
                  <a:pt x="4923" y="4383"/>
                </a:lnTo>
                <a:lnTo>
                  <a:pt x="4899" y="4376"/>
                </a:lnTo>
                <a:lnTo>
                  <a:pt x="4886" y="4374"/>
                </a:lnTo>
                <a:lnTo>
                  <a:pt x="4873" y="4373"/>
                </a:lnTo>
                <a:lnTo>
                  <a:pt x="4860" y="4372"/>
                </a:lnTo>
                <a:lnTo>
                  <a:pt x="4847" y="4371"/>
                </a:lnTo>
                <a:close/>
              </a:path>
            </a:pathLst>
          </a:custGeom>
          <a:solidFill>
            <a:sysClr val="window" lastClr="FFFFFF"/>
          </a:solidFill>
          <a:ln>
            <a:noFill/>
          </a:ln>
        </p:spPr>
        <p:txBody>
          <a:bodyPr wrap="square" tIns="503921" rIns="323949" anchor="ctr">
            <a:normAutofit fontScale="25000" lnSpcReduction="20000"/>
          </a:bodyPr>
          <a:p>
            <a:endParaRPr lang="zh-CN" altLang="en-US">
              <a:sym typeface="Arial" panose="020B0604020202020204" pitchFamily="34" charset="0"/>
            </a:endParaRPr>
          </a:p>
        </p:txBody>
      </p:sp>
      <p:sp>
        <p:nvSpPr>
          <p:cNvPr id="11" name="文本框 10"/>
          <p:cNvSpPr txBox="1"/>
          <p:nvPr>
            <p:custDataLst>
              <p:tags r:id="rId9"/>
            </p:custDataLst>
          </p:nvPr>
        </p:nvSpPr>
        <p:spPr>
          <a:xfrm>
            <a:off x="4534015" y="466547"/>
            <a:ext cx="3802805" cy="622074"/>
          </a:xfrm>
          <a:prstGeom prst="rect">
            <a:avLst/>
          </a:prstGeom>
          <a:noFill/>
        </p:spPr>
        <p:txBody>
          <a:bodyPr wrap="square" rtlCol="0">
            <a:noAutofit/>
          </a:bodyPr>
          <a:p>
            <a:pPr algn="ctr"/>
            <a:r>
              <a:rPr lang="zh-CN" altLang="en-US" sz="3000" b="1">
                <a:solidFill>
                  <a:schemeClr val="bg1"/>
                </a:solidFill>
                <a:latin typeface="新宋体" panose="02010609030101010101" charset="-122"/>
                <a:ea typeface="新宋体" panose="02010609030101010101" charset="-122"/>
                <a:sym typeface="Arial" panose="020B0604020202020204" pitchFamily="34" charset="0"/>
              </a:rPr>
              <a:t>专利研究现状</a:t>
            </a:r>
            <a:endParaRPr lang="en-US" altLang="zh-CN" sz="3000" b="1">
              <a:solidFill>
                <a:schemeClr val="bg1"/>
              </a:solidFill>
              <a:latin typeface="新宋体" panose="02010609030101010101" charset="-122"/>
              <a:ea typeface="新宋体" panose="02010609030101010101" charset="-122"/>
              <a:sym typeface="Arial" panose="020B0604020202020204" pitchFamily="34" charset="0"/>
            </a:endParaRPr>
          </a:p>
        </p:txBody>
      </p:sp>
      <p:cxnSp>
        <p:nvCxnSpPr>
          <p:cNvPr id="19" name="直接箭头连接符 18"/>
          <p:cNvCxnSpPr/>
          <p:nvPr>
            <p:custDataLst>
              <p:tags r:id="rId10"/>
            </p:custDataLst>
          </p:nvPr>
        </p:nvCxnSpPr>
        <p:spPr>
          <a:xfrm>
            <a:off x="2348356" y="778137"/>
            <a:ext cx="1213058" cy="0"/>
          </a:xfrm>
          <a:prstGeom prst="straightConnector1">
            <a:avLst/>
          </a:prstGeom>
          <a:noFill/>
          <a:ln w="6350" cap="flat" cmpd="sng" algn="ctr">
            <a:solidFill>
              <a:sysClr val="windowText" lastClr="000000">
                <a:lumMod val="50000"/>
                <a:lumOff val="50000"/>
              </a:sysClr>
            </a:solidFill>
            <a:prstDash val="solid"/>
            <a:miter lim="800000"/>
            <a:tailEnd type="triangle"/>
          </a:ln>
          <a:effectLst/>
        </p:spPr>
      </p:cxnSp>
      <p:sp>
        <p:nvSpPr>
          <p:cNvPr id="12" name="矩形 11"/>
          <p:cNvSpPr/>
          <p:nvPr>
            <p:custDataLst>
              <p:tags r:id="rId11"/>
            </p:custDataLst>
          </p:nvPr>
        </p:nvSpPr>
        <p:spPr>
          <a:xfrm>
            <a:off x="6307776" y="3701111"/>
            <a:ext cx="5065326" cy="1887151"/>
          </a:xfrm>
          <a:prstGeom prst="rect">
            <a:avLst/>
          </a:prstGeom>
          <a:solidFill>
            <a:srgbClr val="E7E6E6"/>
          </a:solidFill>
          <a:ln w="25400" cap="flat" cmpd="sng" algn="ctr">
            <a:gradFill>
              <a:gsLst>
                <a:gs pos="0">
                  <a:srgbClr val="FFFFFF">
                    <a:lumMod val="5000"/>
                    <a:lumOff val="95000"/>
                  </a:srgbClr>
                </a:gs>
                <a:gs pos="100000">
                  <a:srgbClr val="E0E0E0"/>
                </a:gs>
              </a:gsLst>
              <a:lin ang="5400000" scaled="1"/>
            </a:gradFill>
            <a:prstDash val="solid"/>
            <a:miter lim="800000"/>
          </a:ln>
          <a:effectLst>
            <a:outerShdw blurRad="571500" dist="342900" dir="2280000" algn="tl" rotWithShape="0">
              <a:prstClr val="black">
                <a:alpha val="15000"/>
              </a:prstClr>
            </a:outerShdw>
          </a:effectLst>
        </p:spPr>
        <p:txBody>
          <a:bodyPr wrap="square" lIns="89985" tIns="46792" rIns="89985" bIns="46792" rtlCol="0" anchor="ctr">
            <a:normAutofit/>
          </a:bodyPr>
          <a:lstStyle/>
          <a:p>
            <a:pPr algn="ctr"/>
            <a:endParaRPr lang="zh-CN" altLang="en-US" sz="4000" i="1" dirty="0">
              <a:solidFill>
                <a:srgbClr val="222931"/>
              </a:solidFill>
              <a:sym typeface="Arial" panose="020B0604020202020204" pitchFamily="34" charset="0"/>
            </a:endParaRPr>
          </a:p>
        </p:txBody>
      </p:sp>
      <p:sp>
        <p:nvSpPr>
          <p:cNvPr id="13" name="椭圆 12"/>
          <p:cNvSpPr/>
          <p:nvPr>
            <p:custDataLst>
              <p:tags r:id="rId12"/>
            </p:custDataLst>
          </p:nvPr>
        </p:nvSpPr>
        <p:spPr>
          <a:xfrm>
            <a:off x="6483122" y="3821774"/>
            <a:ext cx="1645822" cy="1645821"/>
          </a:xfrm>
          <a:prstGeom prst="ellipse">
            <a:avLst/>
          </a:prstGeom>
          <a:blipFill>
            <a:blip r:embed="rId13"/>
            <a:stretch>
              <a:fillRect/>
            </a:stretch>
          </a:blipFill>
          <a:ln w="12700" cap="flat" cmpd="sng" algn="ctr">
            <a:noFill/>
            <a:prstDash val="solid"/>
            <a:miter lim="800000"/>
          </a:ln>
          <a:effectLst>
            <a:innerShdw blurRad="63500" dist="50800" dir="13500000">
              <a:prstClr val="black">
                <a:alpha val="50000"/>
              </a:prstClr>
            </a:innerShdw>
          </a:effectLst>
        </p:spPr>
        <p:txBody>
          <a:bodyPr wrap="square" lIns="89985" tIns="46792" rIns="89985" bIns="46792" rtlCol="0" anchor="ctr">
            <a:normAutofit/>
          </a:bodyPr>
          <a:lstStyle/>
          <a:p>
            <a:pPr algn="ctr"/>
            <a:endParaRPr lang="zh-CN" altLang="en-US" dirty="0"/>
          </a:p>
        </p:txBody>
      </p:sp>
      <p:sp>
        <p:nvSpPr>
          <p:cNvPr id="45" name="文本框 44"/>
          <p:cNvSpPr txBox="1"/>
          <p:nvPr>
            <p:custDataLst>
              <p:tags r:id="rId14"/>
            </p:custDataLst>
          </p:nvPr>
        </p:nvSpPr>
        <p:spPr>
          <a:xfrm>
            <a:off x="8304289" y="3873800"/>
            <a:ext cx="2940917" cy="1620534"/>
          </a:xfrm>
          <a:prstGeom prst="rect">
            <a:avLst/>
          </a:prstGeom>
        </p:spPr>
        <p:txBody>
          <a:bodyPr wrap="square" lIns="89985" tIns="46792" rIns="89985" bIns="46792" anchor="ctr" anchorCtr="0">
            <a:normAutofit/>
          </a:bodyPr>
          <a:lstStyle>
            <a:defPPr>
              <a:defRPr lang="zh-CN"/>
            </a:defPPr>
            <a:lvl1pPr>
              <a:defRPr sz="1600" i="1">
                <a:solidFill>
                  <a:srgbClr val="222931"/>
                </a:solidFill>
                <a:cs typeface="+mn-ea"/>
              </a:defRPr>
            </a:lvl1pPr>
          </a:lstStyle>
          <a:p>
            <a:r>
              <a:rPr lang="zh-CN" altLang="en-US" sz="2800" b="1" dirty="0">
                <a:solidFill>
                  <a:srgbClr val="FF0000"/>
                </a:solidFill>
                <a:sym typeface="Baskerville SemiBold" pitchFamily="3" charset="0"/>
              </a:rPr>
              <a:t>润桐专利：</a:t>
            </a:r>
            <a:endParaRPr lang="zh-CN" altLang="en-US" sz="1800" dirty="0">
              <a:cs typeface="+mn-ea"/>
            </a:endParaRPr>
          </a:p>
          <a:p>
            <a:pPr algn="l"/>
            <a:r>
              <a:rPr lang="en-US" altLang="zh-CN" sz="2200" b="1" u="sng" dirty="0">
                <a:solidFill>
                  <a:srgbClr val="0070C0"/>
                </a:solidFill>
                <a:latin typeface="Times New Roman" panose="02020603050405020304" charset="0"/>
                <a:sym typeface="Baskerville SemiBold" pitchFamily="3" charset="0"/>
              </a:rPr>
              <a:t>http:www.rainpat.com</a:t>
            </a:r>
            <a:endParaRPr lang="en-US" altLang="zh-CN" sz="2200" b="1" u="sng" dirty="0">
              <a:solidFill>
                <a:srgbClr val="0070C0"/>
              </a:solidFill>
              <a:latin typeface="Times New Roman" panose="02020603050405020304" charset="0"/>
              <a:sym typeface="Baskerville SemiBold" pitchFamily="3" charset="0"/>
            </a:endParaRPr>
          </a:p>
          <a:p>
            <a:pPr algn="l"/>
            <a:endParaRPr lang="en-US" altLang="zh-CN" sz="2200" b="1" u="sng" dirty="0">
              <a:solidFill>
                <a:srgbClr val="0070C0"/>
              </a:solidFill>
              <a:latin typeface="Times New Roman" panose="02020603050405020304" charset="0"/>
              <a:cs typeface="+mn-ea"/>
            </a:endParaRPr>
          </a:p>
        </p:txBody>
      </p:sp>
      <p:sp>
        <p:nvSpPr>
          <p:cNvPr id="20" name="矩形 19"/>
          <p:cNvSpPr/>
          <p:nvPr>
            <p:custDataLst>
              <p:tags r:id="rId15"/>
            </p:custDataLst>
          </p:nvPr>
        </p:nvSpPr>
        <p:spPr>
          <a:xfrm>
            <a:off x="721743" y="1655650"/>
            <a:ext cx="5065326" cy="1887151"/>
          </a:xfrm>
          <a:prstGeom prst="rect">
            <a:avLst/>
          </a:prstGeom>
          <a:solidFill>
            <a:srgbClr val="E7E6E6"/>
          </a:solidFill>
          <a:ln w="25400" cap="flat" cmpd="sng" algn="ctr">
            <a:gradFill>
              <a:gsLst>
                <a:gs pos="0">
                  <a:srgbClr val="FFFFFF">
                    <a:lumMod val="5000"/>
                    <a:lumOff val="95000"/>
                  </a:srgbClr>
                </a:gs>
                <a:gs pos="100000">
                  <a:srgbClr val="E0E0E0"/>
                </a:gs>
              </a:gsLst>
              <a:lin ang="5400000" scaled="1"/>
            </a:gradFill>
            <a:prstDash val="solid"/>
            <a:miter lim="800000"/>
          </a:ln>
          <a:effectLst>
            <a:outerShdw blurRad="571500" dist="342900" dir="2280000" algn="tl" rotWithShape="0">
              <a:prstClr val="black">
                <a:alpha val="15000"/>
              </a:prstClr>
            </a:outerShdw>
          </a:effectLst>
        </p:spPr>
        <p:txBody>
          <a:bodyPr wrap="square" lIns="89985" tIns="46792" rIns="89985" bIns="46792" rtlCol="0" anchor="ctr">
            <a:normAutofit/>
          </a:bodyPr>
          <a:lstStyle/>
          <a:p>
            <a:pPr algn="ctr"/>
            <a:endParaRPr lang="zh-CN" altLang="en-US" sz="4000" i="1" dirty="0">
              <a:solidFill>
                <a:srgbClr val="222931"/>
              </a:solidFill>
              <a:sym typeface="Arial" panose="020B0604020202020204" pitchFamily="34" charset="0"/>
            </a:endParaRPr>
          </a:p>
        </p:txBody>
      </p:sp>
      <p:sp>
        <p:nvSpPr>
          <p:cNvPr id="33" name="椭圆 32"/>
          <p:cNvSpPr/>
          <p:nvPr>
            <p:custDataLst>
              <p:tags r:id="rId16"/>
            </p:custDataLst>
          </p:nvPr>
        </p:nvSpPr>
        <p:spPr>
          <a:xfrm>
            <a:off x="881486" y="1795439"/>
            <a:ext cx="1645822" cy="1645821"/>
          </a:xfrm>
          <a:prstGeom prst="ellipse">
            <a:avLst/>
          </a:prstGeom>
          <a:blipFill>
            <a:blip r:embed="rId17"/>
            <a:stretch>
              <a:fillRect/>
            </a:stretch>
          </a:blipFill>
          <a:ln w="12700" cap="flat" cmpd="sng" algn="ctr">
            <a:noFill/>
            <a:prstDash val="solid"/>
            <a:miter lim="800000"/>
          </a:ln>
          <a:effectLst>
            <a:innerShdw blurRad="63500" dist="50800" dir="13500000">
              <a:prstClr val="black">
                <a:alpha val="50000"/>
              </a:prstClr>
            </a:innerShdw>
          </a:effectLst>
        </p:spPr>
        <p:txBody>
          <a:bodyPr wrap="square" lIns="89985" tIns="46792" rIns="89985" bIns="46792" rtlCol="0" anchor="ctr">
            <a:normAutofit/>
          </a:bodyPr>
          <a:lstStyle/>
          <a:p>
            <a:pPr algn="ctr"/>
            <a:endParaRPr lang="zh-CN" altLang="en-US" dirty="0"/>
          </a:p>
        </p:txBody>
      </p:sp>
      <p:sp>
        <p:nvSpPr>
          <p:cNvPr id="48" name="文本框 47"/>
          <p:cNvSpPr txBox="1"/>
          <p:nvPr>
            <p:custDataLst>
              <p:tags r:id="rId18"/>
            </p:custDataLst>
          </p:nvPr>
        </p:nvSpPr>
        <p:spPr>
          <a:xfrm>
            <a:off x="2718256" y="1828340"/>
            <a:ext cx="2940917" cy="1620534"/>
          </a:xfrm>
          <a:prstGeom prst="rect">
            <a:avLst/>
          </a:prstGeom>
        </p:spPr>
        <p:txBody>
          <a:bodyPr wrap="square" lIns="89985" tIns="46792" rIns="89985" bIns="46792" anchor="ctr" anchorCtr="0">
            <a:normAutofit/>
          </a:bodyPr>
          <a:lstStyle>
            <a:defPPr>
              <a:defRPr lang="zh-CN"/>
            </a:defPPr>
            <a:lvl1pPr>
              <a:defRPr sz="1600" i="1">
                <a:solidFill>
                  <a:srgbClr val="222931"/>
                </a:solidFill>
                <a:cs typeface="+mn-ea"/>
              </a:defRPr>
            </a:lvl1pPr>
          </a:lstStyle>
          <a:p>
            <a:r>
              <a:rPr lang="zh-CN" altLang="en-US" sz="2800" b="1" dirty="0">
                <a:solidFill>
                  <a:srgbClr val="FF0000"/>
                </a:solidFill>
                <a:sym typeface="+mn-ea"/>
              </a:rPr>
              <a:t>中国知识产权网：</a:t>
            </a:r>
            <a:r>
              <a:rPr lang="en-US" altLang="zh-CN" sz="2200" b="1" u="sng" dirty="0">
                <a:solidFill>
                  <a:srgbClr val="0070C0"/>
                </a:solidFill>
                <a:latin typeface="Times New Roman" panose="02020603050405020304" charset="0"/>
                <a:sym typeface="+mn-ea"/>
              </a:rPr>
              <a:t>http://www.cnipr.com/</a:t>
            </a:r>
            <a:endParaRPr lang="zh-CN" altLang="en-US" sz="2200" b="1" dirty="0">
              <a:solidFill>
                <a:srgbClr val="FF0000"/>
              </a:solidFill>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47520" y="-11430"/>
            <a:ext cx="8695055" cy="6881495"/>
          </a:xfrm>
          <a:prstGeom prst="rect">
            <a:avLst/>
          </a:prstGeom>
        </p:spPr>
      </p:pic>
      <p:sp>
        <p:nvSpPr>
          <p:cNvPr id="3" name="矩形 2"/>
          <p:cNvSpPr/>
          <p:nvPr/>
        </p:nvSpPr>
        <p:spPr>
          <a:xfrm>
            <a:off x="2926715" y="2378710"/>
            <a:ext cx="6193155" cy="7023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657985" y="54610"/>
            <a:ext cx="9051925" cy="6883400"/>
          </a:xfrm>
          <a:prstGeom prst="rect">
            <a:avLst/>
          </a:prstGeom>
        </p:spPr>
      </p:pic>
      <p:sp>
        <p:nvSpPr>
          <p:cNvPr id="3" name="矩形 2"/>
          <p:cNvSpPr/>
          <p:nvPr/>
        </p:nvSpPr>
        <p:spPr>
          <a:xfrm>
            <a:off x="1630680" y="1196340"/>
            <a:ext cx="1584325" cy="15125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7903845" y="1823720"/>
            <a:ext cx="1910715" cy="2774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8720455" y="5718175"/>
            <a:ext cx="859155" cy="3695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2"/>
          <a:stretch>
            <a:fillRect/>
          </a:stretch>
        </p:blipFill>
        <p:spPr>
          <a:xfrm>
            <a:off x="1289050" y="-106680"/>
            <a:ext cx="9495155" cy="7071995"/>
          </a:xfrm>
          <a:prstGeom prst="rect">
            <a:avLst/>
          </a:prstGeom>
        </p:spPr>
      </p:pic>
      <p:sp>
        <p:nvSpPr>
          <p:cNvPr id="8" name="矩形 7"/>
          <p:cNvSpPr/>
          <p:nvPr/>
        </p:nvSpPr>
        <p:spPr>
          <a:xfrm>
            <a:off x="3575050" y="3261995"/>
            <a:ext cx="2304415" cy="3829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614805" y="-17145"/>
            <a:ext cx="8961120" cy="6892290"/>
          </a:xfrm>
          <a:prstGeom prst="rect">
            <a:avLst/>
          </a:prstGeom>
        </p:spPr>
      </p:pic>
      <p:sp>
        <p:nvSpPr>
          <p:cNvPr id="5" name="矩形 4"/>
          <p:cNvSpPr/>
          <p:nvPr/>
        </p:nvSpPr>
        <p:spPr>
          <a:xfrm>
            <a:off x="1774190" y="548640"/>
            <a:ext cx="720090" cy="431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6647180" y="251460"/>
            <a:ext cx="3902710" cy="431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3070225" y="4940935"/>
            <a:ext cx="504190" cy="3600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2"/>
          <a:stretch>
            <a:fillRect/>
          </a:stretch>
        </p:blipFill>
        <p:spPr>
          <a:xfrm>
            <a:off x="3406140" y="2730500"/>
            <a:ext cx="3049270" cy="4189730"/>
          </a:xfrm>
          <a:prstGeom prst="rect">
            <a:avLst/>
          </a:prstGeom>
        </p:spPr>
      </p:pic>
      <p:grpSp>
        <p:nvGrpSpPr>
          <p:cNvPr id="15" name="组合 14"/>
          <p:cNvGrpSpPr/>
          <p:nvPr/>
        </p:nvGrpSpPr>
        <p:grpSpPr>
          <a:xfrm>
            <a:off x="1614805" y="-17780"/>
            <a:ext cx="8106410" cy="6892290"/>
            <a:chOff x="2543" y="-28"/>
            <a:chExt cx="12766" cy="10854"/>
          </a:xfrm>
        </p:grpSpPr>
        <p:pic>
          <p:nvPicPr>
            <p:cNvPr id="9" name="图片 8"/>
            <p:cNvPicPr>
              <a:picLocks noChangeAspect="1"/>
            </p:cNvPicPr>
            <p:nvPr/>
          </p:nvPicPr>
          <p:blipFill>
            <a:blip r:embed="rId3"/>
            <a:stretch>
              <a:fillRect/>
            </a:stretch>
          </p:blipFill>
          <p:spPr>
            <a:xfrm>
              <a:off x="2543" y="-28"/>
              <a:ext cx="12766" cy="10855"/>
            </a:xfrm>
            <a:prstGeom prst="rect">
              <a:avLst/>
            </a:prstGeom>
          </p:spPr>
        </p:pic>
        <p:sp>
          <p:nvSpPr>
            <p:cNvPr id="10" name="矩形 9"/>
            <p:cNvSpPr/>
            <p:nvPr/>
          </p:nvSpPr>
          <p:spPr>
            <a:xfrm>
              <a:off x="2681" y="0"/>
              <a:ext cx="1247" cy="4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2543" y="3000"/>
              <a:ext cx="1247" cy="4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4021" y="522"/>
              <a:ext cx="453" cy="26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14021" y="3410"/>
              <a:ext cx="453" cy="71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489075" y="440055"/>
            <a:ext cx="9011920" cy="4552950"/>
          </a:xfrm>
          <a:prstGeom prst="rect">
            <a:avLst/>
          </a:prstGeom>
        </p:spPr>
      </p:pic>
      <p:sp>
        <p:nvSpPr>
          <p:cNvPr id="12" name="矩形 11"/>
          <p:cNvSpPr/>
          <p:nvPr/>
        </p:nvSpPr>
        <p:spPr>
          <a:xfrm>
            <a:off x="2494915" y="2636520"/>
            <a:ext cx="4248150" cy="504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2"/>
          <a:stretch>
            <a:fillRect/>
          </a:stretch>
        </p:blipFill>
        <p:spPr>
          <a:xfrm>
            <a:off x="29845" y="1597660"/>
            <a:ext cx="12075795" cy="3898265"/>
          </a:xfrm>
          <a:prstGeom prst="rect">
            <a:avLst/>
          </a:prstGeom>
        </p:spPr>
      </p:pic>
      <p:sp>
        <p:nvSpPr>
          <p:cNvPr id="14" name="矩形 13"/>
          <p:cNvSpPr/>
          <p:nvPr/>
        </p:nvSpPr>
        <p:spPr>
          <a:xfrm>
            <a:off x="2897505" y="4594225"/>
            <a:ext cx="720090" cy="2882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3"/>
          <a:stretch>
            <a:fillRect/>
          </a:stretch>
        </p:blipFill>
        <p:spPr>
          <a:xfrm>
            <a:off x="3702050" y="41275"/>
            <a:ext cx="4785995" cy="6774815"/>
          </a:xfrm>
          <a:prstGeom prst="rect">
            <a:avLst/>
          </a:prstGeom>
          <a:ln w="98425">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741045" y="480060"/>
            <a:ext cx="10708005" cy="5474335"/>
          </a:xfrm>
          <a:prstGeom prst="rect">
            <a:avLst/>
          </a:prstGeom>
        </p:spPr>
      </p:pic>
      <p:sp>
        <p:nvSpPr>
          <p:cNvPr id="2" name="矩形 1"/>
          <p:cNvSpPr/>
          <p:nvPr/>
        </p:nvSpPr>
        <p:spPr>
          <a:xfrm>
            <a:off x="1918335" y="3140710"/>
            <a:ext cx="2880360" cy="575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组合 20"/>
          <p:cNvGrpSpPr/>
          <p:nvPr/>
        </p:nvGrpSpPr>
        <p:grpSpPr>
          <a:xfrm>
            <a:off x="122555" y="55245"/>
            <a:ext cx="11855450" cy="6771640"/>
            <a:chOff x="193" y="87"/>
            <a:chExt cx="18670" cy="10664"/>
          </a:xfrm>
        </p:grpSpPr>
        <p:pic>
          <p:nvPicPr>
            <p:cNvPr id="18" name="图片 17"/>
            <p:cNvPicPr>
              <a:picLocks noChangeAspect="1"/>
            </p:cNvPicPr>
            <p:nvPr/>
          </p:nvPicPr>
          <p:blipFill>
            <a:blip r:embed="rId2"/>
            <a:stretch>
              <a:fillRect/>
            </a:stretch>
          </p:blipFill>
          <p:spPr>
            <a:xfrm>
              <a:off x="193" y="87"/>
              <a:ext cx="18670" cy="10664"/>
            </a:xfrm>
            <a:prstGeom prst="rect">
              <a:avLst/>
            </a:prstGeom>
          </p:spPr>
        </p:pic>
        <p:sp>
          <p:nvSpPr>
            <p:cNvPr id="19" name="矩形 18"/>
            <p:cNvSpPr/>
            <p:nvPr/>
          </p:nvSpPr>
          <p:spPr>
            <a:xfrm>
              <a:off x="3929" y="3586"/>
              <a:ext cx="1927" cy="4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0353" y="3586"/>
              <a:ext cx="1927" cy="4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175" y="13335"/>
            <a:ext cx="12195810" cy="6169660"/>
            <a:chOff x="-5" y="21"/>
            <a:chExt cx="19206" cy="9716"/>
          </a:xfrm>
        </p:grpSpPr>
        <p:pic>
          <p:nvPicPr>
            <p:cNvPr id="11" name="图片 10"/>
            <p:cNvPicPr>
              <a:picLocks noChangeAspect="1"/>
            </p:cNvPicPr>
            <p:nvPr/>
          </p:nvPicPr>
          <p:blipFill>
            <a:blip r:embed="rId1"/>
            <a:stretch>
              <a:fillRect/>
            </a:stretch>
          </p:blipFill>
          <p:spPr>
            <a:xfrm>
              <a:off x="-5" y="21"/>
              <a:ext cx="19207" cy="9716"/>
            </a:xfrm>
            <a:prstGeom prst="rect">
              <a:avLst/>
            </a:prstGeom>
          </p:spPr>
        </p:pic>
        <p:sp>
          <p:nvSpPr>
            <p:cNvPr id="15" name="矩形 14"/>
            <p:cNvSpPr/>
            <p:nvPr/>
          </p:nvSpPr>
          <p:spPr>
            <a:xfrm>
              <a:off x="-5" y="21"/>
              <a:ext cx="2701" cy="97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7" name="图片 6" descr="发明人"/>
          <p:cNvPicPr>
            <a:picLocks noChangeAspect="1"/>
          </p:cNvPicPr>
          <p:nvPr/>
        </p:nvPicPr>
        <p:blipFill>
          <a:blip r:embed="rId2"/>
          <a:srcRect l="6951" r="8693"/>
          <a:stretch>
            <a:fillRect/>
          </a:stretch>
        </p:blipFill>
        <p:spPr>
          <a:xfrm>
            <a:off x="-3175" y="13335"/>
            <a:ext cx="12196445" cy="6921500"/>
          </a:xfrm>
          <a:prstGeom prst="rect">
            <a:avLst/>
          </a:prstGeom>
        </p:spPr>
      </p:pic>
      <p:pic>
        <p:nvPicPr>
          <p:cNvPr id="8" name="图片 7" descr="专利类型分布"/>
          <p:cNvPicPr>
            <a:picLocks noChangeAspect="1"/>
          </p:cNvPicPr>
          <p:nvPr/>
        </p:nvPicPr>
        <p:blipFill>
          <a:blip r:embed="rId3"/>
          <a:srcRect l="7374" r="8782"/>
          <a:stretch>
            <a:fillRect/>
          </a:stretch>
        </p:blipFill>
        <p:spPr>
          <a:xfrm>
            <a:off x="16510" y="6350"/>
            <a:ext cx="12157075" cy="68586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91795" y="167640"/>
            <a:ext cx="7907655" cy="398780"/>
          </a:xfrm>
          <a:prstGeom prst="rect">
            <a:avLst/>
          </a:prstGeom>
          <a:noFill/>
        </p:spPr>
        <p:txBody>
          <a:bodyPr wrap="square" rtlCol="0" anchor="t">
            <a:spAutoFit/>
          </a:bodyPr>
          <a:p>
            <a:r>
              <a:rPr lang="zh-CN" altLang="en-US" sz="2000" b="1">
                <a:latin typeface="Times New Roman" panose="02020603050405020304" charset="0"/>
                <a:ea typeface="华文中宋" panose="02010600040101010101" charset="-122"/>
                <a:cs typeface="Times New Roman" panose="02020603050405020304" charset="0"/>
              </a:rPr>
              <a:t> 输电线路覆冰： Icing of Transmission Lines </a:t>
            </a:r>
            <a:endParaRPr lang="zh-CN" altLang="en-US" sz="2000" b="1">
              <a:latin typeface="Times New Roman" panose="02020603050405020304" charset="0"/>
              <a:ea typeface="华文中宋" panose="02010600040101010101" charset="-122"/>
              <a:cs typeface="Times New Roman" panose="02020603050405020304" charset="0"/>
            </a:endParaRPr>
          </a:p>
        </p:txBody>
      </p:sp>
      <p:grpSp>
        <p:nvGrpSpPr>
          <p:cNvPr id="6" name="组合 5"/>
          <p:cNvGrpSpPr/>
          <p:nvPr/>
        </p:nvGrpSpPr>
        <p:grpSpPr>
          <a:xfrm>
            <a:off x="1038225" y="902970"/>
            <a:ext cx="10161270" cy="5143500"/>
            <a:chOff x="1635" y="1422"/>
            <a:chExt cx="16002" cy="8100"/>
          </a:xfrm>
        </p:grpSpPr>
        <p:pic>
          <p:nvPicPr>
            <p:cNvPr id="2" name="图片 1"/>
            <p:cNvPicPr>
              <a:picLocks noChangeAspect="1"/>
            </p:cNvPicPr>
            <p:nvPr/>
          </p:nvPicPr>
          <p:blipFill>
            <a:blip r:embed="rId1"/>
            <a:stretch>
              <a:fillRect/>
            </a:stretch>
          </p:blipFill>
          <p:spPr>
            <a:xfrm>
              <a:off x="1635" y="1422"/>
              <a:ext cx="16003" cy="8100"/>
            </a:xfrm>
            <a:prstGeom prst="rect">
              <a:avLst/>
            </a:prstGeom>
          </p:spPr>
        </p:pic>
        <p:sp>
          <p:nvSpPr>
            <p:cNvPr id="4" name="矩形 3"/>
            <p:cNvSpPr/>
            <p:nvPr/>
          </p:nvSpPr>
          <p:spPr>
            <a:xfrm>
              <a:off x="3293" y="7215"/>
              <a:ext cx="14060" cy="11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a:off x="12700" y="903605"/>
            <a:ext cx="12136120" cy="5142230"/>
            <a:chOff x="20" y="1423"/>
            <a:chExt cx="19112" cy="8098"/>
          </a:xfrm>
        </p:grpSpPr>
        <p:pic>
          <p:nvPicPr>
            <p:cNvPr id="7" name="图片 6"/>
            <p:cNvPicPr>
              <a:picLocks noChangeAspect="1"/>
            </p:cNvPicPr>
            <p:nvPr/>
          </p:nvPicPr>
          <p:blipFill>
            <a:blip r:embed="rId2"/>
            <a:stretch>
              <a:fillRect/>
            </a:stretch>
          </p:blipFill>
          <p:spPr>
            <a:xfrm>
              <a:off x="20" y="1423"/>
              <a:ext cx="19112" cy="8099"/>
            </a:xfrm>
            <a:prstGeom prst="rect">
              <a:avLst/>
            </a:prstGeom>
          </p:spPr>
        </p:pic>
        <p:sp>
          <p:nvSpPr>
            <p:cNvPr id="8" name="矩形 7"/>
            <p:cNvSpPr/>
            <p:nvPr/>
          </p:nvSpPr>
          <p:spPr>
            <a:xfrm>
              <a:off x="20" y="1528"/>
              <a:ext cx="2320" cy="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1888" y="2225"/>
              <a:ext cx="12020" cy="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80440" y="114300"/>
            <a:ext cx="7755890" cy="475615"/>
          </a:xfrm>
          <a:prstGeom prst="rect">
            <a:avLst/>
          </a:prstGeom>
          <a:noFill/>
        </p:spPr>
        <p:txBody>
          <a:bodyPr wrap="square" rtlCol="0" anchor="t">
            <a:spAutoFit/>
          </a:bodyPr>
          <a:p>
            <a:r>
              <a:rPr lang="zh-CN" altLang="en-US" sz="2500" b="1" dirty="0">
                <a:latin typeface="Times New Roman" panose="02020603050405020304" charset="0"/>
                <a:ea typeface="华文中宋" panose="02010600040101010101" charset="-122"/>
                <a:cs typeface="Times New Roman" panose="02020603050405020304" charset="0"/>
                <a:sym typeface="+mn-ea"/>
              </a:rPr>
              <a:t>谷歌</a:t>
            </a:r>
            <a:r>
              <a:rPr lang="zh-CN" altLang="en-US" sz="2500" b="1" dirty="0" smtClean="0">
                <a:latin typeface="Times New Roman" panose="02020603050405020304" charset="0"/>
                <a:ea typeface="华文中宋" panose="02010600040101010101" charset="-122"/>
                <a:cs typeface="Times New Roman" panose="02020603050405020304" charset="0"/>
                <a:sym typeface="+mn-ea"/>
              </a:rPr>
              <a:t>学术镜像：</a:t>
            </a:r>
            <a:r>
              <a:rPr lang="en-US" altLang="zh-CN" sz="2500" b="1" dirty="0" smtClean="0">
                <a:latin typeface="Times New Roman" panose="02020603050405020304" charset="0"/>
                <a:ea typeface="华文中宋" panose="02010600040101010101" charset="-122"/>
                <a:cs typeface="Times New Roman" panose="02020603050405020304" charset="0"/>
                <a:sym typeface="+mn-ea"/>
              </a:rPr>
              <a:t>https://scholar.glgoo.org</a:t>
            </a:r>
            <a:r>
              <a:rPr lang="en-US" altLang="zh-CN" sz="2500" b="1" dirty="0">
                <a:latin typeface="Times New Roman" panose="02020603050405020304" charset="0"/>
                <a:ea typeface="华文中宋" panose="02010600040101010101" charset="-122"/>
                <a:cs typeface="Times New Roman" panose="02020603050405020304" charset="0"/>
                <a:sym typeface="+mn-ea"/>
              </a:rPr>
              <a:t>/</a:t>
            </a:r>
            <a:endParaRPr lang="zh-CN" altLang="en-US" sz="2500">
              <a:latin typeface="Times New Roman" panose="02020603050405020304" charset="0"/>
              <a:ea typeface="华文中宋" panose="02010600040101010101" charset="-122"/>
              <a:cs typeface="Times New Roman" panose="02020603050405020304" charset="0"/>
            </a:endParaRPr>
          </a:p>
        </p:txBody>
      </p:sp>
      <p:pic>
        <p:nvPicPr>
          <p:cNvPr id="5" name="图片 4"/>
          <p:cNvPicPr>
            <a:picLocks noChangeAspect="1"/>
          </p:cNvPicPr>
          <p:nvPr/>
        </p:nvPicPr>
        <p:blipFill>
          <a:blip r:embed="rId1"/>
          <a:stretch>
            <a:fillRect/>
          </a:stretch>
        </p:blipFill>
        <p:spPr>
          <a:xfrm>
            <a:off x="1115695" y="1466215"/>
            <a:ext cx="9518650" cy="4250055"/>
          </a:xfrm>
          <a:prstGeom prst="rect">
            <a:avLst/>
          </a:prstGeom>
        </p:spPr>
      </p:pic>
      <p:sp>
        <p:nvSpPr>
          <p:cNvPr id="6" name="矩形 5"/>
          <p:cNvSpPr/>
          <p:nvPr/>
        </p:nvSpPr>
        <p:spPr>
          <a:xfrm>
            <a:off x="1126490" y="4076700"/>
            <a:ext cx="9361170" cy="792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2191385" y="727075"/>
            <a:ext cx="6832600" cy="6041390"/>
            <a:chOff x="3451" y="1145"/>
            <a:chExt cx="10760" cy="9514"/>
          </a:xfrm>
        </p:grpSpPr>
        <p:pic>
          <p:nvPicPr>
            <p:cNvPr id="7" name="图片 6"/>
            <p:cNvPicPr>
              <a:picLocks noChangeAspect="1"/>
            </p:cNvPicPr>
            <p:nvPr/>
          </p:nvPicPr>
          <p:blipFill>
            <a:blip r:embed="rId2"/>
            <a:stretch>
              <a:fillRect/>
            </a:stretch>
          </p:blipFill>
          <p:spPr>
            <a:xfrm>
              <a:off x="3451" y="1145"/>
              <a:ext cx="10760" cy="9514"/>
            </a:xfrm>
            <a:prstGeom prst="rect">
              <a:avLst/>
            </a:prstGeom>
            <a:ln w="114300">
              <a:solidFill>
                <a:schemeClr val="accent1"/>
              </a:solidFill>
            </a:ln>
          </p:spPr>
        </p:pic>
        <p:sp>
          <p:nvSpPr>
            <p:cNvPr id="8" name="矩形 7"/>
            <p:cNvSpPr/>
            <p:nvPr/>
          </p:nvSpPr>
          <p:spPr>
            <a:xfrm>
              <a:off x="4836" y="2905"/>
              <a:ext cx="8165" cy="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0" name="图片 9"/>
          <p:cNvPicPr>
            <a:picLocks noChangeAspect="1"/>
          </p:cNvPicPr>
          <p:nvPr/>
        </p:nvPicPr>
        <p:blipFill>
          <a:blip r:embed="rId3"/>
          <a:stretch>
            <a:fillRect/>
          </a:stretch>
        </p:blipFill>
        <p:spPr>
          <a:xfrm>
            <a:off x="2074545" y="589915"/>
            <a:ext cx="8965565" cy="6179185"/>
          </a:xfrm>
          <a:prstGeom prst="rect">
            <a:avLst/>
          </a:prstGeom>
          <a:ln w="114300">
            <a:solidFill>
              <a:schemeClr val="accent1"/>
            </a:solidFill>
          </a:ln>
        </p:spPr>
      </p:pic>
      <p:sp>
        <p:nvSpPr>
          <p:cNvPr id="11" name="矩形 10"/>
          <p:cNvSpPr/>
          <p:nvPr/>
        </p:nvSpPr>
        <p:spPr>
          <a:xfrm>
            <a:off x="2279015" y="2924810"/>
            <a:ext cx="4104005" cy="287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6" name="组合 15"/>
          <p:cNvGrpSpPr/>
          <p:nvPr/>
        </p:nvGrpSpPr>
        <p:grpSpPr>
          <a:xfrm>
            <a:off x="770255" y="19685"/>
            <a:ext cx="10542270" cy="6813550"/>
            <a:chOff x="1213" y="31"/>
            <a:chExt cx="16602" cy="10730"/>
          </a:xfrm>
        </p:grpSpPr>
        <p:pic>
          <p:nvPicPr>
            <p:cNvPr id="12" name="图片 11"/>
            <p:cNvPicPr>
              <a:picLocks noChangeAspect="1"/>
            </p:cNvPicPr>
            <p:nvPr/>
          </p:nvPicPr>
          <p:blipFill>
            <a:blip r:embed="rId4"/>
            <a:stretch>
              <a:fillRect/>
            </a:stretch>
          </p:blipFill>
          <p:spPr>
            <a:xfrm>
              <a:off x="1213" y="31"/>
              <a:ext cx="16603" cy="10731"/>
            </a:xfrm>
            <a:prstGeom prst="rect">
              <a:avLst/>
            </a:prstGeom>
            <a:ln w="114300">
              <a:solidFill>
                <a:schemeClr val="accent1"/>
              </a:solidFill>
            </a:ln>
          </p:spPr>
        </p:pic>
        <p:sp>
          <p:nvSpPr>
            <p:cNvPr id="13" name="矩形 12"/>
            <p:cNvSpPr/>
            <p:nvPr/>
          </p:nvSpPr>
          <p:spPr>
            <a:xfrm>
              <a:off x="11640" y="2338"/>
              <a:ext cx="2154" cy="6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4014" y="862"/>
              <a:ext cx="3951" cy="580"/>
            </a:xfrm>
            <a:prstGeom prst="rect">
              <a:avLst/>
            </a:prstGeom>
            <a:solidFill>
              <a:srgbClr val="FFFF00"/>
            </a:solidFill>
          </p:spPr>
          <p:txBody>
            <a:bodyPr wrap="square" rtlCol="0">
              <a:spAutoFit/>
            </a:bodyPr>
            <a:p>
              <a:r>
                <a:rPr lang="zh-CN" altLang="en-US" b="1">
                  <a:solidFill>
                    <a:srgbClr val="FF0000"/>
                  </a:solidFill>
                  <a:latin typeface="华文中宋" panose="02010600040101010101" charset="-122"/>
                  <a:ea typeface="华文中宋" panose="02010600040101010101" charset="-122"/>
                </a:rPr>
                <a:t>可在线查看该专利全文</a:t>
              </a:r>
              <a:endParaRPr lang="zh-CN" altLang="en-US" b="1">
                <a:solidFill>
                  <a:srgbClr val="FF0000"/>
                </a:solidFill>
                <a:latin typeface="华文中宋" panose="02010600040101010101" charset="-122"/>
                <a:ea typeface="华文中宋" panose="02010600040101010101" charset="-122"/>
              </a:endParaRPr>
            </a:p>
          </p:txBody>
        </p:sp>
      </p:grpSp>
      <p:pic>
        <p:nvPicPr>
          <p:cNvPr id="17" name="图片 16"/>
          <p:cNvPicPr>
            <a:picLocks noChangeAspect="1"/>
          </p:cNvPicPr>
          <p:nvPr/>
        </p:nvPicPr>
        <p:blipFill>
          <a:blip r:embed="rId5"/>
          <a:stretch>
            <a:fillRect/>
          </a:stretch>
        </p:blipFill>
        <p:spPr>
          <a:xfrm>
            <a:off x="3957320" y="19050"/>
            <a:ext cx="4271010" cy="6902450"/>
          </a:xfrm>
          <a:prstGeom prst="rect">
            <a:avLst/>
          </a:prstGeom>
          <a:ln w="114300">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0836" name="图片 120835"/>
          <p:cNvPicPr>
            <a:picLocks noChangeAspect="1"/>
          </p:cNvPicPr>
          <p:nvPr/>
        </p:nvPicPr>
        <p:blipFill>
          <a:blip r:embed="rId1"/>
          <a:stretch>
            <a:fillRect/>
          </a:stretch>
        </p:blipFill>
        <p:spPr>
          <a:xfrm>
            <a:off x="46990" y="-395605"/>
            <a:ext cx="12199620" cy="7071995"/>
          </a:xfrm>
          <a:prstGeom prst="rect">
            <a:avLst/>
          </a:prstGeom>
          <a:noFill/>
          <a:ln w="9525">
            <a:noFill/>
          </a:ln>
        </p:spPr>
      </p:pic>
      <p:sp>
        <p:nvSpPr>
          <p:cNvPr id="4" name="矩形 3"/>
          <p:cNvSpPr/>
          <p:nvPr/>
        </p:nvSpPr>
        <p:spPr>
          <a:xfrm>
            <a:off x="330835" y="1440180"/>
            <a:ext cx="1367790" cy="6483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0843" name="矩形 120842"/>
          <p:cNvSpPr/>
          <p:nvPr/>
        </p:nvSpPr>
        <p:spPr>
          <a:xfrm>
            <a:off x="1121728" y="2260283"/>
            <a:ext cx="1584325" cy="865187"/>
          </a:xfrm>
          <a:prstGeom prst="rect">
            <a:avLst/>
          </a:prstGeom>
          <a:solidFill>
            <a:schemeClr val="accent2">
              <a:alpha val="24001"/>
            </a:schemeClr>
          </a:solidFill>
          <a:ln w="9525">
            <a:noFill/>
          </a:ln>
        </p:spPr>
        <p:txBody>
          <a:bodyPr wrap="none" anchor="ctr"/>
          <a:p>
            <a:pPr algn="ctr"/>
            <a:r>
              <a:rPr lang="zh-CN" altLang="en-US" sz="2400" b="1" dirty="0">
                <a:latin typeface="华文中宋" panose="02010600040101010101" charset="-122"/>
                <a:ea typeface="华文中宋" panose="02010600040101010101" charset="-122"/>
              </a:rPr>
              <a:t>导师课题</a:t>
            </a:r>
            <a:endParaRPr lang="zh-CN" altLang="en-US" sz="2400" b="1" dirty="0">
              <a:latin typeface="华文中宋" panose="02010600040101010101" charset="-122"/>
              <a:ea typeface="华文中宋" panose="02010600040101010101" charset="-122"/>
            </a:endParaRPr>
          </a:p>
        </p:txBody>
      </p:sp>
      <p:sp>
        <p:nvSpPr>
          <p:cNvPr id="120844" name="矩形 120843"/>
          <p:cNvSpPr/>
          <p:nvPr/>
        </p:nvSpPr>
        <p:spPr>
          <a:xfrm>
            <a:off x="1121728" y="3473450"/>
            <a:ext cx="1584325" cy="865188"/>
          </a:xfrm>
          <a:prstGeom prst="rect">
            <a:avLst/>
          </a:prstGeom>
          <a:solidFill>
            <a:schemeClr val="accent2">
              <a:alpha val="24001"/>
            </a:schemeClr>
          </a:solidFill>
          <a:ln w="9525">
            <a:noFill/>
          </a:ln>
        </p:spPr>
        <p:txBody>
          <a:bodyPr wrap="none" anchor="ctr"/>
          <a:p>
            <a:pPr algn="ctr"/>
            <a:r>
              <a:rPr lang="zh-CN" altLang="en-US" sz="2400" b="1" dirty="0">
                <a:latin typeface="华文中宋" panose="02010600040101010101" charset="-122"/>
                <a:ea typeface="华文中宋" panose="02010600040101010101" charset="-122"/>
              </a:rPr>
              <a:t>自选题目</a:t>
            </a:r>
            <a:endParaRPr lang="zh-CN" altLang="en-US" sz="2400" b="1" dirty="0">
              <a:latin typeface="华文中宋" panose="02010600040101010101" charset="-122"/>
              <a:ea typeface="华文中宋" panose="02010600040101010101" charset="-122"/>
            </a:endParaRPr>
          </a:p>
        </p:txBody>
      </p:sp>
      <p:sp>
        <p:nvSpPr>
          <p:cNvPr id="11272" name="直接连接符 120845"/>
          <p:cNvSpPr/>
          <p:nvPr/>
        </p:nvSpPr>
        <p:spPr>
          <a:xfrm>
            <a:off x="4690745" y="2692083"/>
            <a:ext cx="2808288" cy="0"/>
          </a:xfrm>
          <a:prstGeom prst="line">
            <a:avLst/>
          </a:prstGeom>
          <a:ln w="28575" cap="flat" cmpd="sng">
            <a:solidFill>
              <a:srgbClr val="FF0000"/>
            </a:solidFill>
            <a:prstDash val="solid"/>
            <a:round/>
            <a:headEnd type="none" w="med" len="med"/>
            <a:tailEnd type="triangle" w="med" len="med"/>
          </a:ln>
        </p:spPr>
      </p:sp>
      <p:pic>
        <p:nvPicPr>
          <p:cNvPr id="11273" name="图片 120847"/>
          <p:cNvPicPr>
            <a:picLocks noChangeAspect="1"/>
          </p:cNvPicPr>
          <p:nvPr/>
        </p:nvPicPr>
        <p:blipFill>
          <a:blip r:embed="rId2"/>
          <a:stretch>
            <a:fillRect/>
          </a:stretch>
        </p:blipFill>
        <p:spPr>
          <a:xfrm>
            <a:off x="3212148" y="3395980"/>
            <a:ext cx="3067050" cy="942975"/>
          </a:xfrm>
          <a:prstGeom prst="rect">
            <a:avLst/>
          </a:prstGeom>
          <a:noFill/>
          <a:ln w="9525">
            <a:noFill/>
          </a:ln>
        </p:spPr>
      </p:pic>
      <p:sp>
        <p:nvSpPr>
          <p:cNvPr id="11274" name="矩形 120848"/>
          <p:cNvSpPr/>
          <p:nvPr/>
        </p:nvSpPr>
        <p:spPr>
          <a:xfrm>
            <a:off x="7840345" y="2188210"/>
            <a:ext cx="1278255" cy="1010285"/>
          </a:xfrm>
          <a:prstGeom prst="rect">
            <a:avLst/>
          </a:prstGeom>
          <a:gradFill>
            <a:gsLst>
              <a:gs pos="0">
                <a:srgbClr val="9EE256"/>
              </a:gs>
              <a:gs pos="100000">
                <a:srgbClr val="52762D"/>
              </a:gs>
            </a:gsLst>
            <a:lin ang="5400000" scaled="0"/>
          </a:gradFill>
          <a:ln w="9525">
            <a:noFill/>
          </a:ln>
        </p:spPr>
        <p:txBody>
          <a:bodyPr wrap="none" anchor="ctr"/>
          <a:p>
            <a:pPr algn="ctr"/>
            <a:r>
              <a:rPr lang="zh-CN" altLang="en-US" sz="2400" b="1" dirty="0">
                <a:solidFill>
                  <a:srgbClr val="1C1C1C"/>
                </a:solidFill>
                <a:latin typeface="华文中宋" panose="02010600040101010101" charset="-122"/>
                <a:ea typeface="华文中宋" panose="02010600040101010101" charset="-122"/>
              </a:rPr>
              <a:t>完成硕</a:t>
            </a:r>
            <a:endParaRPr lang="zh-CN" altLang="en-US" sz="2400" b="1" dirty="0">
              <a:solidFill>
                <a:srgbClr val="1C1C1C"/>
              </a:solidFill>
              <a:latin typeface="华文中宋" panose="02010600040101010101" charset="-122"/>
              <a:ea typeface="华文中宋" panose="02010600040101010101" charset="-122"/>
            </a:endParaRPr>
          </a:p>
          <a:p>
            <a:pPr algn="ctr"/>
            <a:r>
              <a:rPr lang="zh-CN" altLang="en-US" sz="2400" b="1" dirty="0">
                <a:solidFill>
                  <a:srgbClr val="1C1C1C"/>
                </a:solidFill>
                <a:latin typeface="华文中宋" panose="02010600040101010101" charset="-122"/>
                <a:ea typeface="华文中宋" panose="02010600040101010101" charset="-122"/>
              </a:rPr>
              <a:t>士论文</a:t>
            </a:r>
            <a:endParaRPr lang="zh-CN" altLang="en-US" sz="2400" b="1" dirty="0">
              <a:solidFill>
                <a:srgbClr val="1C1C1C"/>
              </a:solidFill>
              <a:latin typeface="华文中宋" panose="02010600040101010101" charset="-122"/>
              <a:ea typeface="华文中宋" panose="02010600040101010101" charset="-122"/>
            </a:endParaRPr>
          </a:p>
        </p:txBody>
      </p:sp>
      <p:sp>
        <p:nvSpPr>
          <p:cNvPr id="21510" name="左大括号 2"/>
          <p:cNvSpPr/>
          <p:nvPr/>
        </p:nvSpPr>
        <p:spPr>
          <a:xfrm>
            <a:off x="2747010" y="2219960"/>
            <a:ext cx="400050" cy="946785"/>
          </a:xfrm>
          <a:prstGeom prst="leftBrace">
            <a:avLst>
              <a:gd name="adj1" fmla="val 8324"/>
              <a:gd name="adj2" fmla="val 50000"/>
            </a:avLst>
          </a:prstGeom>
          <a:solidFill>
            <a:schemeClr val="accent1"/>
          </a:solidFill>
          <a:ln w="9525" cap="flat" cmpd="sng">
            <a:solidFill>
              <a:schemeClr val="tx1"/>
            </a:solidFill>
            <a:prstDash val="solid"/>
            <a:headEnd type="none" w="med" len="med"/>
            <a:tailEnd type="none" w="med" len="med"/>
          </a:ln>
        </p:spPr>
        <p:txBody>
          <a:bodyPr/>
          <a:p>
            <a:endParaRPr lang="zh-CN" altLang="en-US" sz="2400" dirty="0">
              <a:latin typeface="Arial" panose="020B0604020202020204" pitchFamily="34" charset="0"/>
            </a:endParaRPr>
          </a:p>
        </p:txBody>
      </p:sp>
      <p:sp>
        <p:nvSpPr>
          <p:cNvPr id="8" name="矩形 7"/>
          <p:cNvSpPr/>
          <p:nvPr/>
        </p:nvSpPr>
        <p:spPr>
          <a:xfrm>
            <a:off x="3150235" y="2131695"/>
            <a:ext cx="2038350" cy="461963"/>
          </a:xfrm>
          <a:prstGeom prst="rect">
            <a:avLst/>
          </a:prstGeom>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rPr>
              <a:t>纵向课题</a:t>
            </a: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 name="矩形 9"/>
          <p:cNvSpPr/>
          <p:nvPr/>
        </p:nvSpPr>
        <p:spPr>
          <a:xfrm>
            <a:off x="3147060" y="2813050"/>
            <a:ext cx="2041525" cy="461963"/>
          </a:xfrm>
          <a:prstGeom prst="rect">
            <a:avLst/>
          </a:prstGeom>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rPr>
              <a:t>横向课题</a:t>
            </a:r>
            <a:endParaRPr kumimoji="0" lang="zh-CN" altLang="en-US" sz="24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Text Box 19"/>
          <p:cNvSpPr txBox="1">
            <a:spLocks noChangeArrowheads="1"/>
          </p:cNvSpPr>
          <p:nvPr/>
        </p:nvSpPr>
        <p:spPr bwMode="auto">
          <a:xfrm>
            <a:off x="2872740" y="3614420"/>
            <a:ext cx="8792845" cy="1568450"/>
          </a:xfrm>
          <a:prstGeom prst="rect">
            <a:avLst/>
          </a:prstGeom>
          <a:solidFill>
            <a:srgbClr val="92D050"/>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marL="342900" marR="0" indent="-342900" algn="just" defTabSz="914400">
              <a:spcBef>
                <a:spcPct val="50000"/>
              </a:spcBef>
              <a:buClrTx/>
              <a:buSzTx/>
              <a:buFont typeface="Wingdings" panose="05000000000000000000" pitchFamily="2" charset="2"/>
              <a:buChar char="Ø"/>
              <a:defRPr/>
            </a:pPr>
            <a:r>
              <a:rPr kumimoji="0" lang="zh-CN" altLang="en-US" sz="240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导师指定的课题</a:t>
            </a:r>
            <a:r>
              <a:rPr kumimoji="0" lang="en-US" altLang="zh-CN"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a:t>
            </a:r>
            <a:r>
              <a:rPr kumimoji="0" lang="zh-CN" altLang="en-US"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导师通常会给定一个</a:t>
            </a:r>
            <a:r>
              <a:rPr kumimoji="0" lang="zh-CN" altLang="en-US" sz="2400" b="1"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研究题目</a:t>
            </a:r>
            <a:r>
              <a:rPr kumimoji="0" lang="zh-CN" altLang="en-US"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和一些资料，或要求你做某某问题，这至少给了</a:t>
            </a:r>
            <a:r>
              <a:rPr kumimoji="0" lang="zh-CN" altLang="en-US" sz="2400" b="1"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主要范围和认知点</a:t>
            </a:r>
            <a:r>
              <a:rPr kumimoji="0" lang="zh-CN" altLang="en-US"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。等于已经把</a:t>
            </a:r>
            <a:r>
              <a:rPr kumimoji="0" lang="zh-CN" altLang="en-US" sz="2400" b="1"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科学问题</a:t>
            </a:r>
            <a:r>
              <a:rPr kumimoji="0" lang="zh-CN" altLang="en-US"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告诉你了，下来要做的事情就是要你</a:t>
            </a:r>
            <a:r>
              <a:rPr kumimoji="0" lang="zh-CN" altLang="en-US" sz="2400" b="1"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具体去做</a:t>
            </a:r>
            <a:r>
              <a:rPr kumimoji="0" lang="zh-CN" altLang="en-US"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a:t>
            </a:r>
            <a:r>
              <a:rPr kumimoji="0" lang="zh-CN" altLang="en-US" sz="2400" b="1"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做啥？如何做？</a:t>
            </a:r>
            <a:r>
              <a:rPr kumimoji="0" lang="zh-CN" altLang="en-US"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等等。</a:t>
            </a:r>
            <a:endParaRPr kumimoji="0" lang="zh-CN" altLang="en-US"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p:txBody>
      </p:sp>
      <p:sp>
        <p:nvSpPr>
          <p:cNvPr id="18" name="矩形 17"/>
          <p:cNvSpPr/>
          <p:nvPr/>
        </p:nvSpPr>
        <p:spPr>
          <a:xfrm>
            <a:off x="1229995" y="2368550"/>
            <a:ext cx="1367790" cy="6483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9" name="组合 18"/>
          <p:cNvGrpSpPr/>
          <p:nvPr/>
        </p:nvGrpSpPr>
        <p:grpSpPr>
          <a:xfrm>
            <a:off x="2571115" y="3275330"/>
            <a:ext cx="9014460" cy="2556510"/>
            <a:chOff x="4283" y="1918"/>
            <a:chExt cx="14196" cy="4026"/>
          </a:xfrm>
        </p:grpSpPr>
        <p:grpSp>
          <p:nvGrpSpPr>
            <p:cNvPr id="22" name="组合 21"/>
            <p:cNvGrpSpPr/>
            <p:nvPr/>
          </p:nvGrpSpPr>
          <p:grpSpPr>
            <a:xfrm rot="0">
              <a:off x="5451" y="1918"/>
              <a:ext cx="13028" cy="4026"/>
              <a:chOff x="6798" y="4521"/>
              <a:chExt cx="11098" cy="2654"/>
            </a:xfrm>
          </p:grpSpPr>
          <p:pic>
            <p:nvPicPr>
              <p:cNvPr id="23" name="图片 22"/>
              <p:cNvPicPr>
                <a:picLocks noChangeAspect="1"/>
              </p:cNvPicPr>
              <p:nvPr/>
            </p:nvPicPr>
            <p:blipFill>
              <a:blip r:embed="rId3"/>
              <a:stretch>
                <a:fillRect/>
              </a:stretch>
            </p:blipFill>
            <p:spPr>
              <a:xfrm>
                <a:off x="6798" y="4521"/>
                <a:ext cx="11099" cy="2655"/>
              </a:xfrm>
              <a:prstGeom prst="rect">
                <a:avLst/>
              </a:prstGeom>
            </p:spPr>
          </p:pic>
          <p:sp>
            <p:nvSpPr>
              <p:cNvPr id="24" name="圆角矩形 23"/>
              <p:cNvSpPr/>
              <p:nvPr/>
            </p:nvSpPr>
            <p:spPr>
              <a:xfrm>
                <a:off x="7585" y="6133"/>
                <a:ext cx="10093" cy="10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5" name="燕尾形箭头 24"/>
            <p:cNvSpPr/>
            <p:nvPr/>
          </p:nvSpPr>
          <p:spPr>
            <a:xfrm>
              <a:off x="4283" y="3621"/>
              <a:ext cx="1683" cy="1132"/>
            </a:xfrm>
            <a:prstGeom prst="notchedRightArrow">
              <a:avLst/>
            </a:prstGeom>
            <a:gradFill>
              <a:gsLst>
                <a:gs pos="0">
                  <a:srgbClr val="FE4444"/>
                </a:gs>
                <a:gs pos="100000">
                  <a:srgbClr val="832B2B"/>
                </a:gs>
              </a:gsLst>
              <a:lin ang="5400000" scaled="0"/>
            </a:gradFill>
            <a:ln w="28575" cmpd="dbl">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图片 43011"/>
          <p:cNvPicPr>
            <a:picLocks noChangeAspect="1"/>
          </p:cNvPicPr>
          <p:nvPr/>
        </p:nvPicPr>
        <p:blipFill>
          <a:blip r:embed="rId1"/>
          <a:stretch>
            <a:fillRect/>
          </a:stretch>
        </p:blipFill>
        <p:spPr>
          <a:xfrm>
            <a:off x="1925320" y="1186180"/>
            <a:ext cx="8153400" cy="5051425"/>
          </a:xfrm>
          <a:prstGeom prst="rect">
            <a:avLst/>
          </a:prstGeom>
          <a:noFill/>
          <a:ln w="9525">
            <a:noFill/>
          </a:ln>
        </p:spPr>
      </p:pic>
      <p:sp>
        <p:nvSpPr>
          <p:cNvPr id="43013" name="椭圆 43012"/>
          <p:cNvSpPr/>
          <p:nvPr/>
        </p:nvSpPr>
        <p:spPr>
          <a:xfrm>
            <a:off x="3088640" y="2544445"/>
            <a:ext cx="914400" cy="2557780"/>
          </a:xfrm>
          <a:prstGeom prst="ellipse">
            <a:avLst/>
          </a:prstGeom>
          <a:noFill/>
          <a:ln w="34925" cap="flat" cmpd="sng">
            <a:solidFill>
              <a:srgbClr val="FF0000"/>
            </a:solidFill>
            <a:prstDash val="solid"/>
            <a:round/>
            <a:headEnd type="none" w="med" len="med"/>
            <a:tailEnd type="none" w="med" len="med"/>
          </a:ln>
        </p:spPr>
        <p:txBody>
          <a:bodyPr anchor="t"/>
          <a:p>
            <a:endParaRPr lang="zh-CN" altLang="en-US">
              <a:latin typeface="Calibri" panose="020F0502020204030204" charset="0"/>
              <a:ea typeface="宋体" panose="02010600030101010101" pitchFamily="2" charset="-122"/>
            </a:endParaRPr>
          </a:p>
        </p:txBody>
      </p:sp>
      <p:sp>
        <p:nvSpPr>
          <p:cNvPr id="10" name="矩形 9"/>
          <p:cNvSpPr/>
          <p:nvPr/>
        </p:nvSpPr>
        <p:spPr>
          <a:xfrm>
            <a:off x="816288" y="443121"/>
            <a:ext cx="2014220" cy="645160"/>
          </a:xfrm>
          <a:prstGeom prst="rect">
            <a:avLst/>
          </a:prstGeom>
        </p:spPr>
        <p:txBody>
          <a:bodyPr wrap="none">
            <a:spAutoFit/>
          </a:bodyPr>
          <a:p>
            <a:pPr algn="l"/>
            <a:r>
              <a:rPr lang="zh-CN" sz="3600" b="1" dirty="0">
                <a:latin typeface="华文中宋" panose="02010600040101010101" charset="-122"/>
                <a:ea typeface="华文中宋" panose="02010600040101010101" charset="-122"/>
                <a:sym typeface="Arial" panose="020B0604020202020204"/>
              </a:rPr>
              <a:t>科研起步</a:t>
            </a:r>
            <a:endParaRPr lang="zh-CN" sz="3600" b="1" dirty="0">
              <a:latin typeface="华文中宋" panose="02010600040101010101" charset="-122"/>
              <a:ea typeface="华文中宋" panose="02010600040101010101"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88983" y="217061"/>
            <a:ext cx="2929890" cy="645160"/>
          </a:xfrm>
          <a:prstGeom prst="rect">
            <a:avLst/>
          </a:prstGeom>
        </p:spPr>
        <p:txBody>
          <a:bodyPr wrap="none">
            <a:spAutoFit/>
          </a:bodyPr>
          <a:p>
            <a:pPr algn="l"/>
            <a:r>
              <a:rPr lang="zh-CN" sz="3600" b="1" dirty="0">
                <a:latin typeface="华文中宋" panose="02010600040101010101" charset="-122"/>
                <a:ea typeface="华文中宋" panose="02010600040101010101" charset="-122"/>
                <a:sym typeface="Arial" panose="020B0604020202020204"/>
              </a:rPr>
              <a:t>构建概念地图</a:t>
            </a:r>
            <a:endParaRPr lang="zh-CN" sz="3600" b="1" dirty="0">
              <a:latin typeface="华文中宋" panose="02010600040101010101" charset="-122"/>
              <a:ea typeface="华文中宋" panose="02010600040101010101" charset="-122"/>
              <a:sym typeface="Arial" panose="020B0604020202020204"/>
            </a:endParaRPr>
          </a:p>
        </p:txBody>
      </p:sp>
      <p:sp>
        <p:nvSpPr>
          <p:cNvPr id="13" name="文本框 12"/>
          <p:cNvSpPr txBox="1"/>
          <p:nvPr/>
        </p:nvSpPr>
        <p:spPr>
          <a:xfrm>
            <a:off x="788670" y="1769110"/>
            <a:ext cx="10984230" cy="521970"/>
          </a:xfrm>
          <a:prstGeom prst="rect">
            <a:avLst/>
          </a:prstGeom>
          <a:noFill/>
        </p:spPr>
        <p:txBody>
          <a:bodyPr wrap="square" rtlCol="0">
            <a:spAutoFit/>
          </a:bodyPr>
          <a:p>
            <a:r>
              <a:rPr lang="zh-CN" altLang="en-US" sz="2800" b="1" u="sng">
                <a:solidFill>
                  <a:srgbClr val="FF0000"/>
                </a:solidFill>
                <a:latin typeface="华文中宋" panose="02010600040101010101" charset="-122"/>
                <a:ea typeface="华文中宋" panose="02010600040101010101" charset="-122"/>
                <a:cs typeface="华文中宋" panose="02010600040101010101" charset="-122"/>
              </a:rPr>
              <a:t>废旧纺织品回收：</a:t>
            </a:r>
            <a:r>
              <a:rPr lang="zh-CN" altLang="en-US" sz="2800">
                <a:latin typeface="华文中宋" panose="02010600040101010101" charset="-122"/>
                <a:ea typeface="华文中宋" panose="02010600040101010101" charset="-122"/>
                <a:cs typeface="华文中宋" panose="02010600040101010101" charset="-122"/>
              </a:rPr>
              <a:t>捐给慈善机构？焚烧填埋？回收利用？</a:t>
            </a:r>
            <a:r>
              <a:rPr lang="en-US" altLang="zh-CN" sz="2800">
                <a:latin typeface="华文中宋" panose="02010600040101010101" charset="-122"/>
                <a:ea typeface="华文中宋" panose="02010600040101010101" charset="-122"/>
                <a:cs typeface="华文中宋" panose="02010600040101010101" charset="-122"/>
              </a:rPr>
              <a:t>.......</a:t>
            </a:r>
            <a:endParaRPr lang="en-US" altLang="zh-CN" sz="28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1597" y="239286"/>
            <a:ext cx="4303395" cy="645160"/>
          </a:xfrm>
          <a:prstGeom prst="rect">
            <a:avLst/>
          </a:prstGeom>
        </p:spPr>
        <p:txBody>
          <a:bodyPr wrap="none">
            <a:spAutoFit/>
          </a:bodyPr>
          <a:p>
            <a:pPr algn="l"/>
            <a:r>
              <a:rPr lang="zh-CN" sz="3600" b="1" dirty="0">
                <a:latin typeface="华文中宋" panose="02010600040101010101" charset="-122"/>
                <a:ea typeface="华文中宋" panose="02010600040101010101" charset="-122"/>
                <a:sym typeface="Arial" panose="020B0604020202020204"/>
              </a:rPr>
              <a:t>善用工具：整理文献</a:t>
            </a:r>
            <a:endParaRPr lang="zh-CN" sz="3600" b="1" dirty="0">
              <a:latin typeface="华文中宋" panose="02010600040101010101" charset="-122"/>
              <a:ea typeface="华文中宋" panose="02010600040101010101" charset="-122"/>
              <a:sym typeface="Arial" panose="020B0604020202020204"/>
            </a:endParaRPr>
          </a:p>
        </p:txBody>
      </p:sp>
      <p:pic>
        <p:nvPicPr>
          <p:cNvPr id="8" name="图片 7"/>
          <p:cNvPicPr>
            <a:picLocks noChangeAspect="1"/>
          </p:cNvPicPr>
          <p:nvPr/>
        </p:nvPicPr>
        <p:blipFill>
          <a:blip r:embed="rId1"/>
          <a:srcRect l="910" t="3171" r="1663" b="1095"/>
          <a:stretch>
            <a:fillRect/>
          </a:stretch>
        </p:blipFill>
        <p:spPr>
          <a:xfrm>
            <a:off x="4261485" y="19050"/>
            <a:ext cx="6733540" cy="6819900"/>
          </a:xfrm>
          <a:prstGeom prst="rect">
            <a:avLst/>
          </a:prstGeom>
        </p:spPr>
      </p:pic>
      <p:grpSp>
        <p:nvGrpSpPr>
          <p:cNvPr id="11" name="组合 10"/>
          <p:cNvGrpSpPr/>
          <p:nvPr/>
        </p:nvGrpSpPr>
        <p:grpSpPr>
          <a:xfrm>
            <a:off x="958215" y="2875280"/>
            <a:ext cx="2944495" cy="1229995"/>
            <a:chOff x="633452" y="766505"/>
            <a:chExt cx="5070661" cy="1872845"/>
          </a:xfrm>
        </p:grpSpPr>
        <p:pic>
          <p:nvPicPr>
            <p:cNvPr id="17410" name="Picture 2" descr="https://ss1.bdstatic.com/70cFvXSh_Q1YnxGkpoWK1HF6hhy/it/u=2961728735,3581104602&amp;fm=27&amp;g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46" y="766505"/>
              <a:ext cx="5069567" cy="10574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
            <p:cNvSpPr txBox="1"/>
            <p:nvPr/>
          </p:nvSpPr>
          <p:spPr>
            <a:xfrm>
              <a:off x="633452" y="2032150"/>
              <a:ext cx="5070661" cy="607200"/>
            </a:xfrm>
            <a:prstGeom prst="rect">
              <a:avLst/>
            </a:prstGeom>
            <a:noFill/>
          </p:spPr>
          <p:txBody>
            <a:bodyPr wrap="square" rtlCol="0">
              <a:spAutoFit/>
            </a:bodyPr>
            <a:p>
              <a:pPr algn="ctr"/>
              <a:r>
                <a:rPr lang="en-US" altLang="zh-CN" sz="2000" b="1" dirty="0" smtClean="0">
                  <a:latin typeface="Times New Roman" panose="02020603050405020304" charset="0"/>
                  <a:cs typeface="Times New Roman" panose="02020603050405020304" charset="0"/>
                </a:rPr>
                <a:t>Mindjet </a:t>
              </a:r>
              <a:r>
                <a:rPr lang="en-US" altLang="zh-CN" sz="2000" b="1" dirty="0" err="1" smtClean="0">
                  <a:latin typeface="Times New Roman" panose="02020603050405020304" charset="0"/>
                  <a:cs typeface="Times New Roman" panose="02020603050405020304" charset="0"/>
                </a:rPr>
                <a:t>MindManager</a:t>
              </a:r>
              <a:endParaRPr lang="zh-CN" altLang="en-US" sz="2000" b="1" dirty="0">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4" descr="Fiber2"/>
          <p:cNvPicPr>
            <a:picLocks noChangeAspect="1"/>
          </p:cNvPicPr>
          <p:nvPr/>
        </p:nvPicPr>
        <p:blipFill>
          <a:blip r:embed="rId1">
            <a:lum contrast="6000"/>
          </a:blip>
          <a:stretch>
            <a:fillRect/>
          </a:stretch>
        </p:blipFill>
        <p:spPr>
          <a:xfrm>
            <a:off x="2684145" y="1767205"/>
            <a:ext cx="3963035" cy="4222750"/>
          </a:xfrm>
          <a:prstGeom prst="rect">
            <a:avLst/>
          </a:prstGeom>
          <a:noFill/>
          <a:ln w="9525">
            <a:noFill/>
          </a:ln>
        </p:spPr>
      </p:pic>
      <p:sp>
        <p:nvSpPr>
          <p:cNvPr id="7171" name="Arc 125"/>
          <p:cNvSpPr/>
          <p:nvPr/>
        </p:nvSpPr>
        <p:spPr>
          <a:xfrm>
            <a:off x="4524375" y="1538605"/>
            <a:ext cx="2408238" cy="4419600"/>
          </a:xfrm>
          <a:custGeom>
            <a:avLst/>
            <a:gdLst>
              <a:gd name="txL" fmla="*/ 0 w 21600"/>
              <a:gd name="txT" fmla="*/ 0 h 42654"/>
              <a:gd name="txR" fmla="*/ 21600 w 21600"/>
              <a:gd name="txB" fmla="*/ 42654 h 42654"/>
            </a:gdLst>
            <a:ahLst/>
            <a:cxnLst>
              <a:cxn ang="0">
                <a:pos x="0" y="0"/>
              </a:cxn>
              <a:cxn ang="0">
                <a:pos x="0" y="0"/>
              </a:cxn>
              <a:cxn ang="0">
                <a:pos x="0" y="0"/>
              </a:cxn>
            </a:cxnLst>
            <a:rect l="txL" t="txT" r="txR" b="txB"/>
            <a:pathLst>
              <a:path w="21600" h="42654" fill="none">
                <a:moveTo>
                  <a:pt x="1655" y="-1"/>
                </a:moveTo>
                <a:cubicBezTo>
                  <a:pt x="12909" y="864"/>
                  <a:pt x="21600" y="10248"/>
                  <a:pt x="21600" y="21536"/>
                </a:cubicBezTo>
                <a:cubicBezTo>
                  <a:pt x="21600" y="31717"/>
                  <a:pt x="14490" y="40516"/>
                  <a:pt x="4536" y="42654"/>
                </a:cubicBezTo>
              </a:path>
              <a:path w="21600" h="42654" stroke="0">
                <a:moveTo>
                  <a:pt x="1655" y="-1"/>
                </a:moveTo>
                <a:cubicBezTo>
                  <a:pt x="12909" y="864"/>
                  <a:pt x="21600" y="10248"/>
                  <a:pt x="21600" y="21536"/>
                </a:cubicBezTo>
                <a:cubicBezTo>
                  <a:pt x="21600" y="31717"/>
                  <a:pt x="14490" y="40516"/>
                  <a:pt x="4536" y="42654"/>
                </a:cubicBezTo>
                <a:lnTo>
                  <a:pt x="0" y="21536"/>
                </a:lnTo>
                <a:lnTo>
                  <a:pt x="1655" y="-1"/>
                </a:lnTo>
                <a:close/>
              </a:path>
            </a:pathLst>
          </a:custGeom>
          <a:noFill/>
          <a:ln w="28575" cap="flat" cmpd="sng">
            <a:solidFill>
              <a:srgbClr val="0000FF">
                <a:alpha val="100000"/>
              </a:srgbClr>
            </a:solidFill>
            <a:prstDash val="sysDot"/>
            <a:round/>
            <a:headEnd type="none" w="med" len="med"/>
            <a:tailEnd type="none" w="med" len="med"/>
          </a:ln>
        </p:spPr>
        <p:txBody>
          <a:bodyPr/>
          <a:p>
            <a:endParaRPr lang="zh-CN" altLang="en-US"/>
          </a:p>
        </p:txBody>
      </p:sp>
      <p:grpSp>
        <p:nvGrpSpPr>
          <p:cNvPr id="7172" name="Group 126"/>
          <p:cNvGrpSpPr/>
          <p:nvPr/>
        </p:nvGrpSpPr>
        <p:grpSpPr>
          <a:xfrm>
            <a:off x="5029200" y="1310005"/>
            <a:ext cx="4197350" cy="460375"/>
            <a:chOff x="1720" y="1200"/>
            <a:chExt cx="2277" cy="290"/>
          </a:xfrm>
        </p:grpSpPr>
        <p:sp>
          <p:nvSpPr>
            <p:cNvPr id="1021055" name="Oval 127">
              <a:hlinkClick r:id="rId2" action="ppaction://hlinkpres?slideindex=1&amp;slidetitle="/>
            </p:cNvPr>
            <p:cNvSpPr>
              <a:spLocks noChangeAspect="1" noChangeArrowheads="1"/>
            </p:cNvSpPr>
            <p:nvPr/>
          </p:nvSpPr>
          <p:spPr bwMode="auto">
            <a:xfrm>
              <a:off x="1720" y="1248"/>
              <a:ext cx="309" cy="232"/>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1</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82" name="Rectangle 128"/>
            <p:cNvSpPr/>
            <p:nvPr/>
          </p:nvSpPr>
          <p:spPr>
            <a:xfrm>
              <a:off x="2029" y="1200"/>
              <a:ext cx="1968" cy="290"/>
            </a:xfrm>
            <a:prstGeom prst="rect">
              <a:avLst/>
            </a:prstGeom>
            <a:noFill/>
            <a:ln w="9525">
              <a:noFill/>
            </a:ln>
          </p:spPr>
          <p:txBody>
            <a:bodyPr>
              <a:spAutoFit/>
            </a:bodyPr>
            <a:p>
              <a:pPr algn="l"/>
              <a:r>
                <a:rPr lang="zh-CN" altLang="en-US" sz="2400" dirty="0">
                  <a:solidFill>
                    <a:schemeClr val="tx1"/>
                  </a:solidFill>
                  <a:latin typeface="黑体" panose="02010609060101010101" charset="-122"/>
                  <a:ea typeface="黑体" panose="02010609060101010101" charset="-122"/>
                </a:rPr>
                <a:t>开题报告</a:t>
              </a:r>
              <a:endParaRPr lang="zh-CN" altLang="en-US" sz="2400" dirty="0">
                <a:solidFill>
                  <a:schemeClr val="tx1"/>
                </a:solidFill>
                <a:latin typeface="黑体" panose="02010609060101010101" charset="-122"/>
                <a:ea typeface="黑体" panose="02010609060101010101" charset="-122"/>
              </a:endParaRPr>
            </a:p>
          </p:txBody>
        </p:sp>
      </p:grpSp>
      <p:sp>
        <p:nvSpPr>
          <p:cNvPr id="1021064" name="Oval 136">
            <a:hlinkClick r:id="rId3"/>
          </p:cNvPr>
          <p:cNvSpPr>
            <a:spLocks noChangeAspect="1" noChangeArrowheads="1"/>
          </p:cNvSpPr>
          <p:nvPr/>
        </p:nvSpPr>
        <p:spPr bwMode="auto">
          <a:xfrm>
            <a:off x="6402388" y="4202430"/>
            <a:ext cx="584200" cy="384175"/>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3</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74" name="Text Box 137"/>
          <p:cNvSpPr txBox="1"/>
          <p:nvPr/>
        </p:nvSpPr>
        <p:spPr>
          <a:xfrm>
            <a:off x="6986588" y="4129405"/>
            <a:ext cx="2362200" cy="460375"/>
          </a:xfrm>
          <a:prstGeom prst="rect">
            <a:avLst/>
          </a:prstGeom>
          <a:noFill/>
          <a:ln w="9525">
            <a:noFill/>
          </a:ln>
        </p:spPr>
        <p:txBody>
          <a:bodyPr>
            <a:spAutoFit/>
          </a:bodyPr>
          <a:p>
            <a:r>
              <a:rPr lang="zh-CN" altLang="en-US" sz="2400" dirty="0">
                <a:solidFill>
                  <a:srgbClr val="FF0000"/>
                </a:solidFill>
                <a:latin typeface="黑体" panose="02010609060101010101" charset="-122"/>
                <a:ea typeface="黑体" panose="02010609060101010101" charset="-122"/>
              </a:rPr>
              <a:t>参考文献</a:t>
            </a:r>
            <a:endParaRPr lang="zh-CN" altLang="en-US" sz="2400" dirty="0">
              <a:solidFill>
                <a:srgbClr val="FF0000"/>
              </a:solidFill>
              <a:latin typeface="黑体" panose="02010609060101010101" charset="-122"/>
              <a:ea typeface="黑体" panose="02010609060101010101" charset="-122"/>
            </a:endParaRPr>
          </a:p>
        </p:txBody>
      </p:sp>
      <p:grpSp>
        <p:nvGrpSpPr>
          <p:cNvPr id="7175" name="Group 138"/>
          <p:cNvGrpSpPr/>
          <p:nvPr/>
        </p:nvGrpSpPr>
        <p:grpSpPr>
          <a:xfrm>
            <a:off x="6402388" y="2516505"/>
            <a:ext cx="4164012" cy="460375"/>
            <a:chOff x="2117" y="1533"/>
            <a:chExt cx="3851" cy="290"/>
          </a:xfrm>
        </p:grpSpPr>
        <p:sp>
          <p:nvSpPr>
            <p:cNvPr id="1021067" name="Oval 139">
              <a:hlinkClick r:id="rId3"/>
            </p:cNvPr>
            <p:cNvSpPr>
              <a:spLocks noChangeAspect="1" noChangeArrowheads="1"/>
            </p:cNvSpPr>
            <p:nvPr/>
          </p:nvSpPr>
          <p:spPr bwMode="auto">
            <a:xfrm>
              <a:off x="2117" y="1589"/>
              <a:ext cx="490" cy="232"/>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 2 </a:t>
              </a:r>
              <a:endParaRPr kumimoji="0" lang="ja-JP" altLang="en-US" sz="1800" b="1" i="0" u="none" strike="noStrike" kern="1200" cap="none" spc="0" normalizeH="0" baseline="0" noProof="0" dirty="0">
                <a:ln>
                  <a:noFill/>
                </a:ln>
                <a:solidFill>
                  <a:schemeClr val="folHlink"/>
                </a:solidFill>
                <a:effectLst/>
                <a:uLnTx/>
                <a:uFillTx/>
                <a:latin typeface="黑体" panose="02010609060101010101" charset="-122"/>
                <a:ea typeface="黑体" panose="02010609060101010101" charset="-122"/>
                <a:cs typeface="+mn-cs"/>
              </a:endParaRPr>
            </a:p>
          </p:txBody>
        </p:sp>
        <p:sp>
          <p:nvSpPr>
            <p:cNvPr id="7180" name="Text Box 140"/>
            <p:cNvSpPr txBox="1"/>
            <p:nvPr/>
          </p:nvSpPr>
          <p:spPr>
            <a:xfrm>
              <a:off x="2657" y="1533"/>
              <a:ext cx="3311" cy="290"/>
            </a:xfrm>
            <a:prstGeom prst="rect">
              <a:avLst/>
            </a:prstGeom>
            <a:noFill/>
            <a:ln w="9525">
              <a:noFill/>
            </a:ln>
          </p:spPr>
          <p:txBody>
            <a:bodyPr>
              <a:spAutoFit/>
            </a:bodyPr>
            <a:p>
              <a:pPr algn="just"/>
              <a:r>
                <a:rPr lang="zh-CN" altLang="en-US" sz="2400" dirty="0">
                  <a:solidFill>
                    <a:schemeClr val="tx1"/>
                  </a:solidFill>
                  <a:latin typeface="黑体" panose="02010609060101010101" charset="-122"/>
                  <a:ea typeface="黑体" panose="02010609060101010101" charset="-122"/>
                </a:rPr>
                <a:t>文献获取</a:t>
              </a:r>
              <a:endParaRPr lang="zh-CN" altLang="en-US" sz="2400" dirty="0">
                <a:solidFill>
                  <a:schemeClr val="tx1"/>
                </a:solidFill>
                <a:latin typeface="黑体" panose="02010609060101010101" charset="-122"/>
                <a:ea typeface="黑体" panose="02010609060101010101" charset="-122"/>
              </a:endParaRPr>
            </a:p>
          </p:txBody>
        </p:sp>
      </p:grpSp>
      <p:sp>
        <p:nvSpPr>
          <p:cNvPr id="7176" name="Text Box 9"/>
          <p:cNvSpPr txBox="1"/>
          <p:nvPr/>
        </p:nvSpPr>
        <p:spPr>
          <a:xfrm>
            <a:off x="1459230" y="312420"/>
            <a:ext cx="4800600" cy="553085"/>
          </a:xfrm>
          <a:prstGeom prst="rect">
            <a:avLst/>
          </a:prstGeom>
          <a:solidFill>
            <a:srgbClr val="0070C0"/>
          </a:solidFill>
          <a:ln w="9525">
            <a:noFill/>
          </a:ln>
          <a:effectLst>
            <a:outerShdw dist="71842" dir="2699999" algn="ctr" rotWithShape="0">
              <a:schemeClr val="bg2">
                <a:alpha val="50000"/>
              </a:schemeClr>
            </a:outerShdw>
          </a:effectLst>
        </p:spPr>
        <p:txBody>
          <a:bodyPr>
            <a:spAutoFit/>
          </a:bodyPr>
          <a:p>
            <a:pPr>
              <a:spcBef>
                <a:spcPct val="50000"/>
              </a:spcBef>
            </a:pPr>
            <a:r>
              <a:rPr lang="zh-CN" altLang="en-US" sz="3000" dirty="0">
                <a:solidFill>
                  <a:schemeClr val="bg1"/>
                </a:solidFill>
                <a:latin typeface="黑体" panose="02010609060101010101" charset="-122"/>
                <a:ea typeface="黑体" panose="02010609060101010101" charset="-122"/>
              </a:rPr>
              <a:t>文献检索与学术规范</a:t>
            </a:r>
            <a:endParaRPr lang="zh-CN" altLang="en-US" sz="3000" dirty="0">
              <a:solidFill>
                <a:schemeClr val="bg1"/>
              </a:solidFill>
              <a:latin typeface="黑体" panose="02010609060101010101" charset="-122"/>
              <a:ea typeface="黑体" panose="02010609060101010101" charset="-122"/>
            </a:endParaRPr>
          </a:p>
        </p:txBody>
      </p:sp>
      <p:sp>
        <p:nvSpPr>
          <p:cNvPr id="3" name="Oval 130">
            <a:hlinkClick r:id="rId4"/>
          </p:cNvPr>
          <p:cNvSpPr>
            <a:spLocks noChangeAspect="1" noChangeArrowheads="1"/>
          </p:cNvSpPr>
          <p:nvPr/>
        </p:nvSpPr>
        <p:spPr bwMode="auto">
          <a:xfrm>
            <a:off x="5318125" y="5553393"/>
            <a:ext cx="569913" cy="381000"/>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4</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78" name="Text Box 137"/>
          <p:cNvSpPr txBox="1"/>
          <p:nvPr/>
        </p:nvSpPr>
        <p:spPr>
          <a:xfrm>
            <a:off x="5922963" y="5508943"/>
            <a:ext cx="3962400" cy="497205"/>
          </a:xfrm>
          <a:prstGeom prst="rect">
            <a:avLst/>
          </a:prstGeom>
          <a:noFill/>
          <a:ln w="9525">
            <a:noFill/>
          </a:ln>
        </p:spPr>
        <p:txBody>
          <a:bodyPr>
            <a:spAutoFit/>
          </a:bodyPr>
          <a:p>
            <a:pPr>
              <a:lnSpc>
                <a:spcPct val="110000"/>
              </a:lnSpc>
              <a:spcBef>
                <a:spcPct val="50000"/>
              </a:spcBef>
              <a:buClr>
                <a:srgbClr val="FF0000"/>
              </a:buClr>
              <a:buSzPct val="85000"/>
            </a:pPr>
            <a:r>
              <a:rPr lang="zh-CN" altLang="en-US" sz="2400" dirty="0">
                <a:solidFill>
                  <a:schemeClr val="tx1"/>
                </a:solidFill>
                <a:latin typeface="黑体" panose="02010609060101010101" charset="-122"/>
                <a:ea typeface="黑体" panose="02010609060101010101" charset="-122"/>
              </a:rPr>
              <a:t>论文检测</a:t>
            </a:r>
            <a:endParaRPr lang="zh-CN" altLang="en-US" sz="2400" dirty="0">
              <a:solidFill>
                <a:schemeClr val="tx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1000">
        <p14:gallery dir="l"/>
      </p:transition>
    </mc:Choice>
    <mc:Fallback>
      <p:transition advTm="1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9765" y="4137263"/>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panose="020B0604020202020204"/>
                <a:ea typeface="微软雅黑" panose="020B0503020204020204" charset="-122"/>
                <a:sym typeface="Arial" panose="020B0604020202020204"/>
              </a:rPr>
              <a:t>PART</a:t>
            </a:r>
            <a:endParaRPr lang="en-US" altLang="zh-CN" sz="3600" spc="300" dirty="0">
              <a:solidFill>
                <a:schemeClr val="tx1">
                  <a:lumMod val="85000"/>
                  <a:lumOff val="15000"/>
                </a:schemeClr>
              </a:solidFill>
              <a:latin typeface="Arial" panose="020B0604020202020204"/>
              <a:ea typeface="微软雅黑" panose="020B0503020204020204" charset="-122"/>
              <a:sym typeface="Arial" panose="020B0604020202020204"/>
            </a:endParaRPr>
          </a:p>
        </p:txBody>
      </p:sp>
      <p:sp>
        <p:nvSpPr>
          <p:cNvPr id="12" name="等腰三角形 11"/>
          <p:cNvSpPr/>
          <p:nvPr/>
        </p:nvSpPr>
        <p:spPr>
          <a:xfrm rot="512239">
            <a:off x="3477837" y="3538931"/>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3" name="等腰三角形 12"/>
          <p:cNvSpPr/>
          <p:nvPr/>
        </p:nvSpPr>
        <p:spPr>
          <a:xfrm rot="20371609">
            <a:off x="3995378" y="3751964"/>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4" name="等腰三角形 13"/>
          <p:cNvSpPr/>
          <p:nvPr/>
        </p:nvSpPr>
        <p:spPr>
          <a:xfrm rot="20371609">
            <a:off x="3124426" y="3774407"/>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5" name="等腰三角形 14"/>
          <p:cNvSpPr/>
          <p:nvPr/>
        </p:nvSpPr>
        <p:spPr>
          <a:xfrm rot="3761573">
            <a:off x="2621230" y="3463058"/>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6" name="等腰三角形 15"/>
          <p:cNvSpPr/>
          <p:nvPr/>
        </p:nvSpPr>
        <p:spPr>
          <a:xfrm rot="20371609">
            <a:off x="3987995" y="3447181"/>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TextBox 16"/>
          <p:cNvSpPr txBox="1"/>
          <p:nvPr/>
        </p:nvSpPr>
        <p:spPr>
          <a:xfrm>
            <a:off x="2958273" y="2074407"/>
            <a:ext cx="861060" cy="1568450"/>
          </a:xfrm>
          <a:prstGeom prst="rect">
            <a:avLst/>
          </a:prstGeom>
          <a:noFill/>
        </p:spPr>
        <p:txBody>
          <a:bodyPr wrap="none" rtlCol="0">
            <a:spAutoFit/>
          </a:bodyPr>
          <a:lstStyle/>
          <a:p>
            <a:r>
              <a:rPr lang="en-US" sz="9600" b="1" dirty="0">
                <a:solidFill>
                  <a:schemeClr val="tx1">
                    <a:lumMod val="85000"/>
                    <a:lumOff val="15000"/>
                  </a:schemeClr>
                </a:solidFill>
                <a:latin typeface="Arial" panose="020B0604020202020204"/>
                <a:ea typeface="微软雅黑" panose="020B0503020204020204" charset="-122"/>
                <a:sym typeface="Arial" panose="020B0604020202020204"/>
              </a:rPr>
              <a:t>3</a:t>
            </a:r>
            <a:endParaRPr lang="en-US" sz="9600" b="1" dirty="0">
              <a:solidFill>
                <a:schemeClr val="tx1">
                  <a:lumMod val="85000"/>
                  <a:lumOff val="15000"/>
                </a:schemeClr>
              </a:solidFill>
              <a:latin typeface="Arial" panose="020B0604020202020204"/>
              <a:ea typeface="微软雅黑" panose="020B0503020204020204" charset="-122"/>
              <a:sym typeface="Arial" panose="020B0604020202020204"/>
            </a:endParaRPr>
          </a:p>
        </p:txBody>
      </p:sp>
      <p:sp>
        <p:nvSpPr>
          <p:cNvPr id="28" name="TextBox 27"/>
          <p:cNvSpPr txBox="1"/>
          <p:nvPr/>
        </p:nvSpPr>
        <p:spPr>
          <a:xfrm>
            <a:off x="5083661" y="2634979"/>
            <a:ext cx="3703320" cy="1106805"/>
          </a:xfrm>
          <a:prstGeom prst="rect">
            <a:avLst/>
          </a:prstGeom>
          <a:noFill/>
        </p:spPr>
        <p:txBody>
          <a:bodyPr wrap="none" rtlCol="0">
            <a:spAutoFit/>
          </a:bodyPr>
          <a:lstStyle/>
          <a:p>
            <a:r>
              <a:rPr lang="zh-CN" altLang="en-US" sz="6600" b="1" spc="300" dirty="0">
                <a:latin typeface="宋体" panose="02010600030101010101" pitchFamily="2" charset="-122"/>
                <a:ea typeface="宋体" panose="02010600030101010101" pitchFamily="2" charset="-122"/>
                <a:sym typeface="Arial" panose="020B0604020202020204"/>
              </a:rPr>
              <a:t>参考文献</a:t>
            </a:r>
            <a:endParaRPr lang="zh-CN" altLang="en-US" sz="6600" b="1" spc="300" dirty="0">
              <a:latin typeface="宋体" panose="02010600030101010101" pitchFamily="2" charset="-122"/>
              <a:ea typeface="宋体" panose="02010600030101010101" pitchFamily="2" charset="-122"/>
              <a:sym typeface="Arial" panose="020B0604020202020204"/>
            </a:endParaRPr>
          </a:p>
        </p:txBody>
      </p:sp>
      <p:cxnSp>
        <p:nvCxnSpPr>
          <p:cNvPr id="33" name="直接连接符 32"/>
          <p:cNvCxnSpPr/>
          <p:nvPr/>
        </p:nvCxnSpPr>
        <p:spPr>
          <a:xfrm flipH="1">
            <a:off x="5777566" y="2307982"/>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380616" y="3428372"/>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513870" y="2307982"/>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5767389" y="3644210"/>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156845" y="27940"/>
            <a:ext cx="11368405" cy="1229995"/>
          </a:xfrm>
          <a:prstGeom prst="rect">
            <a:avLst/>
          </a:prstGeom>
        </p:spPr>
        <p:txBody>
          <a:bodyPr wrap="square">
            <a:spAutoFit/>
          </a:bodyPr>
          <a:lstStyle/>
          <a:p>
            <a:r>
              <a:rPr lang="zh-CN" altLang="en-US" sz="2800" b="1" dirty="0">
                <a:latin typeface="华文中宋" panose="02010600040101010101" charset="-122"/>
                <a:ea typeface="华文中宋" panose="02010600040101010101" charset="-122"/>
                <a:sym typeface="Arial" panose="020B0604020202020204"/>
              </a:rPr>
              <a:t>参考文献的定义</a:t>
            </a:r>
            <a:endParaRPr lang="zh-CN" altLang="en-US" sz="2800" b="1" dirty="0">
              <a:latin typeface="宋体" panose="02010600030101010101" pitchFamily="2" charset="-122"/>
              <a:ea typeface="宋体" panose="02010600030101010101" pitchFamily="2" charset="-122"/>
              <a:sym typeface="Arial" panose="020B0604020202020204"/>
            </a:endParaRPr>
          </a:p>
          <a:p>
            <a:endParaRPr lang="zh-CN" altLang="en-US" sz="2800" b="1" dirty="0">
              <a:latin typeface="宋体" panose="02010600030101010101" pitchFamily="2" charset="-122"/>
              <a:ea typeface="宋体" panose="02010600030101010101" pitchFamily="2" charset="-122"/>
              <a:sym typeface="Arial" panose="020B0604020202020204"/>
            </a:endParaRPr>
          </a:p>
          <a:p>
            <a:r>
              <a:rPr lang="zh-CN" altLang="en-US" b="1" dirty="0">
                <a:latin typeface="Arial" panose="020B0604020202020204"/>
                <a:ea typeface="微软雅黑" panose="020B0503020204020204" charset="-122"/>
                <a:sym typeface="Arial" panose="020B0604020202020204"/>
              </a:rPr>
              <a:t>  </a:t>
            </a:r>
            <a:endParaRPr lang="zh-CN" altLang="en-US" b="1" dirty="0">
              <a:solidFill>
                <a:srgbClr val="C00000"/>
              </a:solidFill>
              <a:latin typeface="Arial" panose="020B0604020202020204"/>
              <a:ea typeface="微软雅黑" panose="020B0503020204020204" charset="-122"/>
              <a:sym typeface="Arial" panose="020B0604020202020204"/>
            </a:endParaRPr>
          </a:p>
        </p:txBody>
      </p:sp>
      <p:sp>
        <p:nvSpPr>
          <p:cNvPr id="11" name="TextBox 14"/>
          <p:cNvSpPr txBox="1"/>
          <p:nvPr/>
        </p:nvSpPr>
        <p:spPr>
          <a:xfrm>
            <a:off x="3751986" y="3887939"/>
            <a:ext cx="4177599" cy="1708160"/>
          </a:xfrm>
          <a:prstGeom prst="rect">
            <a:avLst/>
          </a:prstGeom>
          <a:noFill/>
        </p:spPr>
        <p:txBody>
          <a:bodyPr wrap="square" rtlCol="0">
            <a:spAutoFit/>
          </a:bodyPr>
          <a:lstStyle/>
          <a:p>
            <a:pPr>
              <a:lnSpc>
                <a:spcPct val="150000"/>
              </a:lnSpc>
            </a:pPr>
            <a:r>
              <a:rPr lang="zh-CN" altLang="en-US" sz="1400" spc="300" dirty="0">
                <a:solidFill>
                  <a:schemeClr val="bg1"/>
                </a:solidFill>
                <a:latin typeface="Arial" panose="020B0604020202020204"/>
                <a:ea typeface="微软雅黑" panose="020B0503020204020204" charset="-122"/>
                <a:cs typeface="Open Sans" pitchFamily="34" charset="0"/>
                <a:sym typeface="Arial" panose="020B0604020202020204"/>
              </a:rPr>
              <a:t>您的内容打在这里，或者通过复制您的文本后，在此框中选择粘贴。您的内容打在这里，或者通过复制您的文本后，在此框中选择粘贴。</a:t>
            </a:r>
            <a:endParaRPr lang="en-US" altLang="zh-CN" sz="1400" spc="300" dirty="0">
              <a:solidFill>
                <a:schemeClr val="bg1"/>
              </a:solidFill>
              <a:latin typeface="Arial" panose="020B0604020202020204"/>
              <a:ea typeface="微软雅黑" panose="020B0503020204020204" charset="-122"/>
              <a:cs typeface="Open Sans" pitchFamily="34" charset="0"/>
              <a:sym typeface="Arial" panose="020B0604020202020204"/>
            </a:endParaRPr>
          </a:p>
          <a:p>
            <a:pPr>
              <a:lnSpc>
                <a:spcPct val="150000"/>
              </a:lnSpc>
            </a:pPr>
            <a:endParaRPr lang="zh-CN" altLang="en-US" sz="1400" dirty="0">
              <a:solidFill>
                <a:schemeClr val="bg1"/>
              </a:solidFill>
              <a:latin typeface="Arial" panose="020B0604020202020204"/>
              <a:ea typeface="微软雅黑" panose="020B0503020204020204" charset="-122"/>
              <a:sym typeface="Arial" panose="020B0604020202020204"/>
            </a:endParaRPr>
          </a:p>
        </p:txBody>
      </p:sp>
      <p:pic>
        <p:nvPicPr>
          <p:cNvPr id="13" name="图片 12"/>
          <p:cNvPicPr>
            <a:picLocks noChangeAspect="1"/>
          </p:cNvPicPr>
          <p:nvPr/>
        </p:nvPicPr>
        <p:blipFill>
          <a:blip r:embed="rId1"/>
          <a:stretch>
            <a:fillRect/>
          </a:stretch>
        </p:blipFill>
        <p:spPr>
          <a:xfrm>
            <a:off x="72390" y="1205865"/>
            <a:ext cx="6080125" cy="3762375"/>
          </a:xfrm>
          <a:prstGeom prst="rect">
            <a:avLst/>
          </a:prstGeom>
        </p:spPr>
      </p:pic>
      <p:pic>
        <p:nvPicPr>
          <p:cNvPr id="14" name="图片 13"/>
          <p:cNvPicPr>
            <a:picLocks noChangeAspect="1"/>
          </p:cNvPicPr>
          <p:nvPr/>
        </p:nvPicPr>
        <p:blipFill>
          <a:blip r:embed="rId2"/>
          <a:stretch>
            <a:fillRect/>
          </a:stretch>
        </p:blipFill>
        <p:spPr>
          <a:xfrm>
            <a:off x="6274435" y="685800"/>
            <a:ext cx="5786755" cy="4700905"/>
          </a:xfrm>
          <a:prstGeom prst="rect">
            <a:avLst/>
          </a:prstGeom>
        </p:spPr>
      </p:pic>
      <p:sp>
        <p:nvSpPr>
          <p:cNvPr id="17" name="文本框 16"/>
          <p:cNvSpPr txBox="1"/>
          <p:nvPr/>
        </p:nvSpPr>
        <p:spPr>
          <a:xfrm>
            <a:off x="3893820" y="5932170"/>
            <a:ext cx="8291195" cy="953135"/>
          </a:xfrm>
          <a:prstGeom prst="rect">
            <a:avLst/>
          </a:prstGeom>
          <a:gradFill>
            <a:gsLst>
              <a:gs pos="86000">
                <a:srgbClr val="9EE256"/>
              </a:gs>
              <a:gs pos="100000">
                <a:srgbClr val="52762D"/>
              </a:gs>
            </a:gsLst>
            <a:lin ang="5400000" scaled="0"/>
          </a:gradFill>
        </p:spPr>
        <p:txBody>
          <a:bodyPr wrap="square" rtlCol="0" anchor="t">
            <a:spAutoFit/>
          </a:bodyPr>
          <a:p>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高等学校科学技术学术规范指南（</a:t>
            </a:r>
            <a:r>
              <a:rPr lang="en-US" altLang="zh-CN"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2010</a:t>
            </a:r>
            <a:r>
              <a:rPr lang="zh-CN" altLang="en-US"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年</a:t>
            </a:r>
            <a:r>
              <a:rPr lang="en-US" altLang="zh-CN"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3</a:t>
            </a:r>
            <a:r>
              <a:rPr lang="zh-CN" altLang="en-US"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月</a:t>
            </a:r>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a:t>
            </a:r>
            <a:endPar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endParaRPr>
          </a:p>
          <a:p>
            <a:r>
              <a:rPr lang="en-US" altLang="zh-CN"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       --</a:t>
            </a:r>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教育部科学技术委员会学风建设委员会组编</a:t>
            </a:r>
            <a:endPar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359588" y="295821"/>
            <a:ext cx="2812415" cy="521970"/>
          </a:xfrm>
          <a:prstGeom prst="rect">
            <a:avLst/>
          </a:prstGeom>
        </p:spPr>
        <p:txBody>
          <a:bodyPr wrap="none">
            <a:spAutoFit/>
          </a:bodyPr>
          <a:lstStyle/>
          <a:p>
            <a:r>
              <a:rPr lang="zh-CN" altLang="en-US" sz="2800" b="1" dirty="0">
                <a:latin typeface="宋体" panose="02010600030101010101" pitchFamily="2" charset="-122"/>
                <a:ea typeface="宋体" panose="02010600030101010101" pitchFamily="2" charset="-122"/>
                <a:sym typeface="Arial" panose="020B0604020202020204"/>
              </a:rPr>
              <a:t>参考文献的规定</a:t>
            </a:r>
            <a:r>
              <a:rPr lang="zh-CN" altLang="en-US" b="1" dirty="0">
                <a:latin typeface="Arial" panose="020B0604020202020204"/>
                <a:ea typeface="微软雅黑" panose="020B0503020204020204" charset="-122"/>
                <a:sym typeface="Arial" panose="020B0604020202020204"/>
              </a:rPr>
              <a:t>  </a:t>
            </a:r>
            <a:endParaRPr lang="zh-CN" altLang="en-US" b="1" dirty="0">
              <a:solidFill>
                <a:srgbClr val="C00000"/>
              </a:solidFill>
              <a:latin typeface="Arial" panose="020B0604020202020204"/>
              <a:ea typeface="微软雅黑" panose="020B0503020204020204" charset="-122"/>
              <a:sym typeface="Arial" panose="020B0604020202020204"/>
            </a:endParaRPr>
          </a:p>
        </p:txBody>
      </p:sp>
      <p:pic>
        <p:nvPicPr>
          <p:cNvPr id="7" name="图片 6"/>
          <p:cNvPicPr>
            <a:picLocks noChangeAspect="1"/>
          </p:cNvPicPr>
          <p:nvPr/>
        </p:nvPicPr>
        <p:blipFill>
          <a:blip r:embed="rId1"/>
          <a:stretch>
            <a:fillRect/>
          </a:stretch>
        </p:blipFill>
        <p:spPr>
          <a:xfrm>
            <a:off x="102870" y="1332865"/>
            <a:ext cx="6038850" cy="4015740"/>
          </a:xfrm>
          <a:prstGeom prst="rect">
            <a:avLst/>
          </a:prstGeom>
        </p:spPr>
      </p:pic>
      <p:pic>
        <p:nvPicPr>
          <p:cNvPr id="8" name="图片 7"/>
          <p:cNvPicPr>
            <a:picLocks noChangeAspect="1"/>
          </p:cNvPicPr>
          <p:nvPr/>
        </p:nvPicPr>
        <p:blipFill>
          <a:blip r:embed="rId2"/>
          <a:stretch>
            <a:fillRect/>
          </a:stretch>
        </p:blipFill>
        <p:spPr>
          <a:xfrm>
            <a:off x="6353810" y="1729105"/>
            <a:ext cx="5833745" cy="3502025"/>
          </a:xfrm>
          <a:prstGeom prst="rect">
            <a:avLst/>
          </a:prstGeom>
        </p:spPr>
      </p:pic>
      <p:sp>
        <p:nvSpPr>
          <p:cNvPr id="9" name="文本框 8"/>
          <p:cNvSpPr txBox="1"/>
          <p:nvPr/>
        </p:nvSpPr>
        <p:spPr>
          <a:xfrm>
            <a:off x="4000500" y="5883910"/>
            <a:ext cx="8187055" cy="953135"/>
          </a:xfrm>
          <a:prstGeom prst="rect">
            <a:avLst/>
          </a:prstGeom>
          <a:solidFill>
            <a:srgbClr val="92D050"/>
          </a:solidFill>
        </p:spPr>
        <p:txBody>
          <a:bodyPr wrap="square" rtlCol="0" anchor="t">
            <a:spAutoFit/>
          </a:bodyPr>
          <a:p>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高等学校科学技术学术规范指南（</a:t>
            </a:r>
            <a:r>
              <a:rPr lang="en-US" altLang="zh-CN"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2010</a:t>
            </a:r>
            <a:r>
              <a:rPr lang="zh-CN" altLang="en-US"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年</a:t>
            </a:r>
            <a:r>
              <a:rPr lang="en-US" altLang="zh-CN"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3</a:t>
            </a:r>
            <a:r>
              <a:rPr lang="zh-CN" altLang="en-US"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月</a:t>
            </a:r>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a:t>
            </a:r>
            <a:endPar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endParaRPr>
          </a:p>
          <a:p>
            <a:r>
              <a:rPr lang="en-US" altLang="zh-CN"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       --</a:t>
            </a:r>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教育部科学技术委员会学风建设委员会组编</a:t>
            </a:r>
            <a:endPar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endParaRPr>
          </a:p>
        </p:txBody>
      </p:sp>
      <p:sp>
        <p:nvSpPr>
          <p:cNvPr id="6" name="矩形 5"/>
          <p:cNvSpPr/>
          <p:nvPr/>
        </p:nvSpPr>
        <p:spPr>
          <a:xfrm>
            <a:off x="2350135" y="2493010"/>
            <a:ext cx="3744595"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608965" y="4131310"/>
            <a:ext cx="3979545" cy="360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6678295" y="2853055"/>
            <a:ext cx="4510405" cy="4406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359588" y="295821"/>
            <a:ext cx="1734820" cy="521970"/>
          </a:xfrm>
          <a:prstGeom prst="rect">
            <a:avLst/>
          </a:prstGeom>
        </p:spPr>
        <p:txBody>
          <a:bodyPr wrap="none">
            <a:spAutoFit/>
          </a:bodyPr>
          <a:lstStyle/>
          <a:p>
            <a:r>
              <a:rPr lang="zh-CN" altLang="en-US" sz="2800" b="1" dirty="0">
                <a:latin typeface="华文中宋" panose="02010600040101010101" charset="-122"/>
                <a:ea typeface="华文中宋" panose="02010600040101010101" charset="-122"/>
                <a:sym typeface="Arial" panose="020B0604020202020204"/>
              </a:rPr>
              <a:t>参考文献</a:t>
            </a:r>
            <a:r>
              <a:rPr lang="zh-CN" altLang="en-US" b="1" dirty="0">
                <a:latin typeface="Arial" panose="020B0604020202020204"/>
                <a:ea typeface="微软雅黑" panose="020B0503020204020204" charset="-122"/>
                <a:sym typeface="Arial" panose="020B0604020202020204"/>
              </a:rPr>
              <a:t>  </a:t>
            </a:r>
            <a:endParaRPr lang="zh-CN" altLang="en-US" b="1" dirty="0">
              <a:solidFill>
                <a:srgbClr val="C00000"/>
              </a:solidFill>
              <a:latin typeface="Arial" panose="020B0604020202020204"/>
              <a:ea typeface="微软雅黑" panose="020B0503020204020204" charset="-122"/>
              <a:sym typeface="Arial" panose="020B0604020202020204"/>
            </a:endParaRPr>
          </a:p>
        </p:txBody>
      </p:sp>
      <p:sp>
        <p:nvSpPr>
          <p:cNvPr id="11" name="TextBox 14"/>
          <p:cNvSpPr txBox="1"/>
          <p:nvPr/>
        </p:nvSpPr>
        <p:spPr>
          <a:xfrm>
            <a:off x="3751986" y="3887939"/>
            <a:ext cx="4177599" cy="1708160"/>
          </a:xfrm>
          <a:prstGeom prst="rect">
            <a:avLst/>
          </a:prstGeom>
          <a:noFill/>
        </p:spPr>
        <p:txBody>
          <a:bodyPr wrap="square" rtlCol="0">
            <a:spAutoFit/>
          </a:bodyPr>
          <a:lstStyle/>
          <a:p>
            <a:pPr>
              <a:lnSpc>
                <a:spcPct val="150000"/>
              </a:lnSpc>
            </a:pPr>
            <a:r>
              <a:rPr lang="zh-CN" altLang="en-US" sz="1400" spc="300" dirty="0">
                <a:solidFill>
                  <a:schemeClr val="bg1"/>
                </a:solidFill>
                <a:latin typeface="Arial" panose="020B0604020202020204"/>
                <a:ea typeface="微软雅黑" panose="020B0503020204020204" charset="-122"/>
                <a:cs typeface="Open Sans" pitchFamily="34" charset="0"/>
                <a:sym typeface="Arial" panose="020B0604020202020204"/>
              </a:rPr>
              <a:t>您的内容打在这里，或者通过复制您的文本后，在此框中选择粘贴。您的内容打在这里，或者通过复制您的文本后，在此框中选择粘贴。</a:t>
            </a:r>
            <a:endParaRPr lang="en-US" altLang="zh-CN" sz="1400" spc="300" dirty="0">
              <a:solidFill>
                <a:schemeClr val="bg1"/>
              </a:solidFill>
              <a:latin typeface="Arial" panose="020B0604020202020204"/>
              <a:ea typeface="微软雅黑" panose="020B0503020204020204" charset="-122"/>
              <a:cs typeface="Open Sans" pitchFamily="34" charset="0"/>
              <a:sym typeface="Arial" panose="020B0604020202020204"/>
            </a:endParaRPr>
          </a:p>
          <a:p>
            <a:pPr>
              <a:lnSpc>
                <a:spcPct val="150000"/>
              </a:lnSpc>
            </a:pPr>
            <a:endParaRPr lang="zh-CN" altLang="en-US" sz="1400" dirty="0">
              <a:solidFill>
                <a:schemeClr val="bg1"/>
              </a:solidFill>
              <a:latin typeface="Arial" panose="020B0604020202020204"/>
              <a:ea typeface="微软雅黑" panose="020B0503020204020204" charset="-122"/>
              <a:sym typeface="Arial" panose="020B0604020202020204"/>
            </a:endParaRPr>
          </a:p>
        </p:txBody>
      </p:sp>
      <p:pic>
        <p:nvPicPr>
          <p:cNvPr id="7" name="图片 6"/>
          <p:cNvPicPr>
            <a:picLocks noChangeAspect="1"/>
          </p:cNvPicPr>
          <p:nvPr/>
        </p:nvPicPr>
        <p:blipFill>
          <a:blip r:embed="rId1"/>
          <a:stretch>
            <a:fillRect/>
          </a:stretch>
        </p:blipFill>
        <p:spPr>
          <a:xfrm>
            <a:off x="360045" y="949960"/>
            <a:ext cx="11365865" cy="1675765"/>
          </a:xfrm>
          <a:prstGeom prst="rect">
            <a:avLst/>
          </a:prstGeom>
        </p:spPr>
      </p:pic>
      <p:grpSp>
        <p:nvGrpSpPr>
          <p:cNvPr id="16" name="组合 15"/>
          <p:cNvGrpSpPr/>
          <p:nvPr/>
        </p:nvGrpSpPr>
        <p:grpSpPr>
          <a:xfrm>
            <a:off x="360045" y="2758440"/>
            <a:ext cx="11465560" cy="3482975"/>
            <a:chOff x="1423" y="4424"/>
            <a:chExt cx="15476" cy="3356"/>
          </a:xfrm>
        </p:grpSpPr>
        <p:pic>
          <p:nvPicPr>
            <p:cNvPr id="8" name="图片 7"/>
            <p:cNvPicPr>
              <a:picLocks noChangeAspect="1"/>
            </p:cNvPicPr>
            <p:nvPr/>
          </p:nvPicPr>
          <p:blipFill>
            <a:blip r:embed="rId2"/>
            <a:stretch>
              <a:fillRect/>
            </a:stretch>
          </p:blipFill>
          <p:spPr>
            <a:xfrm>
              <a:off x="1423" y="4424"/>
              <a:ext cx="15477" cy="3315"/>
            </a:xfrm>
            <a:prstGeom prst="rect">
              <a:avLst/>
            </a:prstGeom>
          </p:spPr>
        </p:pic>
        <p:sp>
          <p:nvSpPr>
            <p:cNvPr id="15" name="矩形 14"/>
            <p:cNvSpPr/>
            <p:nvPr/>
          </p:nvSpPr>
          <p:spPr>
            <a:xfrm>
              <a:off x="2227" y="7214"/>
              <a:ext cx="6804" cy="56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359588" y="295821"/>
            <a:ext cx="1734820" cy="521970"/>
          </a:xfrm>
          <a:prstGeom prst="rect">
            <a:avLst/>
          </a:prstGeom>
        </p:spPr>
        <p:txBody>
          <a:bodyPr wrap="none">
            <a:spAutoFit/>
          </a:bodyPr>
          <a:lstStyle/>
          <a:p>
            <a:r>
              <a:rPr lang="zh-CN" altLang="en-US" sz="2800" b="1" dirty="0">
                <a:latin typeface="华文中宋" panose="02010600040101010101" charset="-122"/>
                <a:ea typeface="华文中宋" panose="02010600040101010101" charset="-122"/>
                <a:sym typeface="Arial" panose="020B0604020202020204"/>
              </a:rPr>
              <a:t>参考文献</a:t>
            </a:r>
            <a:r>
              <a:rPr lang="zh-CN" altLang="en-US" b="1" dirty="0">
                <a:latin typeface="Arial" panose="020B0604020202020204"/>
                <a:ea typeface="微软雅黑" panose="020B0503020204020204" charset="-122"/>
                <a:sym typeface="Arial" panose="020B0604020202020204"/>
              </a:rPr>
              <a:t>  </a:t>
            </a:r>
            <a:endParaRPr lang="zh-CN" altLang="en-US" b="1" dirty="0">
              <a:solidFill>
                <a:srgbClr val="C00000"/>
              </a:solidFill>
              <a:latin typeface="Arial" panose="020B0604020202020204"/>
              <a:ea typeface="微软雅黑" panose="020B0503020204020204" charset="-122"/>
              <a:sym typeface="Arial" panose="020B0604020202020204"/>
            </a:endParaRPr>
          </a:p>
        </p:txBody>
      </p:sp>
      <p:grpSp>
        <p:nvGrpSpPr>
          <p:cNvPr id="7" name="组合 6"/>
          <p:cNvGrpSpPr/>
          <p:nvPr>
            <p:custDataLst>
              <p:tags r:id="rId1"/>
            </p:custDataLst>
          </p:nvPr>
        </p:nvGrpSpPr>
        <p:grpSpPr>
          <a:xfrm>
            <a:off x="1549776" y="1140345"/>
            <a:ext cx="2219589" cy="4038776"/>
            <a:chOff x="2396151" y="1955808"/>
            <a:chExt cx="1346469" cy="2450043"/>
          </a:xfrm>
        </p:grpSpPr>
        <p:sp>
          <p:nvSpPr>
            <p:cNvPr id="8" name="椭圆 7"/>
            <p:cNvSpPr/>
            <p:nvPr>
              <p:custDataLst>
                <p:tags r:id="rId2"/>
              </p:custDataLst>
            </p:nvPr>
          </p:nvSpPr>
          <p:spPr>
            <a:xfrm>
              <a:off x="2445498" y="3108325"/>
              <a:ext cx="1247775" cy="1247775"/>
            </a:xfrm>
            <a:prstGeom prst="ellipse">
              <a:avLst/>
            </a:prstGeom>
            <a:solidFill>
              <a:srgbClr val="72C5EA"/>
            </a:solidFill>
          </p:spPr>
          <p:txBody>
            <a:bodyPr rot="0" spcFirstLastPara="0" vertOverflow="overflow" horzOverflow="overflow" vert="horz" wrap="square" lIns="0" tIns="0" rIns="0" bIns="0" numCol="1" spcCol="0" rtlCol="0" fromWordArt="0" anchor="ctr" anchorCtr="0" forceAA="0" compatLnSpc="1">
              <a:noAutofit/>
            </a:bodyPr>
            <a:p>
              <a:pPr algn="ctr">
                <a:lnSpc>
                  <a:spcPct val="130000"/>
                </a:lnSpc>
              </a:pPr>
              <a:r>
                <a:rPr lang="zh-CN" altLang="en-US" sz="2800" b="1" kern="0" dirty="0">
                  <a:solidFill>
                    <a:srgbClr val="FFFFFF"/>
                  </a:solidFill>
                  <a:latin typeface="华文中宋" panose="02010600040101010101" charset="-122"/>
                  <a:ea typeface="华文中宋" panose="02010600040101010101" charset="-122"/>
                  <a:cs typeface="+mn-ea"/>
                  <a:sym typeface="Arial" panose="020B0604020202020204" pitchFamily="34" charset="0"/>
                </a:rPr>
                <a:t>写作</a:t>
              </a:r>
              <a:endParaRPr lang="zh-CN" altLang="en-US" sz="2800" b="1" kern="0" dirty="0">
                <a:solidFill>
                  <a:srgbClr val="FFFFFF"/>
                </a:solidFill>
                <a:latin typeface="华文中宋" panose="02010600040101010101" charset="-122"/>
                <a:ea typeface="华文中宋" panose="02010600040101010101" charset="-122"/>
                <a:cs typeface="+mn-ea"/>
                <a:sym typeface="Arial" panose="020B0604020202020204" pitchFamily="34" charset="0"/>
              </a:endParaRPr>
            </a:p>
            <a:p>
              <a:pPr algn="ctr">
                <a:lnSpc>
                  <a:spcPct val="130000"/>
                </a:lnSpc>
              </a:pPr>
              <a:r>
                <a:rPr lang="zh-CN" altLang="en-US" sz="2800" b="1" kern="0" dirty="0">
                  <a:solidFill>
                    <a:srgbClr val="FFFFFF"/>
                  </a:solidFill>
                  <a:latin typeface="华文中宋" panose="02010600040101010101" charset="-122"/>
                  <a:ea typeface="华文中宋" panose="02010600040101010101" charset="-122"/>
                  <a:cs typeface="+mn-ea"/>
                  <a:sym typeface="Arial" panose="020B0604020202020204" pitchFamily="34" charset="0"/>
                </a:rPr>
                <a:t>规范</a:t>
              </a:r>
              <a:endParaRPr lang="zh-CN" altLang="en-US" sz="2800" b="1" kern="0" dirty="0">
                <a:solidFill>
                  <a:srgbClr val="FFFFFF"/>
                </a:solidFill>
                <a:latin typeface="华文中宋" panose="02010600040101010101" charset="-122"/>
                <a:ea typeface="华文中宋" panose="02010600040101010101" charset="-122"/>
                <a:cs typeface="+mn-ea"/>
                <a:sym typeface="Arial" panose="020B0604020202020204" pitchFamily="34" charset="0"/>
              </a:endParaRPr>
            </a:p>
          </p:txBody>
        </p:sp>
        <p:sp>
          <p:nvSpPr>
            <p:cNvPr id="14" name="任意多边形 13"/>
            <p:cNvSpPr/>
            <p:nvPr>
              <p:custDataLst>
                <p:tags r:id="rId3"/>
              </p:custDataLst>
            </p:nvPr>
          </p:nvSpPr>
          <p:spPr>
            <a:xfrm>
              <a:off x="2728113" y="1955808"/>
              <a:ext cx="682544" cy="823904"/>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solidFill>
                <a:srgbClr val="FFFFFF">
                  <a:lumMod val="85000"/>
                </a:srgbClr>
              </a:solidFill>
            </a:ln>
          </p:spPr>
          <p:txBody>
            <a:bodyPr rot="0" spcFirstLastPara="0" vertOverflow="overflow" horzOverflow="overflow" vert="horz" wrap="square" lIns="91425" tIns="45712" rIns="91425" bIns="179971" numCol="1" spcCol="0" rtlCol="0" fromWordArt="0" anchor="ctr" anchorCtr="0" forceAA="0" compatLnSpc="1">
              <a:normAutofit/>
            </a:bodyPr>
            <a:p>
              <a:pPr algn="ctr"/>
              <a:r>
                <a:rPr lang="en-US" altLang="zh-CN" sz="4500" b="1" kern="0" dirty="0">
                  <a:latin typeface="Times New Roman" panose="02020603050405020304" charset="0"/>
                  <a:cs typeface="Times New Roman" panose="02020603050405020304" charset="0"/>
                  <a:sym typeface="Arial" panose="020B0604020202020204" pitchFamily="34" charset="0"/>
                </a:rPr>
                <a:t>01</a:t>
              </a:r>
              <a:endParaRPr lang="zh-CN" altLang="en-US" sz="4500" b="1" kern="0" dirty="0">
                <a:latin typeface="Times New Roman" panose="02020603050405020304" charset="0"/>
                <a:cs typeface="Times New Roman" panose="02020603050405020304" charset="0"/>
                <a:sym typeface="Arial" panose="020B0604020202020204" pitchFamily="34" charset="0"/>
              </a:endParaRPr>
            </a:p>
          </p:txBody>
        </p:sp>
        <p:sp>
          <p:nvSpPr>
            <p:cNvPr id="15" name="任意多边形 14"/>
            <p:cNvSpPr/>
            <p:nvPr>
              <p:custDataLst>
                <p:tags r:id="rId4"/>
              </p:custDataLst>
            </p:nvPr>
          </p:nvSpPr>
          <p:spPr>
            <a:xfrm>
              <a:off x="2396151" y="2780520"/>
              <a:ext cx="1346469" cy="1625331"/>
            </a:xfrm>
            <a:custGeom>
              <a:avLst/>
              <a:gdLst>
                <a:gd name="connsiteX0" fmla="*/ 673235 w 1346469"/>
                <a:gd name="connsiteY0" fmla="*/ 0 h 1625331"/>
                <a:gd name="connsiteX1" fmla="*/ 1149283 w 1346469"/>
                <a:gd name="connsiteY1" fmla="*/ 476049 h 1625331"/>
                <a:gd name="connsiteX2" fmla="*/ 1149283 w 1346469"/>
                <a:gd name="connsiteY2" fmla="*/ 1428146 h 1625331"/>
                <a:gd name="connsiteX3" fmla="*/ 197187 w 1346469"/>
                <a:gd name="connsiteY3" fmla="*/ 1428146 h 1625331"/>
                <a:gd name="connsiteX4" fmla="*/ 197187 w 1346469"/>
                <a:gd name="connsiteY4" fmla="*/ 476049 h 162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469" h="1625331">
                  <a:moveTo>
                    <a:pt x="673235" y="0"/>
                  </a:moveTo>
                  <a:lnTo>
                    <a:pt x="1149283" y="476049"/>
                  </a:lnTo>
                  <a:cubicBezTo>
                    <a:pt x="1412198" y="738963"/>
                    <a:pt x="1412198" y="1165231"/>
                    <a:pt x="1149283" y="1428146"/>
                  </a:cubicBezTo>
                  <a:cubicBezTo>
                    <a:pt x="886369" y="1691060"/>
                    <a:pt x="460101" y="1691060"/>
                    <a:pt x="197187" y="1428146"/>
                  </a:cubicBezTo>
                  <a:cubicBezTo>
                    <a:pt x="-65728" y="1165231"/>
                    <a:pt x="-65728" y="738963"/>
                    <a:pt x="197187" y="476049"/>
                  </a:cubicBezTo>
                  <a:close/>
                </a:path>
              </a:pathLst>
            </a:custGeom>
            <a:noFill/>
            <a:ln w="12700">
              <a:solidFill>
                <a:srgbClr val="FFFFFF">
                  <a:lumMod val="85000"/>
                </a:srgbClr>
              </a:solidFill>
            </a:ln>
          </p:spPr>
          <p:txBody>
            <a:bodyPr rot="0" spcFirstLastPara="0" vertOverflow="overflow" horzOverflow="overflow" vert="horz" wrap="square" lIns="91425" tIns="45712" rIns="91425" bIns="179971" numCol="1" spcCol="0" rtlCol="0" fromWordArt="0" anchor="ctr" anchorCtr="0" forceAA="0" compatLnSpc="1">
              <a:normAutofit/>
            </a:bodyPr>
            <a:p>
              <a:pPr algn="ctr"/>
              <a:endParaRPr lang="zh-CN" altLang="en-US" sz="2400" b="1" kern="0" dirty="0">
                <a:sym typeface="Arial" panose="020B0604020202020204" pitchFamily="34" charset="0"/>
              </a:endParaRPr>
            </a:p>
          </p:txBody>
        </p:sp>
      </p:grpSp>
      <p:sp>
        <p:nvSpPr>
          <p:cNvPr id="44" name="矩形 43"/>
          <p:cNvSpPr/>
          <p:nvPr>
            <p:custDataLst>
              <p:tags r:id="rId5"/>
            </p:custDataLst>
          </p:nvPr>
        </p:nvSpPr>
        <p:spPr>
          <a:xfrm>
            <a:off x="1550035" y="5179060"/>
            <a:ext cx="2432050" cy="2056765"/>
          </a:xfrm>
          <a:prstGeom prst="rect">
            <a:avLst/>
          </a:prstGeom>
        </p:spPr>
        <p:txBody>
          <a:bodyPr wrap="square" anchor="t">
            <a:normAutofit/>
          </a:bodyPr>
          <a:p>
            <a:pPr algn="ctr">
              <a:lnSpc>
                <a:spcPct val="130000"/>
              </a:lnSpc>
            </a:pPr>
            <a:r>
              <a:rPr lang="en-US" altLang="zh-CN" b="1">
                <a:latin typeface="Times New Roman" panose="02020603050405020304" charset="0"/>
                <a:ea typeface="宋体" panose="02010600030101010101" pitchFamily="2" charset="-122"/>
                <a:cs typeface="Times New Roman" panose="02020603050405020304" charset="0"/>
                <a:sym typeface="+mn-ea"/>
              </a:rPr>
              <a:t>  </a:t>
            </a:r>
            <a:r>
              <a:rPr lang="zh-CN" altLang="en-US" b="1">
                <a:latin typeface="Times New Roman" panose="02020603050405020304" charset="0"/>
                <a:ea typeface="宋体" panose="02010600030101010101" pitchFamily="2" charset="-122"/>
                <a:cs typeface="Times New Roman" panose="02020603050405020304" charset="0"/>
                <a:sym typeface="+mn-ea"/>
              </a:rPr>
              <a:t>GB/T 7713.1-2006</a:t>
            </a:r>
            <a:r>
              <a:rPr lang="zh-CN" altLang="en-US" b="1">
                <a:latin typeface="宋体" panose="02010600030101010101" pitchFamily="2" charset="-122"/>
                <a:ea typeface="宋体" panose="02010600030101010101" pitchFamily="2" charset="-122"/>
                <a:cs typeface="宋体" panose="02010600030101010101" pitchFamily="2" charset="-122"/>
                <a:sym typeface="+mn-ea"/>
              </a:rPr>
              <a:t>《学位论文编写规则》</a:t>
            </a:r>
            <a:endParaRPr lang="zh-CN" altLang="en-US" b="1">
              <a:latin typeface="宋体" panose="02010600030101010101" pitchFamily="2" charset="-122"/>
              <a:ea typeface="宋体" panose="02010600030101010101" pitchFamily="2" charset="-122"/>
              <a:cs typeface="宋体" panose="02010600030101010101" pitchFamily="2" charset="-122"/>
            </a:endParaRPr>
          </a:p>
          <a:p>
            <a:pPr algn="just">
              <a:lnSpc>
                <a:spcPct val="130000"/>
              </a:lnSpc>
            </a:pPr>
            <a:endParaRPr lang="zh-CN" altLang="en-US" dirty="0">
              <a:sym typeface="Arial" panose="020B0604020202020204" pitchFamily="34" charset="0"/>
            </a:endParaRPr>
          </a:p>
        </p:txBody>
      </p:sp>
      <p:grpSp>
        <p:nvGrpSpPr>
          <p:cNvPr id="17" name="组合 16"/>
          <p:cNvGrpSpPr/>
          <p:nvPr>
            <p:custDataLst>
              <p:tags r:id="rId6"/>
            </p:custDataLst>
          </p:nvPr>
        </p:nvGrpSpPr>
        <p:grpSpPr>
          <a:xfrm>
            <a:off x="4875926" y="1140345"/>
            <a:ext cx="2219589" cy="4038776"/>
            <a:chOff x="4413894" y="1955808"/>
            <a:chExt cx="1346469" cy="2450043"/>
          </a:xfrm>
        </p:grpSpPr>
        <p:sp>
          <p:nvSpPr>
            <p:cNvPr id="18" name="椭圆 17"/>
            <p:cNvSpPr/>
            <p:nvPr>
              <p:custDataLst>
                <p:tags r:id="rId7"/>
              </p:custDataLst>
            </p:nvPr>
          </p:nvSpPr>
          <p:spPr>
            <a:xfrm>
              <a:off x="4463241" y="3108325"/>
              <a:ext cx="1247775" cy="1247775"/>
            </a:xfrm>
            <a:prstGeom prst="ellipse">
              <a:avLst/>
            </a:prstGeom>
            <a:solidFill>
              <a:srgbClr val="879AED"/>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sz="2800">
                  <a:latin typeface="华文中宋" panose="02010600040101010101" charset="-122"/>
                  <a:ea typeface="华文中宋" panose="02010600040101010101" charset="-122"/>
                  <a:sym typeface="+mn-ea"/>
                </a:rPr>
                <a:t>参考文献规范</a:t>
              </a:r>
              <a:endParaRPr lang="en-US" altLang="zh-CN" sz="2800" kern="0">
                <a:solidFill>
                  <a:srgbClr val="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19" name="任意多边形 18"/>
            <p:cNvSpPr/>
            <p:nvPr>
              <p:custDataLst>
                <p:tags r:id="rId8"/>
              </p:custDataLst>
            </p:nvPr>
          </p:nvSpPr>
          <p:spPr>
            <a:xfrm>
              <a:off x="4745856" y="1955808"/>
              <a:ext cx="682544" cy="823904"/>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solidFill>
                <a:srgbClr val="FFFFFF">
                  <a:lumMod val="85000"/>
                </a:srgbClr>
              </a:solidFill>
            </a:ln>
          </p:spPr>
          <p:txBody>
            <a:bodyPr rot="0" spcFirstLastPara="0" vertOverflow="overflow" horzOverflow="overflow" vert="horz" wrap="square" lIns="91425" tIns="45712" rIns="91425" bIns="179971" numCol="1" spcCol="0" rtlCol="0" fromWordArt="0" anchor="ctr" anchorCtr="0" forceAA="0" compatLnSpc="1">
              <a:normAutofit/>
            </a:bodyPr>
            <a:p>
              <a:pPr algn="ctr"/>
              <a:r>
                <a:rPr lang="en-US" altLang="zh-CN" sz="4500" b="1" kern="0" dirty="0">
                  <a:latin typeface="Times New Roman" panose="02020603050405020304" charset="0"/>
                  <a:cs typeface="Times New Roman" panose="02020603050405020304" charset="0"/>
                  <a:sym typeface="Arial" panose="020B0604020202020204" pitchFamily="34" charset="0"/>
                </a:rPr>
                <a:t>02</a:t>
              </a:r>
              <a:endParaRPr lang="en-US" altLang="zh-CN" sz="4500" b="1" kern="0" dirty="0">
                <a:latin typeface="Times New Roman" panose="02020603050405020304" charset="0"/>
                <a:cs typeface="Times New Roman" panose="02020603050405020304" charset="0"/>
                <a:sym typeface="Arial" panose="020B0604020202020204" pitchFamily="34" charset="0"/>
              </a:endParaRPr>
            </a:p>
          </p:txBody>
        </p:sp>
        <p:sp>
          <p:nvSpPr>
            <p:cNvPr id="20" name="任意多边形 19"/>
            <p:cNvSpPr/>
            <p:nvPr>
              <p:custDataLst>
                <p:tags r:id="rId9"/>
              </p:custDataLst>
            </p:nvPr>
          </p:nvSpPr>
          <p:spPr>
            <a:xfrm>
              <a:off x="4413894" y="2780520"/>
              <a:ext cx="1346469" cy="1625331"/>
            </a:xfrm>
            <a:custGeom>
              <a:avLst/>
              <a:gdLst>
                <a:gd name="connsiteX0" fmla="*/ 673235 w 1346469"/>
                <a:gd name="connsiteY0" fmla="*/ 0 h 1625331"/>
                <a:gd name="connsiteX1" fmla="*/ 1149283 w 1346469"/>
                <a:gd name="connsiteY1" fmla="*/ 476049 h 1625331"/>
                <a:gd name="connsiteX2" fmla="*/ 1149283 w 1346469"/>
                <a:gd name="connsiteY2" fmla="*/ 1428146 h 1625331"/>
                <a:gd name="connsiteX3" fmla="*/ 197187 w 1346469"/>
                <a:gd name="connsiteY3" fmla="*/ 1428146 h 1625331"/>
                <a:gd name="connsiteX4" fmla="*/ 197187 w 1346469"/>
                <a:gd name="connsiteY4" fmla="*/ 476049 h 162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469" h="1625331">
                  <a:moveTo>
                    <a:pt x="673235" y="0"/>
                  </a:moveTo>
                  <a:lnTo>
                    <a:pt x="1149283" y="476049"/>
                  </a:lnTo>
                  <a:cubicBezTo>
                    <a:pt x="1412198" y="738963"/>
                    <a:pt x="1412198" y="1165231"/>
                    <a:pt x="1149283" y="1428146"/>
                  </a:cubicBezTo>
                  <a:cubicBezTo>
                    <a:pt x="886369" y="1691060"/>
                    <a:pt x="460101" y="1691060"/>
                    <a:pt x="197187" y="1428146"/>
                  </a:cubicBezTo>
                  <a:cubicBezTo>
                    <a:pt x="-65728" y="1165231"/>
                    <a:pt x="-65728" y="738963"/>
                    <a:pt x="197187" y="476049"/>
                  </a:cubicBezTo>
                  <a:close/>
                </a:path>
              </a:pathLst>
            </a:custGeom>
            <a:noFill/>
            <a:ln w="12700">
              <a:solidFill>
                <a:srgbClr val="FFFFFF">
                  <a:lumMod val="85000"/>
                </a:srgbClr>
              </a:solidFill>
            </a:ln>
          </p:spPr>
          <p:txBody>
            <a:bodyPr rot="0" spcFirstLastPara="0" vertOverflow="overflow" horzOverflow="overflow" vert="horz" wrap="square" lIns="91425" tIns="45712" rIns="91425" bIns="179971" numCol="1" spcCol="0" rtlCol="0" fromWordArt="0" anchor="ctr" anchorCtr="0" forceAA="0" compatLnSpc="1">
              <a:normAutofit/>
            </a:bodyPr>
            <a:p>
              <a:pPr algn="ctr"/>
              <a:endParaRPr lang="zh-CN" altLang="en-US" sz="2400" b="1" kern="0" dirty="0">
                <a:sym typeface="Arial" panose="020B0604020202020204" pitchFamily="34" charset="0"/>
              </a:endParaRPr>
            </a:p>
          </p:txBody>
        </p:sp>
      </p:grpSp>
      <p:sp>
        <p:nvSpPr>
          <p:cNvPr id="45" name="矩形 44"/>
          <p:cNvSpPr/>
          <p:nvPr>
            <p:custDataLst>
              <p:tags r:id="rId10"/>
            </p:custDataLst>
          </p:nvPr>
        </p:nvSpPr>
        <p:spPr>
          <a:xfrm>
            <a:off x="4512310" y="5179060"/>
            <a:ext cx="2795905" cy="2056765"/>
          </a:xfrm>
          <a:prstGeom prst="rect">
            <a:avLst/>
          </a:prstGeom>
        </p:spPr>
        <p:txBody>
          <a:bodyPr wrap="square" anchor="t">
            <a:normAutofit/>
          </a:bodyPr>
          <a:p>
            <a:pPr algn="ctr">
              <a:lnSpc>
                <a:spcPct val="130000"/>
              </a:lnSpc>
            </a:pPr>
            <a:r>
              <a:rPr lang="zh-CN" altLang="en-US" b="1">
                <a:latin typeface="Times New Roman" panose="02020603050405020304" charset="0"/>
                <a:ea typeface="宋体" panose="02010600030101010101" pitchFamily="2" charset="-122"/>
                <a:cs typeface="Times New Roman" panose="02020603050405020304" charset="0"/>
                <a:sym typeface="+mn-ea"/>
              </a:rPr>
              <a:t>  GB/T7714-2005 </a:t>
            </a:r>
            <a:endParaRPr lang="zh-CN" altLang="en-US"/>
          </a:p>
          <a:p>
            <a:pPr algn="ctr">
              <a:lnSpc>
                <a:spcPct val="130000"/>
              </a:lnSpc>
            </a:pPr>
            <a:r>
              <a:rPr lang="zh-CN" altLang="en-US" b="1">
                <a:latin typeface="Times New Roman" panose="02020603050405020304" charset="0"/>
                <a:ea typeface="宋体" panose="02010600030101010101" pitchFamily="2" charset="-122"/>
                <a:cs typeface="Times New Roman" panose="02020603050405020304" charset="0"/>
                <a:sym typeface="+mn-ea"/>
              </a:rPr>
              <a:t>《文后参考文献著录规则》</a:t>
            </a:r>
            <a:endParaRPr lang="zh-CN" altLang="en-US"/>
          </a:p>
          <a:p>
            <a:pPr algn="just">
              <a:lnSpc>
                <a:spcPct val="130000"/>
              </a:lnSpc>
            </a:pPr>
            <a:endParaRPr lang="zh-CN" altLang="en-US" dirty="0">
              <a:sym typeface="Arial" panose="020B0604020202020204" pitchFamily="34" charset="0"/>
            </a:endParaRPr>
          </a:p>
        </p:txBody>
      </p:sp>
      <p:grpSp>
        <p:nvGrpSpPr>
          <p:cNvPr id="21" name="组合 20"/>
          <p:cNvGrpSpPr/>
          <p:nvPr>
            <p:custDataLst>
              <p:tags r:id="rId11"/>
            </p:custDataLst>
          </p:nvPr>
        </p:nvGrpSpPr>
        <p:grpSpPr>
          <a:xfrm>
            <a:off x="8202077" y="1140345"/>
            <a:ext cx="2219589" cy="4038776"/>
            <a:chOff x="6431637" y="1955808"/>
            <a:chExt cx="1346469" cy="2450043"/>
          </a:xfrm>
        </p:grpSpPr>
        <p:sp>
          <p:nvSpPr>
            <p:cNvPr id="22" name="椭圆 21"/>
            <p:cNvSpPr/>
            <p:nvPr>
              <p:custDataLst>
                <p:tags r:id="rId12"/>
              </p:custDataLst>
            </p:nvPr>
          </p:nvSpPr>
          <p:spPr>
            <a:xfrm>
              <a:off x="6480984" y="3108325"/>
              <a:ext cx="1247775" cy="1247775"/>
            </a:xfrm>
            <a:prstGeom prst="ellipse">
              <a:avLst/>
            </a:prstGeom>
            <a:solidFill>
              <a:srgbClr val="EABC8E"/>
            </a:solidFill>
          </p:spPr>
          <p:txBody>
            <a:bodyPr rot="0" spcFirstLastPara="0" vertOverflow="overflow" horzOverflow="overflow" vert="horz" wrap="square" lIns="0" tIns="0" rIns="0" bIns="0" numCol="1" spcCol="0" rtlCol="0" fromWordArt="0" anchor="ctr" anchorCtr="0" forceAA="0" compatLnSpc="1">
              <a:noAutofit/>
            </a:bodyPr>
            <a:p>
              <a:pPr algn="ctr">
                <a:lnSpc>
                  <a:spcPct val="130000"/>
                </a:lnSpc>
              </a:pPr>
              <a:r>
                <a:rPr lang="zh-CN" altLang="en-US" sz="2800" b="1" kern="0">
                  <a:solidFill>
                    <a:srgbClr val="FFFFFF"/>
                  </a:solidFill>
                  <a:latin typeface="华文中宋" panose="02010600040101010101" charset="-122"/>
                  <a:ea typeface="华文中宋" panose="02010600040101010101" charset="-122"/>
                  <a:cs typeface="+mn-ea"/>
                  <a:sym typeface="Arial" panose="020B0604020202020204" pitchFamily="34" charset="0"/>
                </a:rPr>
                <a:t>学位论文撰写规范</a:t>
              </a:r>
              <a:endParaRPr lang="zh-CN" altLang="en-US" sz="2800" b="1" kern="0">
                <a:solidFill>
                  <a:srgbClr val="FFFFFF"/>
                </a:solidFill>
                <a:latin typeface="华文中宋" panose="02010600040101010101" charset="-122"/>
                <a:ea typeface="华文中宋" panose="02010600040101010101" charset="-122"/>
                <a:cs typeface="+mn-ea"/>
                <a:sym typeface="Arial" panose="020B0604020202020204" pitchFamily="34" charset="0"/>
              </a:endParaRPr>
            </a:p>
          </p:txBody>
        </p:sp>
        <p:sp>
          <p:nvSpPr>
            <p:cNvPr id="23" name="任意多边形 22"/>
            <p:cNvSpPr/>
            <p:nvPr>
              <p:custDataLst>
                <p:tags r:id="rId13"/>
              </p:custDataLst>
            </p:nvPr>
          </p:nvSpPr>
          <p:spPr>
            <a:xfrm>
              <a:off x="6763599" y="1955808"/>
              <a:ext cx="682544" cy="823904"/>
            </a:xfrm>
            <a:custGeom>
              <a:avLst/>
              <a:gdLst>
                <a:gd name="connsiteX0" fmla="*/ 341272 w 682544"/>
                <a:gd name="connsiteY0" fmla="*/ 0 h 823904"/>
                <a:gd name="connsiteX1" fmla="*/ 582588 w 682544"/>
                <a:gd name="connsiteY1" fmla="*/ 99956 h 823904"/>
                <a:gd name="connsiteX2" fmla="*/ 582588 w 682544"/>
                <a:gd name="connsiteY2" fmla="*/ 582588 h 823904"/>
                <a:gd name="connsiteX3" fmla="*/ 341272 w 682544"/>
                <a:gd name="connsiteY3" fmla="*/ 823904 h 823904"/>
                <a:gd name="connsiteX4" fmla="*/ 99956 w 682544"/>
                <a:gd name="connsiteY4" fmla="*/ 582588 h 823904"/>
                <a:gd name="connsiteX5" fmla="*/ 99956 w 682544"/>
                <a:gd name="connsiteY5" fmla="*/ 99956 h 823904"/>
                <a:gd name="connsiteX6" fmla="*/ 341272 w 682544"/>
                <a:gd name="connsiteY6" fmla="*/ 0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544" h="823904">
                  <a:moveTo>
                    <a:pt x="341272" y="0"/>
                  </a:moveTo>
                  <a:cubicBezTo>
                    <a:pt x="428611" y="0"/>
                    <a:pt x="515950" y="33319"/>
                    <a:pt x="582588" y="99956"/>
                  </a:cubicBezTo>
                  <a:cubicBezTo>
                    <a:pt x="715863" y="233231"/>
                    <a:pt x="715863" y="449313"/>
                    <a:pt x="582588" y="582588"/>
                  </a:cubicBezTo>
                  <a:lnTo>
                    <a:pt x="341272" y="823904"/>
                  </a:lnTo>
                  <a:lnTo>
                    <a:pt x="99956" y="582588"/>
                  </a:lnTo>
                  <a:cubicBezTo>
                    <a:pt x="-33318" y="449313"/>
                    <a:pt x="-33318" y="233231"/>
                    <a:pt x="99956" y="99956"/>
                  </a:cubicBezTo>
                  <a:cubicBezTo>
                    <a:pt x="166594" y="33319"/>
                    <a:pt x="253933" y="0"/>
                    <a:pt x="341272" y="0"/>
                  </a:cubicBezTo>
                  <a:close/>
                </a:path>
              </a:pathLst>
            </a:custGeom>
            <a:noFill/>
            <a:ln w="12700">
              <a:solidFill>
                <a:srgbClr val="FFFFFF">
                  <a:lumMod val="85000"/>
                </a:srgbClr>
              </a:solidFill>
            </a:ln>
          </p:spPr>
          <p:txBody>
            <a:bodyPr rot="0" spcFirstLastPara="0" vertOverflow="overflow" horzOverflow="overflow" vert="horz" wrap="square" lIns="91425" tIns="45712" rIns="91425" bIns="179971" numCol="1" spcCol="0" rtlCol="0" fromWordArt="0" anchor="ctr" anchorCtr="0" forceAA="0" compatLnSpc="1">
              <a:normAutofit/>
            </a:bodyPr>
            <a:p>
              <a:pPr algn="ctr"/>
              <a:r>
                <a:rPr lang="en-US" altLang="zh-CN" sz="4500" b="1" kern="0" dirty="0">
                  <a:latin typeface="Times New Roman" panose="02020603050405020304" charset="0"/>
                  <a:cs typeface="Times New Roman" panose="02020603050405020304" charset="0"/>
                  <a:sym typeface="Arial" panose="020B0604020202020204" pitchFamily="34" charset="0"/>
                </a:rPr>
                <a:t>03</a:t>
              </a:r>
              <a:endParaRPr lang="en-US" altLang="zh-CN" sz="4500" b="1" kern="0" dirty="0">
                <a:latin typeface="Times New Roman" panose="02020603050405020304" charset="0"/>
                <a:cs typeface="Times New Roman" panose="02020603050405020304" charset="0"/>
                <a:sym typeface="Arial" panose="020B0604020202020204" pitchFamily="34" charset="0"/>
              </a:endParaRPr>
            </a:p>
          </p:txBody>
        </p:sp>
        <p:sp>
          <p:nvSpPr>
            <p:cNvPr id="24" name="任意多边形 23"/>
            <p:cNvSpPr/>
            <p:nvPr>
              <p:custDataLst>
                <p:tags r:id="rId14"/>
              </p:custDataLst>
            </p:nvPr>
          </p:nvSpPr>
          <p:spPr>
            <a:xfrm>
              <a:off x="6431637" y="2780520"/>
              <a:ext cx="1346469" cy="1625331"/>
            </a:xfrm>
            <a:custGeom>
              <a:avLst/>
              <a:gdLst>
                <a:gd name="connsiteX0" fmla="*/ 673235 w 1346469"/>
                <a:gd name="connsiteY0" fmla="*/ 0 h 1625331"/>
                <a:gd name="connsiteX1" fmla="*/ 1149283 w 1346469"/>
                <a:gd name="connsiteY1" fmla="*/ 476049 h 1625331"/>
                <a:gd name="connsiteX2" fmla="*/ 1149283 w 1346469"/>
                <a:gd name="connsiteY2" fmla="*/ 1428146 h 1625331"/>
                <a:gd name="connsiteX3" fmla="*/ 197187 w 1346469"/>
                <a:gd name="connsiteY3" fmla="*/ 1428146 h 1625331"/>
                <a:gd name="connsiteX4" fmla="*/ 197187 w 1346469"/>
                <a:gd name="connsiteY4" fmla="*/ 476049 h 162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469" h="1625331">
                  <a:moveTo>
                    <a:pt x="673235" y="0"/>
                  </a:moveTo>
                  <a:lnTo>
                    <a:pt x="1149283" y="476049"/>
                  </a:lnTo>
                  <a:cubicBezTo>
                    <a:pt x="1412198" y="738963"/>
                    <a:pt x="1412198" y="1165231"/>
                    <a:pt x="1149283" y="1428146"/>
                  </a:cubicBezTo>
                  <a:cubicBezTo>
                    <a:pt x="886369" y="1691060"/>
                    <a:pt x="460101" y="1691060"/>
                    <a:pt x="197187" y="1428146"/>
                  </a:cubicBezTo>
                  <a:cubicBezTo>
                    <a:pt x="-65728" y="1165231"/>
                    <a:pt x="-65728" y="738963"/>
                    <a:pt x="197187" y="476049"/>
                  </a:cubicBezTo>
                  <a:close/>
                </a:path>
              </a:pathLst>
            </a:custGeom>
            <a:noFill/>
            <a:ln w="12700">
              <a:solidFill>
                <a:srgbClr val="FFFFFF">
                  <a:lumMod val="85000"/>
                </a:srgbClr>
              </a:solidFill>
            </a:ln>
          </p:spPr>
          <p:txBody>
            <a:bodyPr rot="0" spcFirstLastPara="0" vertOverflow="overflow" horzOverflow="overflow" vert="horz" wrap="square" lIns="91425" tIns="45712" rIns="91425" bIns="179971" numCol="1" spcCol="0" rtlCol="0" fromWordArt="0" anchor="ctr" anchorCtr="0" forceAA="0" compatLnSpc="1">
              <a:normAutofit/>
            </a:bodyPr>
            <a:p>
              <a:pPr algn="ctr"/>
              <a:endParaRPr lang="zh-CN" altLang="en-US" sz="2400" b="1" kern="0" dirty="0">
                <a:sym typeface="Arial" panose="020B0604020202020204" pitchFamily="34" charset="0"/>
              </a:endParaRPr>
            </a:p>
          </p:txBody>
        </p:sp>
      </p:grpSp>
      <p:sp>
        <p:nvSpPr>
          <p:cNvPr id="46" name="矩形 45"/>
          <p:cNvSpPr/>
          <p:nvPr>
            <p:custDataLst>
              <p:tags r:id="rId15"/>
            </p:custDataLst>
          </p:nvPr>
        </p:nvSpPr>
        <p:spPr>
          <a:xfrm>
            <a:off x="8202077" y="5179121"/>
            <a:ext cx="2219589" cy="2056896"/>
          </a:xfrm>
          <a:prstGeom prst="rect">
            <a:avLst/>
          </a:prstGeom>
        </p:spPr>
        <p:txBody>
          <a:bodyPr wrap="square" anchor="t">
            <a:normAutofit/>
          </a:bodyPr>
          <a:p>
            <a:pPr algn="ctr">
              <a:lnSpc>
                <a:spcPct val="130000"/>
              </a:lnSpc>
            </a:pPr>
            <a:r>
              <a:rPr lang="zh-CN" altLang="en-US" b="1">
                <a:latin typeface="Times New Roman" panose="02020603050405020304" charset="0"/>
                <a:ea typeface="宋体" panose="02010600030101010101" pitchFamily="2" charset="-122"/>
                <a:cs typeface="Times New Roman" panose="02020603050405020304" charset="0"/>
                <a:sym typeface="Arial" panose="020B0604020202020204" pitchFamily="34" charset="0"/>
              </a:rPr>
              <a:t>西安工程大学硕士学位论文撰写规范(2015年版）</a:t>
            </a:r>
            <a:endParaRPr lang="zh-CN" altLang="en-US" b="1">
              <a:latin typeface="Times New Roman" panose="02020603050405020304" charset="0"/>
              <a:ea typeface="宋体" panose="02010600030101010101" pitchFamily="2" charset="-122"/>
              <a:cs typeface="Times New Roman" panose="0202060305040502030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359588" y="295821"/>
            <a:ext cx="1734820" cy="521970"/>
          </a:xfrm>
          <a:prstGeom prst="rect">
            <a:avLst/>
          </a:prstGeom>
        </p:spPr>
        <p:txBody>
          <a:bodyPr wrap="none">
            <a:spAutoFit/>
          </a:bodyPr>
          <a:lstStyle/>
          <a:p>
            <a:r>
              <a:rPr lang="zh-CN" altLang="en-US" sz="2800" b="1" dirty="0">
                <a:latin typeface="华文中宋" panose="02010600040101010101" charset="-122"/>
                <a:ea typeface="华文中宋" panose="02010600040101010101" charset="-122"/>
                <a:sym typeface="Arial" panose="020B0604020202020204"/>
              </a:rPr>
              <a:t>参考文献</a:t>
            </a:r>
            <a:r>
              <a:rPr lang="zh-CN" altLang="en-US" b="1" dirty="0">
                <a:latin typeface="Arial" panose="020B0604020202020204"/>
                <a:ea typeface="微软雅黑" panose="020B0503020204020204" charset="-122"/>
                <a:sym typeface="Arial" panose="020B0604020202020204"/>
              </a:rPr>
              <a:t>  </a:t>
            </a:r>
            <a:endParaRPr lang="zh-CN" altLang="en-US" b="1" dirty="0">
              <a:solidFill>
                <a:srgbClr val="C00000"/>
              </a:solidFill>
              <a:latin typeface="Arial" panose="020B0604020202020204"/>
              <a:ea typeface="微软雅黑" panose="020B0503020204020204" charset="-122"/>
              <a:sym typeface="Arial" panose="020B0604020202020204"/>
            </a:endParaRPr>
          </a:p>
        </p:txBody>
      </p:sp>
      <p:sp>
        <p:nvSpPr>
          <p:cNvPr id="7" name="文本框 6"/>
          <p:cNvSpPr txBox="1"/>
          <p:nvPr/>
        </p:nvSpPr>
        <p:spPr>
          <a:xfrm>
            <a:off x="2539365" y="949325"/>
            <a:ext cx="7111365" cy="5692775"/>
          </a:xfrm>
          <a:prstGeom prst="rect">
            <a:avLst/>
          </a:prstGeom>
          <a:noFill/>
        </p:spPr>
        <p:txBody>
          <a:bodyPr wrap="square" rtlCol="0" anchor="t">
            <a:spAutoFit/>
          </a:bodyPr>
          <a:p>
            <a:r>
              <a:rPr lang="zh-CN" altLang="en-US" sz="2800" b="1">
                <a:solidFill>
                  <a:srgbClr val="FF0000"/>
                </a:solidFill>
                <a:latin typeface="Times New Roman" panose="02020603050405020304" charset="0"/>
                <a:ea typeface="华文中宋" panose="02010600040101010101" charset="-122"/>
                <a:cs typeface="Times New Roman" panose="02020603050405020304" charset="0"/>
              </a:rPr>
              <a:t>常用文献类型标识符含义如下</a:t>
            </a:r>
            <a:endParaRPr lang="zh-CN" altLang="en-US" sz="2800" b="1">
              <a:solidFill>
                <a:srgbClr val="FF0000"/>
              </a:solidFill>
              <a:latin typeface="Times New Roman" panose="02020603050405020304" charset="0"/>
              <a:ea typeface="华文中宋" panose="02010600040101010101" charset="-122"/>
              <a:cs typeface="Times New Roman" panose="02020603050405020304" charset="0"/>
            </a:endParaRPr>
          </a:p>
          <a:p>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J（Journal）——期刊；</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M（Monographs）——普通图书；</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R（Report）——报告、科技报告；</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C（Collection）——论文集；</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D（Degree）——学位论文；</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S（Standard）——标准；</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P（Patent）——专利；</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N（News）——报纸；</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DB（Database）——数据库；</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CP（Computer Program）——计算机程序；</a:t>
            </a:r>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OL（Online）——联机网络</a:t>
            </a:r>
            <a:endParaRPr lang="zh-CN" altLang="en-US" sz="2800" b="1">
              <a:latin typeface="Times New Roman" panose="02020603050405020304" charset="0"/>
              <a:ea typeface="华文中宋" panose="02010600040101010101"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8440"/>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0836" name="图片 120835"/>
          <p:cNvPicPr>
            <a:picLocks noChangeAspect="1"/>
          </p:cNvPicPr>
          <p:nvPr/>
        </p:nvPicPr>
        <p:blipFill>
          <a:blip r:embed="rId1"/>
          <a:stretch>
            <a:fillRect/>
          </a:stretch>
        </p:blipFill>
        <p:spPr>
          <a:xfrm>
            <a:off x="13335" y="-478155"/>
            <a:ext cx="12164060" cy="6964680"/>
          </a:xfrm>
          <a:prstGeom prst="rect">
            <a:avLst/>
          </a:prstGeom>
          <a:noFill/>
          <a:ln w="9525">
            <a:noFill/>
          </a:ln>
        </p:spPr>
      </p:pic>
      <p:sp>
        <p:nvSpPr>
          <p:cNvPr id="4" name="矩形 3"/>
          <p:cNvSpPr/>
          <p:nvPr/>
        </p:nvSpPr>
        <p:spPr>
          <a:xfrm>
            <a:off x="263525" y="1271905"/>
            <a:ext cx="1555750" cy="741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0844" name="矩形 120843"/>
          <p:cNvSpPr/>
          <p:nvPr/>
        </p:nvSpPr>
        <p:spPr>
          <a:xfrm>
            <a:off x="263525" y="2120265"/>
            <a:ext cx="1656080" cy="865505"/>
          </a:xfrm>
          <a:prstGeom prst="rect">
            <a:avLst/>
          </a:prstGeom>
          <a:solidFill>
            <a:schemeClr val="accent2">
              <a:alpha val="24001"/>
            </a:schemeClr>
          </a:solidFill>
          <a:ln w="9525">
            <a:noFill/>
          </a:ln>
        </p:spPr>
        <p:txBody>
          <a:bodyPr wrap="none" anchor="ctr"/>
          <a:p>
            <a:pPr algn="ctr"/>
            <a:r>
              <a:rPr lang="zh-CN" altLang="en-US" sz="2400" b="1" dirty="0">
                <a:latin typeface="华文中宋" panose="02010600040101010101" charset="-122"/>
                <a:ea typeface="华文中宋" panose="02010600040101010101" charset="-122"/>
              </a:rPr>
              <a:t>自选题目</a:t>
            </a:r>
            <a:endParaRPr lang="zh-CN" altLang="en-US" sz="2400" b="1" dirty="0">
              <a:latin typeface="华文中宋" panose="02010600040101010101" charset="-122"/>
              <a:ea typeface="华文中宋" panose="02010600040101010101" charset="-122"/>
            </a:endParaRPr>
          </a:p>
        </p:txBody>
      </p:sp>
      <p:pic>
        <p:nvPicPr>
          <p:cNvPr id="11273" name="图片 120847"/>
          <p:cNvPicPr>
            <a:picLocks noChangeAspect="1"/>
          </p:cNvPicPr>
          <p:nvPr/>
        </p:nvPicPr>
        <p:blipFill>
          <a:blip r:embed="rId2"/>
          <a:stretch>
            <a:fillRect/>
          </a:stretch>
        </p:blipFill>
        <p:spPr>
          <a:xfrm>
            <a:off x="2077085" y="2120265"/>
            <a:ext cx="3710305" cy="942975"/>
          </a:xfrm>
          <a:prstGeom prst="rect">
            <a:avLst/>
          </a:prstGeom>
          <a:noFill/>
          <a:ln w="9525">
            <a:noFill/>
          </a:ln>
        </p:spPr>
      </p:pic>
      <p:sp>
        <p:nvSpPr>
          <p:cNvPr id="11274" name="矩形 120848"/>
          <p:cNvSpPr/>
          <p:nvPr/>
        </p:nvSpPr>
        <p:spPr>
          <a:xfrm>
            <a:off x="5915660" y="2120265"/>
            <a:ext cx="1259205" cy="747395"/>
          </a:xfrm>
          <a:prstGeom prst="rect">
            <a:avLst/>
          </a:prstGeom>
          <a:gradFill>
            <a:gsLst>
              <a:gs pos="95000">
                <a:srgbClr val="FE4444"/>
              </a:gs>
              <a:gs pos="100000">
                <a:srgbClr val="832B2B"/>
              </a:gs>
            </a:gsLst>
            <a:lin ang="5400000" scaled="0"/>
          </a:gradFill>
          <a:ln w="9525">
            <a:noFill/>
          </a:ln>
        </p:spPr>
        <p:txBody>
          <a:bodyPr wrap="none" anchor="ctr"/>
          <a:p>
            <a:pPr algn="ctr"/>
            <a:r>
              <a:rPr lang="zh-CN" altLang="en-US" sz="2400" b="1" dirty="0">
                <a:solidFill>
                  <a:srgbClr val="1C1C1C"/>
                </a:solidFill>
                <a:latin typeface="华文中宋" panose="02010600040101010101" charset="-122"/>
                <a:ea typeface="华文中宋" panose="02010600040101010101" charset="-122"/>
              </a:rPr>
              <a:t>完成硕</a:t>
            </a:r>
            <a:endParaRPr lang="zh-CN" altLang="en-US" sz="2400" b="1" dirty="0">
              <a:solidFill>
                <a:srgbClr val="1C1C1C"/>
              </a:solidFill>
              <a:latin typeface="华文中宋" panose="02010600040101010101" charset="-122"/>
              <a:ea typeface="华文中宋" panose="02010600040101010101" charset="-122"/>
            </a:endParaRPr>
          </a:p>
          <a:p>
            <a:pPr algn="ctr"/>
            <a:r>
              <a:rPr lang="zh-CN" altLang="en-US" sz="2400" b="1" dirty="0">
                <a:solidFill>
                  <a:srgbClr val="1C1C1C"/>
                </a:solidFill>
                <a:latin typeface="华文中宋" panose="02010600040101010101" charset="-122"/>
                <a:ea typeface="华文中宋" panose="02010600040101010101" charset="-122"/>
              </a:rPr>
              <a:t>士论文</a:t>
            </a:r>
            <a:endParaRPr lang="zh-CN" altLang="en-US" sz="2400" b="1" dirty="0">
              <a:solidFill>
                <a:srgbClr val="1C1C1C"/>
              </a:solidFill>
              <a:latin typeface="华文中宋" panose="02010600040101010101" charset="-122"/>
              <a:ea typeface="华文中宋" panose="02010600040101010101" charset="-122"/>
            </a:endParaRPr>
          </a:p>
        </p:txBody>
      </p:sp>
      <p:sp>
        <p:nvSpPr>
          <p:cNvPr id="115731" name="Text Box 19"/>
          <p:cNvSpPr txBox="1">
            <a:spLocks noChangeArrowheads="1"/>
          </p:cNvSpPr>
          <p:nvPr/>
        </p:nvSpPr>
        <p:spPr bwMode="auto">
          <a:xfrm>
            <a:off x="331470" y="3063240"/>
            <a:ext cx="11522075" cy="3723005"/>
          </a:xfrm>
          <a:prstGeom prst="rect">
            <a:avLst/>
          </a:prstGeom>
          <a:solidFill>
            <a:srgbClr val="92D050"/>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marL="342900" marR="0" indent="-342900" defTabSz="914400">
              <a:spcBef>
                <a:spcPct val="50000"/>
              </a:spcBef>
              <a:buClrTx/>
              <a:buSzTx/>
              <a:buFont typeface="Wingdings" panose="05000000000000000000" pitchFamily="2" charset="2"/>
              <a:buChar char="Ø"/>
              <a:defRPr/>
            </a:pPr>
            <a:r>
              <a:rPr kumimoji="0" lang="zh-CN" altLang="en-US" sz="240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自拟的课题</a:t>
            </a:r>
            <a:r>
              <a:rPr kumimoji="0" lang="en-US" altLang="zh-CN"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 </a:t>
            </a:r>
            <a:r>
              <a:rPr kumimoji="0" lang="zh-CN" altLang="en-US" sz="2400" kern="1200" cap="none" spc="0" normalizeH="0" baseline="0" noProof="0" dirty="0">
                <a:solidFill>
                  <a:srgbClr val="0066FF"/>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无事找事</a:t>
            </a:r>
            <a:endParaRPr kumimoji="0" lang="en-US" altLang="zh-CN" sz="2400" kern="1200" cap="none" spc="0" normalizeH="0" baseline="0" noProof="0" dirty="0">
              <a:solidFill>
                <a:srgbClr val="0066FF"/>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a:p>
            <a:pPr marL="342900" marR="0" indent="17780" defTabSz="914400">
              <a:spcBef>
                <a:spcPct val="50000"/>
              </a:spcBef>
              <a:buClrTx/>
              <a:buSzTx/>
              <a:buFont typeface="Wingdings" panose="05000000000000000000" pitchFamily="2" charset="2"/>
              <a:buChar char="p"/>
              <a:defRPr/>
            </a:pPr>
            <a:r>
              <a:rPr kumimoji="0" lang="zh-CN" altLang="zh-CN"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从</a:t>
            </a:r>
            <a:r>
              <a:rPr kumimoji="0" lang="zh-CN" altLang="en-US" sz="240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工程</a:t>
            </a:r>
            <a:r>
              <a:rPr kumimoji="0" lang="zh-CN" altLang="zh-CN" sz="240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实践</a:t>
            </a:r>
            <a:r>
              <a:rPr kumimoji="0" lang="zh-CN" altLang="zh-CN"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中选题</a:t>
            </a:r>
            <a:endParaRPr kumimoji="0" lang="en-US" altLang="zh-CN"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a:p>
            <a:pPr marR="0" indent="360680" algn="just" defTabSz="914400">
              <a:spcBef>
                <a:spcPct val="50000"/>
              </a:spcBef>
              <a:buClrTx/>
              <a:buSzTx/>
              <a:buFontTx/>
              <a:buNone/>
              <a:defRPr/>
            </a:pPr>
            <a:r>
              <a:rPr kumimoji="0" lang="zh-CN" altLang="en-US" sz="2000" b="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在工作实践当中，</a:t>
            </a:r>
            <a:r>
              <a:rPr kumimoji="0" lang="zh-CN" altLang="en-US" sz="2000" b="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隐藏着大量的尚未得到解决的难题</a:t>
            </a:r>
            <a:r>
              <a:rPr kumimoji="0" lang="zh-CN" altLang="en-US" sz="2000" b="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以及与之相伴出现的新问题。对于科研人员而言，只有肯于</a:t>
            </a:r>
            <a:r>
              <a:rPr kumimoji="0" lang="zh-CN" altLang="en-US" sz="2000" b="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细心观察和不断思索</a:t>
            </a:r>
            <a:r>
              <a:rPr kumimoji="0" lang="zh-CN" altLang="en-US" sz="2000" b="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才能将自己所学的</a:t>
            </a:r>
            <a:r>
              <a:rPr kumimoji="0" lang="zh-CN" altLang="en-US" sz="2000" b="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理论知识用于指导实践</a:t>
            </a:r>
            <a:r>
              <a:rPr kumimoji="0" lang="zh-CN" altLang="en-US" sz="2000" b="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，并在实践中发现和提出问题。</a:t>
            </a:r>
            <a:endParaRPr kumimoji="0" lang="en-US" altLang="zh-CN" sz="2000" b="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a:p>
            <a:pPr marL="342900" marR="0" indent="17780" defTabSz="914400">
              <a:spcBef>
                <a:spcPct val="50000"/>
              </a:spcBef>
              <a:buClrTx/>
              <a:buSzTx/>
              <a:buFont typeface="Wingdings" panose="05000000000000000000" pitchFamily="2" charset="2"/>
              <a:buChar char="p"/>
              <a:defRPr/>
            </a:pPr>
            <a:r>
              <a:rPr kumimoji="0" lang="zh-CN" altLang="zh-CN"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在</a:t>
            </a:r>
            <a:r>
              <a:rPr kumimoji="0" lang="zh-CN" altLang="zh-CN" sz="240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学科交叉</a:t>
            </a:r>
            <a:r>
              <a:rPr kumimoji="0" lang="zh-CN" altLang="zh-CN"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领域选题</a:t>
            </a:r>
            <a:endParaRPr kumimoji="0" lang="en-US" altLang="zh-CN" sz="240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endParaRPr>
          </a:p>
          <a:p>
            <a:pPr marR="0" indent="360680" algn="just" defTabSz="914400">
              <a:spcBef>
                <a:spcPct val="50000"/>
              </a:spcBef>
              <a:buClrTx/>
              <a:buSzTx/>
              <a:buFontTx/>
              <a:buNone/>
              <a:defRPr/>
            </a:pPr>
            <a:r>
              <a:rPr kumimoji="0" lang="zh-CN" altLang="en-US" sz="2000" b="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随着科学技术的飞速发展，各种学科不仅</a:t>
            </a:r>
            <a:r>
              <a:rPr kumimoji="0" lang="zh-CN" altLang="en-US" sz="2000" b="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在深度方面不断扩展</a:t>
            </a:r>
            <a:r>
              <a:rPr kumimoji="0" lang="zh-CN" altLang="en-US" sz="2000" b="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，表现为各个学科研究方向和内容更加分化和细化；同时各学科在</a:t>
            </a:r>
            <a:r>
              <a:rPr kumimoji="0" lang="zh-CN" altLang="en-US" sz="2000" b="0" kern="1200" cap="none" spc="0" normalizeH="0" baseline="0" noProof="0" dirty="0">
                <a:solidFill>
                  <a:srgbClr val="FF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广度方面</a:t>
            </a:r>
            <a:r>
              <a:rPr kumimoji="0" lang="zh-CN" altLang="en-US" sz="2000" b="0" kern="1200" cap="none" spc="0" normalizeH="0" baseline="0" noProof="0" dirty="0">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rPr>
              <a:t>亦不断扩展交叉。在这些学科与学科之间所形成的交叉领域存在大量的研究课题。</a:t>
            </a:r>
            <a:endParaRPr kumimoji="0" lang="zh-CN" altLang="en-US" sz="2400" kern="1200" cap="none" spc="0" normalizeH="0" baseline="0" noProof="0" dirty="0">
              <a:effectLst>
                <a:outerShdw blurRad="38100" dist="38100" dir="2700000" algn="tl">
                  <a:srgbClr val="C0C0C0"/>
                </a:outerShdw>
              </a:effectLst>
              <a:latin typeface="黑体" panose="02010609060101010101" charset="-122"/>
              <a:ea typeface="黑体" panose="0201060906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2134766" y="2132856"/>
            <a:ext cx="7992888" cy="352839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0" name="TextBox 14"/>
          <p:cNvSpPr txBox="1"/>
          <p:nvPr/>
        </p:nvSpPr>
        <p:spPr>
          <a:xfrm>
            <a:off x="3071053" y="3474286"/>
            <a:ext cx="4177599" cy="1708160"/>
          </a:xfrm>
          <a:prstGeom prst="rect">
            <a:avLst/>
          </a:prstGeom>
          <a:noFill/>
        </p:spPr>
        <p:txBody>
          <a:bodyPr wrap="square" rtlCol="0">
            <a:spAutoFit/>
          </a:bodyPr>
          <a:lstStyle/>
          <a:p>
            <a:pPr>
              <a:lnSpc>
                <a:spcPct val="150000"/>
              </a:lnSpc>
            </a:pPr>
            <a:r>
              <a:rPr lang="zh-CN" altLang="en-US" sz="1400" spc="300" dirty="0">
                <a:solidFill>
                  <a:schemeClr val="bg1"/>
                </a:solidFill>
                <a:latin typeface="Arial" panose="020B0604020202020204"/>
                <a:ea typeface="微软雅黑" panose="020B0503020204020204" charset="-122"/>
                <a:cs typeface="Open Sans" pitchFamily="34" charset="0"/>
                <a:sym typeface="Arial" panose="020B0604020202020204"/>
              </a:rPr>
              <a:t>您的内容打在这里，或者通过复制您的文本后，在此框中选择粘贴。您的内容打在这里，或者通过复制您的文本后，在此框中选择粘贴。</a:t>
            </a:r>
            <a:endParaRPr lang="en-US" altLang="zh-CN" sz="1400" spc="300" dirty="0">
              <a:solidFill>
                <a:schemeClr val="bg1"/>
              </a:solidFill>
              <a:latin typeface="Arial" panose="020B0604020202020204"/>
              <a:ea typeface="微软雅黑" panose="020B0503020204020204" charset="-122"/>
              <a:cs typeface="Open Sans" pitchFamily="34" charset="0"/>
              <a:sym typeface="Arial" panose="020B0604020202020204"/>
            </a:endParaRPr>
          </a:p>
          <a:p>
            <a:pPr>
              <a:lnSpc>
                <a:spcPct val="150000"/>
              </a:lnSpc>
            </a:pPr>
            <a:endParaRPr lang="zh-CN" altLang="en-US" sz="1400" dirty="0">
              <a:solidFill>
                <a:schemeClr val="bg1"/>
              </a:solidFill>
              <a:latin typeface="Arial" panose="020B0604020202020204"/>
              <a:ea typeface="微软雅黑" panose="020B0503020204020204" charset="-122"/>
              <a:sym typeface="Arial" panose="020B0604020202020204"/>
            </a:endParaRPr>
          </a:p>
        </p:txBody>
      </p:sp>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7" name="文本框 6"/>
          <p:cNvSpPr txBox="1"/>
          <p:nvPr/>
        </p:nvSpPr>
        <p:spPr>
          <a:xfrm>
            <a:off x="596265" y="414655"/>
            <a:ext cx="10901045" cy="5692775"/>
          </a:xfrm>
          <a:prstGeom prst="rect">
            <a:avLst/>
          </a:prstGeom>
          <a:noFill/>
        </p:spPr>
        <p:txBody>
          <a:bodyPr wrap="square" rtlCol="0" anchor="t">
            <a:spAutoFit/>
          </a:bodyPr>
          <a:p>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期刊</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著录规则</a:t>
            </a:r>
            <a:endParaRPr lang="zh-CN" altLang="en-US" sz="2800" b="1">
              <a:latin typeface="华文中宋" panose="02010600040101010101" charset="-122"/>
              <a:ea typeface="华文中宋" panose="02010600040101010101" charset="-122"/>
              <a:cs typeface="华文中宋" panose="02010600040101010101" charset="-122"/>
            </a:endParaRPr>
          </a:p>
          <a:p>
            <a:endParaRPr lang="zh-CN" altLang="en-US" sz="2800" b="1">
              <a:latin typeface="华文中宋" panose="02010600040101010101" charset="-122"/>
              <a:ea typeface="华文中宋" panose="02010600040101010101" charset="-122"/>
              <a:cs typeface="华文中宋" panose="02010600040101010101" charset="-122"/>
            </a:endParaRPr>
          </a:p>
          <a:p>
            <a:r>
              <a:rPr lang="zh-CN" altLang="en-US" sz="2800" b="1">
                <a:latin typeface="华文中宋" panose="02010600040101010101" charset="-122"/>
                <a:ea typeface="华文中宋" panose="02010600040101010101" charset="-122"/>
                <a:cs typeface="华文中宋" panose="02010600040101010101" charset="-122"/>
              </a:rPr>
              <a:t>[序号] 主要责任者.题名[</a:t>
            </a:r>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J</a:t>
            </a:r>
            <a:r>
              <a:rPr lang="zh-CN" altLang="en-US" sz="2800" b="1">
                <a:latin typeface="华文中宋" panose="02010600040101010101" charset="-122"/>
                <a:ea typeface="华文中宋" panose="02010600040101010101" charset="-122"/>
                <a:cs typeface="华文中宋" panose="02010600040101010101" charset="-122"/>
              </a:rPr>
              <a:t>].刊名,年,卷(期):页码. (在线文献标注) [引用日期].获取和访问路径. 例如：</a:t>
            </a:r>
            <a:endParaRPr lang="zh-CN" altLang="en-US" sz="2800" b="1">
              <a:latin typeface="华文中宋" panose="02010600040101010101" charset="-122"/>
              <a:ea typeface="华文中宋" panose="02010600040101010101" charset="-122"/>
              <a:cs typeface="华文中宋" panose="02010600040101010101" charset="-122"/>
            </a:endParaRPr>
          </a:p>
          <a:p>
            <a:endParaRPr lang="zh-CN" altLang="en-US" sz="2800" b="1">
              <a:latin typeface="华文中宋" panose="02010600040101010101" charset="-122"/>
              <a:ea typeface="华文中宋" panose="02010600040101010101" charset="-122"/>
              <a:cs typeface="华文中宋" panose="02010600040101010101" charset="-122"/>
            </a:endParaRPr>
          </a:p>
          <a:p>
            <a:r>
              <a:rPr lang="zh-CN" altLang="en-US" sz="2800" b="1">
                <a:latin typeface="Times New Roman" panose="02020603050405020304" charset="0"/>
                <a:ea typeface="华文中宋" panose="02010600040101010101" charset="-122"/>
                <a:cs typeface="Times New Roman" panose="02020603050405020304" charset="0"/>
              </a:rPr>
              <a:t>[1] 陶仁骥. 密码学与数学[</a:t>
            </a:r>
            <a:r>
              <a:rPr lang="zh-CN" altLang="en-US" sz="2800" b="1">
                <a:solidFill>
                  <a:srgbClr val="FF0000"/>
                </a:solidFill>
                <a:latin typeface="Times New Roman" panose="02020603050405020304" charset="0"/>
                <a:ea typeface="华文中宋" panose="02010600040101010101" charset="-122"/>
                <a:cs typeface="Times New Roman" panose="02020603050405020304" charset="0"/>
              </a:rPr>
              <a:t>J</a:t>
            </a:r>
            <a:r>
              <a:rPr lang="zh-CN" altLang="en-US" sz="2800" b="1">
                <a:latin typeface="Times New Roman" panose="02020603050405020304" charset="0"/>
                <a:ea typeface="华文中宋" panose="02010600040101010101" charset="-122"/>
                <a:cs typeface="Times New Roman" panose="02020603050405020304" charset="0"/>
              </a:rPr>
              <a:t>].自然杂志,1984,7(7):527-534, 560.</a:t>
            </a:r>
            <a:endParaRPr lang="zh-CN" altLang="en-US" sz="2800" b="1">
              <a:latin typeface="Times New Roman" panose="02020603050405020304" charset="0"/>
              <a:ea typeface="华文中宋" panose="02010600040101010101" charset="-122"/>
              <a:cs typeface="Times New Roman" panose="02020603050405020304" charset="0"/>
            </a:endParaRPr>
          </a:p>
          <a:p>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[2] KANAMORI H. Shaking without quaking [</a:t>
            </a:r>
            <a:r>
              <a:rPr lang="zh-CN" altLang="en-US" sz="2800" b="1">
                <a:solidFill>
                  <a:srgbClr val="FF0000"/>
                </a:solidFill>
                <a:latin typeface="Times New Roman" panose="02020603050405020304" charset="0"/>
                <a:ea typeface="华文中宋" panose="02010600040101010101" charset="-122"/>
                <a:cs typeface="Times New Roman" panose="02020603050405020304" charset="0"/>
              </a:rPr>
              <a:t>J</a:t>
            </a:r>
            <a:r>
              <a:rPr lang="zh-CN" altLang="en-US" sz="2800" b="1">
                <a:latin typeface="Times New Roman" panose="02020603050405020304" charset="0"/>
                <a:ea typeface="华文中宋" panose="02010600040101010101" charset="-122"/>
                <a:cs typeface="Times New Roman" panose="02020603050405020304" charset="0"/>
              </a:rPr>
              <a:t>]. Science, 1998, 279(5359): 2063-2064.</a:t>
            </a:r>
            <a:endParaRPr lang="zh-CN" altLang="en-US" sz="2800" b="1">
              <a:latin typeface="Times New Roman" panose="02020603050405020304" charset="0"/>
              <a:ea typeface="华文中宋" panose="02010600040101010101" charset="-122"/>
              <a:cs typeface="Times New Roman" panose="02020603050405020304" charset="0"/>
            </a:endParaRPr>
          </a:p>
          <a:p>
            <a:endParaRPr lang="zh-CN" altLang="en-US" sz="2800" b="1">
              <a:latin typeface="Times New Roman" panose="02020603050405020304" charset="0"/>
              <a:ea typeface="华文中宋" panose="02010600040101010101" charset="-122"/>
              <a:cs typeface="Times New Roman" panose="02020603050405020304" charset="0"/>
            </a:endParaRPr>
          </a:p>
          <a:p>
            <a:r>
              <a:rPr lang="zh-CN" altLang="en-US" sz="2800" b="1">
                <a:latin typeface="Times New Roman" panose="02020603050405020304" charset="0"/>
                <a:ea typeface="华文中宋" panose="02010600040101010101" charset="-122"/>
                <a:cs typeface="Times New Roman" panose="02020603050405020304" charset="0"/>
              </a:rPr>
              <a:t>[3] 王美玉.世界各国行动图书馆面面观[J/OL].台湾图书馆管理季刊,2009, 5(3): 114-120. [2010-09-09]. http://www.ntl.edu.tw/public/Attachment/99261340584.pdf.</a:t>
            </a:r>
            <a:endParaRPr lang="zh-CN" altLang="en-US" sz="2800" b="1">
              <a:latin typeface="Times New Roman" panose="02020603050405020304" charset="0"/>
              <a:ea typeface="华文中宋" panose="02010600040101010101"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2134766" y="2132856"/>
            <a:ext cx="7992888" cy="352839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0" name="TextBox 14"/>
          <p:cNvSpPr txBox="1"/>
          <p:nvPr/>
        </p:nvSpPr>
        <p:spPr>
          <a:xfrm>
            <a:off x="3071053" y="3474286"/>
            <a:ext cx="4177599" cy="1708160"/>
          </a:xfrm>
          <a:prstGeom prst="rect">
            <a:avLst/>
          </a:prstGeom>
          <a:noFill/>
        </p:spPr>
        <p:txBody>
          <a:bodyPr wrap="square" rtlCol="0">
            <a:spAutoFit/>
          </a:bodyPr>
          <a:lstStyle/>
          <a:p>
            <a:pPr>
              <a:lnSpc>
                <a:spcPct val="150000"/>
              </a:lnSpc>
            </a:pPr>
            <a:r>
              <a:rPr lang="zh-CN" altLang="en-US" sz="1400" spc="300" dirty="0">
                <a:solidFill>
                  <a:schemeClr val="bg1"/>
                </a:solidFill>
                <a:latin typeface="Arial" panose="020B0604020202020204"/>
                <a:ea typeface="微软雅黑" panose="020B0503020204020204" charset="-122"/>
                <a:cs typeface="Open Sans" pitchFamily="34" charset="0"/>
                <a:sym typeface="Arial" panose="020B0604020202020204"/>
              </a:rPr>
              <a:t>您的内容打在这里，或者通过复制您的文本后，在此框中选择粘贴。您的内容打在这里，或者通过复制您的文本后，在此框中选择粘贴。</a:t>
            </a:r>
            <a:endParaRPr lang="en-US" altLang="zh-CN" sz="1400" spc="300" dirty="0">
              <a:solidFill>
                <a:schemeClr val="bg1"/>
              </a:solidFill>
              <a:latin typeface="Arial" panose="020B0604020202020204"/>
              <a:ea typeface="微软雅黑" panose="020B0503020204020204" charset="-122"/>
              <a:cs typeface="Open Sans" pitchFamily="34" charset="0"/>
              <a:sym typeface="Arial" panose="020B0604020202020204"/>
            </a:endParaRPr>
          </a:p>
          <a:p>
            <a:pPr>
              <a:lnSpc>
                <a:spcPct val="150000"/>
              </a:lnSpc>
            </a:pPr>
            <a:endParaRPr lang="zh-CN" altLang="en-US" sz="1400" dirty="0">
              <a:solidFill>
                <a:schemeClr val="bg1"/>
              </a:solidFill>
              <a:latin typeface="Arial" panose="020B0604020202020204"/>
              <a:ea typeface="微软雅黑" panose="020B0503020204020204" charset="-122"/>
              <a:sym typeface="Arial" panose="020B0604020202020204"/>
            </a:endParaRPr>
          </a:p>
        </p:txBody>
      </p:sp>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7" name="文本框 6"/>
          <p:cNvSpPr txBox="1"/>
          <p:nvPr/>
        </p:nvSpPr>
        <p:spPr>
          <a:xfrm>
            <a:off x="629920" y="428625"/>
            <a:ext cx="11399520" cy="5631180"/>
          </a:xfrm>
          <a:prstGeom prst="rect">
            <a:avLst/>
          </a:prstGeom>
          <a:noFill/>
        </p:spPr>
        <p:txBody>
          <a:bodyPr wrap="square" rtlCol="0" anchor="t">
            <a:spAutoFit/>
          </a:bodyPr>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专著</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著录规则</a:t>
            </a:r>
            <a:endParaRPr lang="zh-CN" altLang="en-US" sz="2400" b="1">
              <a:latin typeface="华文中宋" panose="02010600040101010101" charset="-122"/>
              <a:ea typeface="华文中宋" panose="02010600040101010101" charset="-122"/>
              <a:cs typeface="华文中宋" panose="02010600040101010101" charset="-122"/>
            </a:endParaRPr>
          </a:p>
          <a:p>
            <a:endParaRPr lang="zh-CN" altLang="en-US" sz="2400" b="1">
              <a:latin typeface="华文中宋" panose="02010600040101010101" charset="-122"/>
              <a:ea typeface="华文中宋" panose="02010600040101010101" charset="-122"/>
              <a:cs typeface="华文中宋" panose="02010600040101010101" charset="-122"/>
            </a:endParaRPr>
          </a:p>
          <a:p>
            <a:r>
              <a:rPr lang="zh-CN" altLang="en-US" sz="2400" b="1">
                <a:latin typeface="Times New Roman" panose="02020603050405020304" charset="0"/>
                <a:ea typeface="华文中宋" panose="02010600040101010101" charset="-122"/>
                <a:cs typeface="Times New Roman" panose="02020603050405020304" charset="0"/>
              </a:rPr>
              <a:t>[序号] 主要责任者.文献题名[</a:t>
            </a:r>
            <a:r>
              <a:rPr lang="zh-CN" altLang="en-US" sz="2400" b="1">
                <a:solidFill>
                  <a:srgbClr val="FF0000"/>
                </a:solidFill>
                <a:latin typeface="Times New Roman" panose="02020603050405020304" charset="0"/>
                <a:ea typeface="华文中宋" panose="02010600040101010101" charset="-122"/>
                <a:cs typeface="Times New Roman" panose="02020603050405020304" charset="0"/>
              </a:rPr>
              <a:t>M</a:t>
            </a:r>
            <a:r>
              <a:rPr lang="zh-CN" altLang="en-US" sz="2400" b="1">
                <a:latin typeface="Times New Roman" panose="02020603050405020304" charset="0"/>
                <a:ea typeface="华文中宋" panose="02010600040101010101" charset="-122"/>
                <a:cs typeface="Times New Roman" panose="02020603050405020304" charset="0"/>
              </a:rPr>
              <a:t>].其他责任者.版本项.出版地:出版社,出版年:引用页码.(在线文献标注) [引用日期].获取和访问路径. 例如：</a:t>
            </a:r>
            <a:endParaRPr lang="zh-CN" altLang="en-US" sz="2400" b="1">
              <a:latin typeface="Times New Roman" panose="02020603050405020304" charset="0"/>
              <a:ea typeface="华文中宋" panose="02010600040101010101" charset="-122"/>
              <a:cs typeface="Times New Roman" panose="02020603050405020304" charset="0"/>
            </a:endParaRPr>
          </a:p>
          <a:p>
            <a:endParaRPr lang="zh-CN" altLang="en-US" sz="2400" b="1">
              <a:latin typeface="Times New Roman" panose="02020603050405020304" charset="0"/>
              <a:ea typeface="华文中宋" panose="02010600040101010101" charset="-122"/>
              <a:cs typeface="Times New Roman" panose="02020603050405020304" charset="0"/>
            </a:endParaRPr>
          </a:p>
          <a:p>
            <a:r>
              <a:rPr lang="zh-CN" altLang="en-US" sz="2400" b="1">
                <a:latin typeface="Times New Roman" panose="02020603050405020304" charset="0"/>
                <a:ea typeface="华文中宋" panose="02010600040101010101" charset="-122"/>
                <a:cs typeface="Times New Roman" panose="02020603050405020304" charset="0"/>
              </a:rPr>
              <a:t>[4] 蒋有绪,郭泉水,马娟,等.中国森林群落分类及群落学特征[</a:t>
            </a:r>
            <a:r>
              <a:rPr lang="zh-CN" altLang="en-US" sz="2400" b="1">
                <a:solidFill>
                  <a:srgbClr val="FF0000"/>
                </a:solidFill>
                <a:latin typeface="Times New Roman" panose="02020603050405020304" charset="0"/>
                <a:ea typeface="华文中宋" panose="02010600040101010101" charset="-122"/>
                <a:cs typeface="Times New Roman" panose="02020603050405020304" charset="0"/>
              </a:rPr>
              <a:t>M</a:t>
            </a:r>
            <a:r>
              <a:rPr lang="zh-CN" altLang="en-US" sz="2400" b="1">
                <a:latin typeface="Times New Roman" panose="02020603050405020304" charset="0"/>
                <a:ea typeface="华文中宋" panose="02010600040101010101" charset="-122"/>
                <a:cs typeface="Times New Roman" panose="02020603050405020304" charset="0"/>
              </a:rPr>
              <a:t>].北京:科学出版社,1998.</a:t>
            </a:r>
            <a:endParaRPr lang="zh-CN" altLang="en-US" sz="2400" b="1">
              <a:latin typeface="Times New Roman" panose="02020603050405020304" charset="0"/>
              <a:ea typeface="华文中宋" panose="02010600040101010101" charset="-122"/>
              <a:cs typeface="Times New Roman" panose="02020603050405020304" charset="0"/>
            </a:endParaRPr>
          </a:p>
          <a:p>
            <a:endParaRPr lang="zh-CN" altLang="en-US" sz="2400" b="1">
              <a:latin typeface="Times New Roman" panose="02020603050405020304" charset="0"/>
              <a:ea typeface="华文中宋" panose="02010600040101010101" charset="-122"/>
              <a:cs typeface="Times New Roman" panose="02020603050405020304" charset="0"/>
            </a:endParaRPr>
          </a:p>
          <a:p>
            <a:r>
              <a:rPr lang="zh-CN" altLang="en-US" sz="2400" b="1">
                <a:latin typeface="Times New Roman" panose="02020603050405020304" charset="0"/>
                <a:ea typeface="华文中宋" panose="02010600040101010101" charset="-122"/>
                <a:cs typeface="Times New Roman" panose="02020603050405020304" charset="0"/>
              </a:rPr>
              <a:t>[5] 昂温G, 昂温PS. 外国出版史[M]. 陈生铮, 译.北京:中国书籍出版社,1988.</a:t>
            </a:r>
            <a:endParaRPr lang="zh-CN" altLang="en-US" sz="2400" b="1">
              <a:latin typeface="Times New Roman" panose="02020603050405020304" charset="0"/>
              <a:ea typeface="华文中宋" panose="02010600040101010101" charset="-122"/>
              <a:cs typeface="Times New Roman" panose="02020603050405020304" charset="0"/>
            </a:endParaRPr>
          </a:p>
          <a:p>
            <a:endParaRPr lang="zh-CN" altLang="en-US" sz="2400" b="1">
              <a:latin typeface="Times New Roman" panose="02020603050405020304" charset="0"/>
              <a:ea typeface="华文中宋" panose="02010600040101010101" charset="-122"/>
              <a:cs typeface="Times New Roman" panose="02020603050405020304" charset="0"/>
            </a:endParaRPr>
          </a:p>
          <a:p>
            <a:r>
              <a:rPr lang="zh-CN" altLang="en-US" sz="2400" b="1">
                <a:latin typeface="Times New Roman" panose="02020603050405020304" charset="0"/>
                <a:ea typeface="宋体" panose="02010600030101010101" pitchFamily="2" charset="-122"/>
                <a:cs typeface="Times New Roman" panose="02020603050405020304" charset="0"/>
              </a:rPr>
              <a:t>[6] O`BRINEN JA. Introduction to information systems[M]. 7th ed. BurrRidge, III: Irwin, 1994.</a:t>
            </a:r>
            <a:endParaRPr lang="zh-CN" altLang="en-US" sz="2400" b="1">
              <a:latin typeface="Times New Roman" panose="02020603050405020304" charset="0"/>
              <a:ea typeface="宋体" panose="02010600030101010101" pitchFamily="2" charset="-122"/>
              <a:cs typeface="Times New Roman" panose="02020603050405020304" charset="0"/>
            </a:endParaRPr>
          </a:p>
          <a:p>
            <a:endParaRPr lang="zh-CN" altLang="en-US" sz="2400" b="1">
              <a:latin typeface="Times New Roman" panose="02020603050405020304" charset="0"/>
              <a:ea typeface="宋体" panose="02010600030101010101" pitchFamily="2" charset="-122"/>
              <a:cs typeface="Times New Roman" panose="02020603050405020304" charset="0"/>
            </a:endParaRPr>
          </a:p>
          <a:p>
            <a:r>
              <a:rPr lang="zh-CN" altLang="en-US" sz="2400" b="1">
                <a:latin typeface="Times New Roman" panose="02020603050405020304" charset="0"/>
                <a:ea typeface="宋体" panose="02010600030101010101" pitchFamily="2" charset="-122"/>
                <a:cs typeface="Times New Roman" panose="02020603050405020304" charset="0"/>
              </a:rPr>
              <a:t>[7] PAPPALARDO K. Understanding open access in the academic environment: a guide for authors [M/OL]. (2008).[2014-8-5]. http://eprints.qut.edu.au/14200/.</a:t>
            </a:r>
            <a:endParaRPr lang="zh-CN" altLang="en-US" sz="2400" b="1">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2134766" y="2132856"/>
            <a:ext cx="7992888" cy="352839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0" name="TextBox 14"/>
          <p:cNvSpPr txBox="1"/>
          <p:nvPr/>
        </p:nvSpPr>
        <p:spPr>
          <a:xfrm>
            <a:off x="3071053" y="3474286"/>
            <a:ext cx="4177599" cy="1708160"/>
          </a:xfrm>
          <a:prstGeom prst="rect">
            <a:avLst/>
          </a:prstGeom>
          <a:noFill/>
        </p:spPr>
        <p:txBody>
          <a:bodyPr wrap="square" rtlCol="0">
            <a:spAutoFit/>
          </a:bodyPr>
          <a:lstStyle/>
          <a:p>
            <a:pPr>
              <a:lnSpc>
                <a:spcPct val="150000"/>
              </a:lnSpc>
            </a:pPr>
            <a:r>
              <a:rPr lang="zh-CN" altLang="en-US" sz="1400" spc="300" dirty="0">
                <a:solidFill>
                  <a:schemeClr val="bg1"/>
                </a:solidFill>
                <a:latin typeface="Arial" panose="020B0604020202020204"/>
                <a:ea typeface="微软雅黑" panose="020B0503020204020204" charset="-122"/>
                <a:cs typeface="Open Sans" pitchFamily="34" charset="0"/>
                <a:sym typeface="Arial" panose="020B0604020202020204"/>
              </a:rPr>
              <a:t>您的内容打在这里，或者通过复制您的文本后，在此框中选择粘贴。您的内容打在这里，或者通过复制您的文本后，在此框中选择粘贴。</a:t>
            </a:r>
            <a:endParaRPr lang="en-US" altLang="zh-CN" sz="1400" spc="300" dirty="0">
              <a:solidFill>
                <a:schemeClr val="bg1"/>
              </a:solidFill>
              <a:latin typeface="Arial" panose="020B0604020202020204"/>
              <a:ea typeface="微软雅黑" panose="020B0503020204020204" charset="-122"/>
              <a:cs typeface="Open Sans" pitchFamily="34" charset="0"/>
              <a:sym typeface="Arial" panose="020B0604020202020204"/>
            </a:endParaRPr>
          </a:p>
          <a:p>
            <a:pPr>
              <a:lnSpc>
                <a:spcPct val="150000"/>
              </a:lnSpc>
            </a:pPr>
            <a:endParaRPr lang="zh-CN" altLang="en-US" sz="1400" dirty="0">
              <a:solidFill>
                <a:schemeClr val="bg1"/>
              </a:solidFill>
              <a:latin typeface="Arial" panose="020B0604020202020204"/>
              <a:ea typeface="微软雅黑" panose="020B0503020204020204" charset="-122"/>
              <a:sym typeface="Arial" panose="020B0604020202020204"/>
            </a:endParaRPr>
          </a:p>
        </p:txBody>
      </p:sp>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7" name="文本框 6"/>
          <p:cNvSpPr txBox="1"/>
          <p:nvPr/>
        </p:nvSpPr>
        <p:spPr>
          <a:xfrm>
            <a:off x="629920" y="428625"/>
            <a:ext cx="11399520" cy="4523105"/>
          </a:xfrm>
          <a:prstGeom prst="rect">
            <a:avLst/>
          </a:prstGeom>
          <a:noFill/>
        </p:spPr>
        <p:txBody>
          <a:bodyPr wrap="square" rtlCol="0" anchor="t">
            <a:spAutoFit/>
          </a:bodyPr>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论文集</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著录规则</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[序号] 主要责任者.文献题名[</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C</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].论文集名.出版地:出版者,出版年:引用页.例如：</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[8] WU Hai-liang, SHEN Yan-qin,LYU Ling-feng. Application of nanometer TiO2 in textile decorative wall fabric self-cleaning finishing[C]. Proceedings of 2009 International Textile Science and Technology Forum,Beijing:China Textile &amp; Apparel Press,2010..</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[9] GANZHAV G, MAYR E W, VOROZHTSOV E V. Computer algebra in scientific computing: CASC 2000: proceedings of the Third Workshop on Computer Algebra in Scientific Computing[C]. Berlin: Springer, 2000.</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2134766" y="2132856"/>
            <a:ext cx="7992888" cy="352839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0" name="TextBox 14"/>
          <p:cNvSpPr txBox="1"/>
          <p:nvPr/>
        </p:nvSpPr>
        <p:spPr>
          <a:xfrm>
            <a:off x="3071053" y="3474286"/>
            <a:ext cx="4177599" cy="1708160"/>
          </a:xfrm>
          <a:prstGeom prst="rect">
            <a:avLst/>
          </a:prstGeom>
          <a:noFill/>
        </p:spPr>
        <p:txBody>
          <a:bodyPr wrap="square" rtlCol="0">
            <a:spAutoFit/>
          </a:bodyPr>
          <a:lstStyle/>
          <a:p>
            <a:pPr>
              <a:lnSpc>
                <a:spcPct val="150000"/>
              </a:lnSpc>
            </a:pPr>
            <a:r>
              <a:rPr lang="zh-CN" altLang="en-US" sz="1400" spc="300" dirty="0">
                <a:solidFill>
                  <a:schemeClr val="bg1"/>
                </a:solidFill>
                <a:latin typeface="Arial" panose="020B0604020202020204"/>
                <a:ea typeface="微软雅黑" panose="020B0503020204020204" charset="-122"/>
                <a:cs typeface="Open Sans" pitchFamily="34" charset="0"/>
                <a:sym typeface="Arial" panose="020B0604020202020204"/>
              </a:rPr>
              <a:t>您的内容打在这里，或者通过复制您的文本后，在此框中选择粘贴。您的内容打在这里，或者通过复制您的文本后，在此框中选择粘贴。</a:t>
            </a:r>
            <a:endParaRPr lang="en-US" altLang="zh-CN" sz="1400" spc="300" dirty="0">
              <a:solidFill>
                <a:schemeClr val="bg1"/>
              </a:solidFill>
              <a:latin typeface="Arial" panose="020B0604020202020204"/>
              <a:ea typeface="微软雅黑" panose="020B0503020204020204" charset="-122"/>
              <a:cs typeface="Open Sans" pitchFamily="34" charset="0"/>
              <a:sym typeface="Arial" panose="020B0604020202020204"/>
            </a:endParaRPr>
          </a:p>
          <a:p>
            <a:pPr>
              <a:lnSpc>
                <a:spcPct val="150000"/>
              </a:lnSpc>
            </a:pPr>
            <a:endParaRPr lang="zh-CN" altLang="en-US" sz="1400" dirty="0">
              <a:solidFill>
                <a:schemeClr val="bg1"/>
              </a:solidFill>
              <a:latin typeface="Arial" panose="020B0604020202020204"/>
              <a:ea typeface="微软雅黑" panose="020B0503020204020204" charset="-122"/>
              <a:sym typeface="Arial" panose="020B0604020202020204"/>
            </a:endParaRPr>
          </a:p>
        </p:txBody>
      </p:sp>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7" name="文本框 6"/>
          <p:cNvSpPr txBox="1"/>
          <p:nvPr/>
        </p:nvSpPr>
        <p:spPr>
          <a:xfrm>
            <a:off x="629920" y="428625"/>
            <a:ext cx="11399520" cy="5631180"/>
          </a:xfrm>
          <a:prstGeom prst="rect">
            <a:avLst/>
          </a:prstGeom>
          <a:noFill/>
        </p:spPr>
        <p:txBody>
          <a:bodyPr wrap="square" rtlCol="0" anchor="t">
            <a:spAutoFit/>
          </a:bodyPr>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学位论文</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著录规则</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[序号] 主要责任者.文献题名[D].保存地:保存单位,年份. 例如：</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[10] 张和生.地质力学系统理论[D].太原:太原理工大学,1998.</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报告</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著录规则</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[序号] 主要责任者.文献题名[R].报告地:报告会主办单位,年份. 例如：</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[11] 冯西桥.核反应堆压力容器的LBB分析[R].北京:清华大学核能技术设计研究院,1997.</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[12] World Health Organization. Factors Regulating the Immune Response: Report of WHO Scientific Group [R].Geneva:WHO, 1970.</a:t>
            </a:r>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2134766" y="2132856"/>
            <a:ext cx="7992888" cy="352839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0" name="TextBox 14"/>
          <p:cNvSpPr txBox="1"/>
          <p:nvPr/>
        </p:nvSpPr>
        <p:spPr>
          <a:xfrm>
            <a:off x="3071053" y="3474286"/>
            <a:ext cx="4177599" cy="1708160"/>
          </a:xfrm>
          <a:prstGeom prst="rect">
            <a:avLst/>
          </a:prstGeom>
          <a:noFill/>
        </p:spPr>
        <p:txBody>
          <a:bodyPr wrap="square" rtlCol="0">
            <a:spAutoFit/>
          </a:bodyPr>
          <a:lstStyle/>
          <a:p>
            <a:pPr>
              <a:lnSpc>
                <a:spcPct val="150000"/>
              </a:lnSpc>
            </a:pPr>
            <a:r>
              <a:rPr lang="zh-CN" altLang="en-US" sz="1400" spc="300" dirty="0">
                <a:solidFill>
                  <a:schemeClr val="bg1"/>
                </a:solidFill>
                <a:latin typeface="Arial" panose="020B0604020202020204"/>
                <a:ea typeface="微软雅黑" panose="020B0503020204020204" charset="-122"/>
                <a:cs typeface="Open Sans" pitchFamily="34" charset="0"/>
                <a:sym typeface="Arial" panose="020B0604020202020204"/>
              </a:rPr>
              <a:t>您的内容打在这里，或者通过复制您的文本后，在此框中选择粘贴。您的内容打在这里，或者通过复制您的文本后，在此框中选择粘贴。</a:t>
            </a:r>
            <a:endParaRPr lang="en-US" altLang="zh-CN" sz="1400" spc="300" dirty="0">
              <a:solidFill>
                <a:schemeClr val="bg1"/>
              </a:solidFill>
              <a:latin typeface="Arial" panose="020B0604020202020204"/>
              <a:ea typeface="微软雅黑" panose="020B0503020204020204" charset="-122"/>
              <a:cs typeface="Open Sans" pitchFamily="34" charset="0"/>
              <a:sym typeface="Arial" panose="020B0604020202020204"/>
            </a:endParaRPr>
          </a:p>
          <a:p>
            <a:pPr>
              <a:lnSpc>
                <a:spcPct val="150000"/>
              </a:lnSpc>
            </a:pPr>
            <a:endParaRPr lang="zh-CN" altLang="en-US" sz="1400" dirty="0">
              <a:solidFill>
                <a:schemeClr val="bg1"/>
              </a:solidFill>
              <a:latin typeface="Arial" panose="020B0604020202020204"/>
              <a:ea typeface="微软雅黑" panose="020B0503020204020204" charset="-122"/>
              <a:sym typeface="Arial" panose="020B0604020202020204"/>
            </a:endParaRPr>
          </a:p>
        </p:txBody>
      </p:sp>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7" name="文本框 6"/>
          <p:cNvSpPr txBox="1"/>
          <p:nvPr/>
        </p:nvSpPr>
        <p:spPr>
          <a:xfrm>
            <a:off x="629920" y="428625"/>
            <a:ext cx="11399520" cy="5631180"/>
          </a:xfrm>
          <a:prstGeom prst="rect">
            <a:avLst/>
          </a:prstGeom>
          <a:noFill/>
        </p:spPr>
        <p:txBody>
          <a:bodyPr wrap="square" rtlCol="0" anchor="t">
            <a:spAutoFit/>
          </a:bodyPr>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专利文献</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著录规则</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[序号] 专利所有者.专利题名:专利国别,专利号[</a:t>
            </a:r>
            <a:r>
              <a:rPr lang="zh-CN" altLang="en-US" sz="2400" b="1">
                <a:solidFill>
                  <a:srgbClr val="FF0000"/>
                </a:solidFill>
                <a:latin typeface="Times New Roman" panose="02020603050405020304" charset="0"/>
                <a:ea typeface="华文中宋" panose="02010600040101010101" charset="-122"/>
                <a:cs typeface="Times New Roman" panose="02020603050405020304" charset="0"/>
              </a:rPr>
              <a:t>P</a:t>
            </a:r>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].发布日期. 例如：</a:t>
            </a:r>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[13] 黄新波,黄官宝.输电线路覆冰及融冰过程在线监测系统:中国, ZL 2009 1 0022960.7 [</a:t>
            </a:r>
            <a:r>
              <a:rPr lang="zh-CN" altLang="en-US" sz="2400" b="1">
                <a:solidFill>
                  <a:srgbClr val="FF0000"/>
                </a:solidFill>
                <a:latin typeface="Times New Roman" panose="02020603050405020304" charset="0"/>
                <a:ea typeface="华文中宋" panose="02010600040101010101" charset="-122"/>
                <a:cs typeface="Times New Roman" panose="02020603050405020304" charset="0"/>
              </a:rPr>
              <a:t>P</a:t>
            </a:r>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 2010-01-06.</a:t>
            </a:r>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[14] KRAMER D P. Hermetic Fiber Optic to Metal Connection Technique: USP, 5143531[P].1992.</a:t>
            </a:r>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r>
              <a:rPr lang="zh-CN" altLang="en-US" sz="2400" b="1">
                <a:solidFill>
                  <a:srgbClr val="FF0000"/>
                </a:solidFill>
                <a:latin typeface="Times New Roman" panose="02020603050405020304" charset="0"/>
                <a:ea typeface="华文中宋" panose="02010600040101010101" charset="-122"/>
                <a:cs typeface="Times New Roman" panose="02020603050405020304" charset="0"/>
              </a:rPr>
              <a:t>标准</a:t>
            </a:r>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著录规则</a:t>
            </a:r>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[序号] 标准代号.标准名称[</a:t>
            </a:r>
            <a:r>
              <a:rPr lang="zh-CN" altLang="en-US" sz="2400" b="1">
                <a:solidFill>
                  <a:srgbClr val="FF0000"/>
                </a:solidFill>
                <a:latin typeface="Times New Roman" panose="02020603050405020304" charset="0"/>
                <a:ea typeface="华文中宋" panose="02010600040101010101" charset="-122"/>
                <a:cs typeface="Times New Roman" panose="02020603050405020304" charset="0"/>
              </a:rPr>
              <a:t>S</a:t>
            </a:r>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].出版地:出版者,出版年. 例如：</a:t>
            </a:r>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a:p>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[15] GB/T 16159—1996.汉语拼音正词法基本规则[S].北京:中国标准出版社,1996.</a:t>
            </a:r>
            <a:endParaRPr lang="zh-CN" altLang="en-US" sz="2400" b="1">
              <a:solidFill>
                <a:schemeClr val="tx1"/>
              </a:solidFill>
              <a:latin typeface="Times New Roman" panose="02020603050405020304" charset="0"/>
              <a:ea typeface="华文中宋" panose="02010600040101010101"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2134766" y="2132856"/>
            <a:ext cx="7992888" cy="352839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0" name="TextBox 14"/>
          <p:cNvSpPr txBox="1"/>
          <p:nvPr/>
        </p:nvSpPr>
        <p:spPr>
          <a:xfrm>
            <a:off x="3071053" y="3474286"/>
            <a:ext cx="4177599" cy="1708160"/>
          </a:xfrm>
          <a:prstGeom prst="rect">
            <a:avLst/>
          </a:prstGeom>
          <a:noFill/>
        </p:spPr>
        <p:txBody>
          <a:bodyPr wrap="square" rtlCol="0">
            <a:spAutoFit/>
          </a:bodyPr>
          <a:lstStyle/>
          <a:p>
            <a:pPr>
              <a:lnSpc>
                <a:spcPct val="150000"/>
              </a:lnSpc>
            </a:pPr>
            <a:r>
              <a:rPr lang="zh-CN" altLang="en-US" sz="1400" spc="300" dirty="0">
                <a:solidFill>
                  <a:schemeClr val="bg1"/>
                </a:solidFill>
                <a:latin typeface="Arial" panose="020B0604020202020204"/>
                <a:ea typeface="微软雅黑" panose="020B0503020204020204" charset="-122"/>
                <a:cs typeface="Open Sans" pitchFamily="34" charset="0"/>
                <a:sym typeface="Arial" panose="020B0604020202020204"/>
              </a:rPr>
              <a:t>您的内容打在这里，或者通过复制您的文本后，在此框中选择粘贴。您的内容打在这里，或者通过复制您的文本后，在此框中选择粘贴。</a:t>
            </a:r>
            <a:endParaRPr lang="en-US" altLang="zh-CN" sz="1400" spc="300" dirty="0">
              <a:solidFill>
                <a:schemeClr val="bg1"/>
              </a:solidFill>
              <a:latin typeface="Arial" panose="020B0604020202020204"/>
              <a:ea typeface="微软雅黑" panose="020B0503020204020204" charset="-122"/>
              <a:cs typeface="Open Sans" pitchFamily="34" charset="0"/>
              <a:sym typeface="Arial" panose="020B0604020202020204"/>
            </a:endParaRPr>
          </a:p>
          <a:p>
            <a:pPr>
              <a:lnSpc>
                <a:spcPct val="150000"/>
              </a:lnSpc>
            </a:pPr>
            <a:endParaRPr lang="zh-CN" altLang="en-US" sz="1400" dirty="0">
              <a:solidFill>
                <a:schemeClr val="bg1"/>
              </a:solidFill>
              <a:latin typeface="Arial" panose="020B0604020202020204"/>
              <a:ea typeface="微软雅黑" panose="020B0503020204020204" charset="-122"/>
              <a:sym typeface="Arial" panose="020B0604020202020204"/>
            </a:endParaRPr>
          </a:p>
        </p:txBody>
      </p:sp>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7" name="文本框 6"/>
          <p:cNvSpPr txBox="1"/>
          <p:nvPr/>
        </p:nvSpPr>
        <p:spPr>
          <a:xfrm>
            <a:off x="629920" y="428625"/>
            <a:ext cx="11399520" cy="4892675"/>
          </a:xfrm>
          <a:prstGeom prst="rect">
            <a:avLst/>
          </a:prstGeom>
          <a:noFill/>
        </p:spPr>
        <p:txBody>
          <a:bodyPr wrap="square" rtlCol="0" anchor="t">
            <a:spAutoFit/>
          </a:bodyPr>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报纸文章</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著录规则</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[序号] 主要责任者.文献题名[</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N</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].报纸名,出版日期(版次). 例如：</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[16] 谢希德.创造学习的思路[</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N</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].人民日报,1998-12-25(10).</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电子文献</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著录规则</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[序号] 主要责任者.电子文献题名[</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文献类型/载体类型</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].（发表或更新日期）[引用日期].电子文献的出版或可获得地址. 例如：</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[17] 王明亮.中国学术期刊标准化数据库系统工程的[EB/OL]. (1998-08-16) [1998-10-04].http://www.cajcd.cn/pub/wml.txt/9808 10-2.html.</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9" name="文本框 8"/>
          <p:cNvSpPr txBox="1"/>
          <p:nvPr/>
        </p:nvSpPr>
        <p:spPr>
          <a:xfrm>
            <a:off x="321310" y="-17780"/>
            <a:ext cx="11399520" cy="6739255"/>
          </a:xfrm>
          <a:prstGeom prst="rect">
            <a:avLst/>
          </a:prstGeom>
          <a:noFill/>
        </p:spPr>
        <p:txBody>
          <a:bodyPr wrap="square" rtlCol="0" anchor="t">
            <a:spAutoFit/>
          </a:bodyPr>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正确引用，避免学术剽窃</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引用的定义</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      引用是指把</a:t>
            </a:r>
            <a:r>
              <a:rPr lang="zh-CN" altLang="en-US" sz="2400" b="1" i="1">
                <a:solidFill>
                  <a:srgbClr val="FF0000"/>
                </a:solidFill>
                <a:latin typeface="华文中宋" panose="02010600040101010101" charset="-122"/>
                <a:ea typeface="华文中宋" panose="02010600040101010101" charset="-122"/>
                <a:cs typeface="华文中宋" panose="02010600040101010101" charset="-122"/>
              </a:rPr>
              <a:t>别人说过的话（包括书面材料）或做过的事</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作为根据。在科学研究中，以抄录或转述的方式利用他人的著作，借用前人的学术成果，供自己著作参证、注释或评论之用，推陈出新，创造出新的成果，称为引用。但“引用”是在自己本身有著作的前提下，基于参证、注释和评论等目的，在自己著作中适当使用他人著作的某一部分。两者间为主从关系，必须以自己著作为主，利用的他人著作仅为辅佐而已。</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      引用要注明作者姓名、作品名称等，这很关键，常为区分抄袭与引用的界限。</a:t>
            </a:r>
            <a:r>
              <a:rPr lang="zh-CN" altLang="en-US" sz="2400" b="1" i="1">
                <a:solidFill>
                  <a:srgbClr val="FF0000"/>
                </a:solidFill>
                <a:latin typeface="华文中宋" panose="02010600040101010101" charset="-122"/>
                <a:ea typeface="华文中宋" panose="02010600040101010101" charset="-122"/>
                <a:cs typeface="华文中宋" panose="02010600040101010101" charset="-122"/>
              </a:rPr>
              <a:t>引文应以原始文献和第一手资料</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为原则。凡引用他人观点、方案、资料、数据等，无论曾否发表，无论是纸质或电子版，均应详加注释。凡转引文献资料，应如实说明。</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r>
              <a:rPr lang="zh-CN" altLang="en-US" sz="2400" b="1">
                <a:solidFill>
                  <a:schemeClr val="tx1"/>
                </a:solidFill>
                <a:latin typeface="华文中宋" panose="02010600040101010101" charset="-122"/>
                <a:ea typeface="华文中宋" panose="02010600040101010101" charset="-122"/>
                <a:cs typeface="华文中宋" panose="02010600040101010101" charset="-122"/>
              </a:rPr>
              <a:t>      </a:t>
            </a:r>
            <a:r>
              <a:rPr lang="zh-CN" altLang="en-US" sz="2400" b="1" i="1">
                <a:solidFill>
                  <a:srgbClr val="FF0000"/>
                </a:solidFill>
                <a:latin typeface="华文中宋" panose="02010600040101010101" charset="-122"/>
                <a:ea typeface="华文中宋" panose="02010600040101010101" charset="-122"/>
                <a:cs typeface="华文中宋" panose="02010600040101010101" charset="-122"/>
              </a:rPr>
              <a:t>学术论著应合理使用引文</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。对已有学术成果的介绍、评论、引用和注释，应力求客观、公正、准确。</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17" name="文本框 16"/>
          <p:cNvSpPr txBox="1"/>
          <p:nvPr/>
        </p:nvSpPr>
        <p:spPr>
          <a:xfrm>
            <a:off x="3924935" y="5894705"/>
            <a:ext cx="8264525" cy="953135"/>
          </a:xfrm>
          <a:prstGeom prst="rect">
            <a:avLst/>
          </a:prstGeom>
          <a:gradFill>
            <a:gsLst>
              <a:gs pos="81000">
                <a:srgbClr val="9EE256"/>
              </a:gs>
              <a:gs pos="100000">
                <a:srgbClr val="52762D"/>
              </a:gs>
            </a:gsLst>
            <a:lin ang="5400000" scaled="0"/>
          </a:gradFill>
        </p:spPr>
        <p:txBody>
          <a:bodyPr wrap="square" rtlCol="0" anchor="t">
            <a:spAutoFit/>
          </a:bodyPr>
          <a:p>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高等学校科学技术学术规范指南（</a:t>
            </a:r>
            <a:r>
              <a:rPr lang="en-US" altLang="zh-CN"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2010</a:t>
            </a:r>
            <a:r>
              <a:rPr lang="zh-CN" altLang="en-US"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年</a:t>
            </a:r>
            <a:r>
              <a:rPr lang="en-US" altLang="zh-CN"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3</a:t>
            </a:r>
            <a:r>
              <a:rPr lang="zh-CN" altLang="en-US"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月</a:t>
            </a:r>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a:t>
            </a:r>
            <a:endPar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endParaRPr>
          </a:p>
          <a:p>
            <a:r>
              <a:rPr lang="en-US" altLang="zh-CN"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       --</a:t>
            </a:r>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教育部科学技术委员会学风建设委员会组编</a:t>
            </a:r>
            <a:endPar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639822" y="296059"/>
            <a:ext cx="777432" cy="871309"/>
            <a:chOff x="8415343" y="292006"/>
            <a:chExt cx="777432" cy="871309"/>
          </a:xfrm>
        </p:grpSpPr>
        <p:cxnSp>
          <p:nvCxnSpPr>
            <p:cNvPr id="3" name="直接连接符 2"/>
            <p:cNvCxnSpPr/>
            <p:nvPr/>
          </p:nvCxnSpPr>
          <p:spPr>
            <a:xfrm flipH="1">
              <a:off x="8415343" y="292006"/>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8551644" y="836459"/>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3070870" y="3068960"/>
            <a:ext cx="1800493" cy="369332"/>
          </a:xfrm>
          <a:prstGeom prst="rect">
            <a:avLst/>
          </a:prstGeom>
          <a:noFill/>
        </p:spPr>
        <p:txBody>
          <a:bodyPr wrap="none" rtlCol="0">
            <a:spAutoFit/>
          </a:bodyPr>
          <a:lstStyle/>
          <a:p>
            <a:r>
              <a:rPr lang="zh-CN" altLang="en-US" b="1" dirty="0">
                <a:solidFill>
                  <a:schemeClr val="bg1"/>
                </a:solidFill>
                <a:latin typeface="Arial" panose="020B0604020202020204"/>
                <a:ea typeface="微软雅黑" panose="020B0503020204020204" charset="-122"/>
                <a:sym typeface="Arial" panose="020B0604020202020204"/>
              </a:rPr>
              <a:t>请输入你的标题</a:t>
            </a:r>
            <a:endParaRPr lang="zh-CN" altLang="en-US" b="1" dirty="0">
              <a:solidFill>
                <a:schemeClr val="bg1"/>
              </a:solidFill>
              <a:latin typeface="Arial" panose="020B0604020202020204"/>
              <a:ea typeface="微软雅黑" panose="020B0503020204020204" charset="-122"/>
              <a:sym typeface="Arial" panose="020B0604020202020204"/>
            </a:endParaRPr>
          </a:p>
        </p:txBody>
      </p:sp>
      <p:sp>
        <p:nvSpPr>
          <p:cNvPr id="9" name="文本框 8"/>
          <p:cNvSpPr txBox="1"/>
          <p:nvPr/>
        </p:nvSpPr>
        <p:spPr>
          <a:xfrm>
            <a:off x="394970" y="295910"/>
            <a:ext cx="11399520" cy="6092825"/>
          </a:xfrm>
          <a:prstGeom prst="rect">
            <a:avLst/>
          </a:prstGeom>
          <a:noFill/>
        </p:spPr>
        <p:txBody>
          <a:bodyPr wrap="square" rtlCol="0" anchor="t">
            <a:spAutoFit/>
          </a:bodyPr>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正确引用，避免学术剽窃</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引用的形式</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pPr algn="just"/>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（1）直接引用（direct quotation）：指所引用的部分一字不改地照录原话，引文前后加引号。</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pPr algn="just"/>
            <a:r>
              <a:rPr lang="zh-CN" altLang="en-US">
                <a:solidFill>
                  <a:schemeClr val="tx1"/>
                </a:solidFill>
                <a:latin typeface="华文中宋" panose="02010600040101010101" charset="-122"/>
                <a:ea typeface="华文中宋" panose="02010600040101010101" charset="-122"/>
                <a:cs typeface="华文中宋" panose="02010600040101010101" charset="-122"/>
              </a:rPr>
              <a:t>    直接引用必须：1）用</a:t>
            </a:r>
            <a:r>
              <a:rPr lang="zh-CN" altLang="en-US" b="1" i="1">
                <a:solidFill>
                  <a:srgbClr val="FF0000"/>
                </a:solidFill>
                <a:latin typeface="华文中宋" panose="02010600040101010101" charset="-122"/>
                <a:ea typeface="华文中宋" panose="02010600040101010101" charset="-122"/>
                <a:cs typeface="华文中宋" panose="02010600040101010101" charset="-122"/>
              </a:rPr>
              <a:t>引号</a:t>
            </a:r>
            <a:r>
              <a:rPr lang="zh-CN" altLang="en-US">
                <a:solidFill>
                  <a:schemeClr val="tx1"/>
                </a:solidFill>
                <a:latin typeface="华文中宋" panose="02010600040101010101" charset="-122"/>
                <a:ea typeface="华文中宋" panose="02010600040101010101" charset="-122"/>
                <a:cs typeface="华文中宋" panose="02010600040101010101" charset="-122"/>
              </a:rPr>
              <a:t>把他人的观点、作品和自己的文章、著作区分开来；2）通过夹注、脚注或尾注注明引号范围内的信息来源，诸如：作者姓名、文章或者著作的标题、出版商、出版年月和页码；3）</a:t>
            </a:r>
            <a:r>
              <a:rPr lang="zh-CN" altLang="en-US" b="1" i="1">
                <a:solidFill>
                  <a:srgbClr val="FF0000"/>
                </a:solidFill>
                <a:latin typeface="华文中宋" panose="02010600040101010101" charset="-122"/>
                <a:ea typeface="华文中宋" panose="02010600040101010101" charset="-122"/>
                <a:cs typeface="华文中宋" panose="02010600040101010101" charset="-122"/>
              </a:rPr>
              <a:t>引用量</a:t>
            </a:r>
            <a:r>
              <a:rPr lang="zh-CN" altLang="en-US">
                <a:solidFill>
                  <a:schemeClr val="tx1"/>
                </a:solidFill>
                <a:latin typeface="华文中宋" panose="02010600040101010101" charset="-122"/>
                <a:ea typeface="华文中宋" panose="02010600040101010101" charset="-122"/>
                <a:cs typeface="华文中宋" panose="02010600040101010101" charset="-122"/>
              </a:rPr>
              <a:t>应保持在合理限度。</a:t>
            </a:r>
            <a:endParaRPr lang="zh-CN" altLang="en-US">
              <a:solidFill>
                <a:schemeClr val="tx1"/>
              </a:solidFill>
              <a:latin typeface="华文中宋" panose="02010600040101010101" charset="-122"/>
              <a:ea typeface="华文中宋" panose="02010600040101010101" charset="-122"/>
              <a:cs typeface="华文中宋" panose="02010600040101010101" charset="-122"/>
            </a:endParaRPr>
          </a:p>
          <a:p>
            <a:pPr algn="just"/>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pPr algn="just"/>
            <a:r>
              <a:rPr lang="zh-CN" altLang="en-US" sz="2400" b="1">
                <a:solidFill>
                  <a:schemeClr val="tx1"/>
                </a:solidFill>
                <a:latin typeface="Times New Roman" panose="02020603050405020304" charset="0"/>
                <a:ea typeface="华文中宋" panose="02010600040101010101" charset="-122"/>
                <a:cs typeface="Times New Roman" panose="02020603050405020304" charset="0"/>
              </a:rPr>
              <a:t>（2）间接引用（citation）：指作者综合转述别人文章某一部分的意思，用自己的表达去阐述他人的观点、意见和理论，也成为释义（paraphrase）。</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pPr algn="just"/>
            <a:r>
              <a:rPr lang="zh-CN" altLang="en-US" sz="1800">
                <a:latin typeface="华文中宋" panose="02010600040101010101" charset="-122"/>
                <a:ea typeface="华文中宋" panose="02010600040101010101" charset="-122"/>
                <a:cs typeface="华文中宋" panose="02010600040101010101" charset="-122"/>
              </a:rPr>
              <a:t>    间接引用往往注入作者自身对原文的理解而为一种独特的表述，因此它也是一种知识创造活动。不是只把别人的句子改动一两个单词，或者只变动句子的结构次序而让原文的词汇原封不动，也不是只选择一些</a:t>
            </a:r>
            <a:r>
              <a:rPr lang="zh-CN" altLang="en-US" sz="1800" b="1" i="1">
                <a:solidFill>
                  <a:srgbClr val="FF0000"/>
                </a:solidFill>
                <a:latin typeface="华文中宋" panose="02010600040101010101" charset="-122"/>
                <a:ea typeface="华文中宋" panose="02010600040101010101" charset="-122"/>
                <a:cs typeface="华文中宋" panose="02010600040101010101" charset="-122"/>
              </a:rPr>
              <a:t>同义词</a:t>
            </a:r>
            <a:r>
              <a:rPr lang="zh-CN" altLang="en-US" sz="1800">
                <a:latin typeface="华文中宋" panose="02010600040101010101" charset="-122"/>
                <a:ea typeface="华文中宋" panose="02010600040101010101" charset="-122"/>
                <a:cs typeface="华文中宋" panose="02010600040101010101" charset="-122"/>
              </a:rPr>
              <a:t>去替代原文的词汇。如果以这些方法重组别人的文句，就是</a:t>
            </a:r>
            <a:r>
              <a:rPr lang="zh-CN" altLang="en-US" sz="1800" b="1" i="1">
                <a:solidFill>
                  <a:srgbClr val="FF0000"/>
                </a:solidFill>
                <a:latin typeface="华文中宋" panose="02010600040101010101" charset="-122"/>
                <a:ea typeface="华文中宋" panose="02010600040101010101" charset="-122"/>
                <a:cs typeface="华文中宋" panose="02010600040101010101" charset="-122"/>
              </a:rPr>
              <a:t>剽窃</a:t>
            </a:r>
            <a:r>
              <a:rPr lang="zh-CN" altLang="en-US" sz="1800">
                <a:latin typeface="华文中宋" panose="02010600040101010101" charset="-122"/>
                <a:ea typeface="华文中宋" panose="02010600040101010101" charset="-122"/>
                <a:cs typeface="华文中宋" panose="02010600040101010101" charset="-122"/>
              </a:rPr>
              <a:t>，而不是间接引用。</a:t>
            </a:r>
            <a:r>
              <a:rPr lang="zh-CN" altLang="en-US" sz="1800" b="1" i="1">
                <a:solidFill>
                  <a:srgbClr val="FF0000"/>
                </a:solidFill>
                <a:latin typeface="华文中宋" panose="02010600040101010101" charset="-122"/>
                <a:ea typeface="华文中宋" panose="02010600040101010101" charset="-122"/>
                <a:cs typeface="华文中宋" panose="02010600040101010101" charset="-122"/>
              </a:rPr>
              <a:t>间接引用对注明出处的要求与直接引用相同</a:t>
            </a:r>
            <a:r>
              <a:rPr lang="zh-CN" altLang="en-US" sz="1800">
                <a:latin typeface="华文中宋" panose="02010600040101010101" charset="-122"/>
                <a:ea typeface="华文中宋" panose="02010600040101010101" charset="-122"/>
                <a:cs typeface="华文中宋" panose="02010600040101010101" charset="-122"/>
              </a:rPr>
              <a:t>。</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cs typeface="华文中宋" panose="02010600040101010101" charset="-122"/>
            </a:endParaRPr>
          </a:p>
          <a:p>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17" name="文本框 16"/>
          <p:cNvSpPr txBox="1"/>
          <p:nvPr/>
        </p:nvSpPr>
        <p:spPr>
          <a:xfrm>
            <a:off x="4043680" y="5913120"/>
            <a:ext cx="8157210" cy="953135"/>
          </a:xfrm>
          <a:prstGeom prst="rect">
            <a:avLst/>
          </a:prstGeom>
          <a:gradFill>
            <a:gsLst>
              <a:gs pos="81000">
                <a:srgbClr val="9EE256"/>
              </a:gs>
              <a:gs pos="100000">
                <a:srgbClr val="52762D"/>
              </a:gs>
            </a:gsLst>
            <a:lin ang="5400000" scaled="0"/>
          </a:gradFill>
        </p:spPr>
        <p:txBody>
          <a:bodyPr wrap="square" rtlCol="0" anchor="t">
            <a:spAutoFit/>
          </a:bodyPr>
          <a:p>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高等学校科学技术学术规范指南（</a:t>
            </a:r>
            <a:r>
              <a:rPr lang="en-US" altLang="zh-CN"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2010</a:t>
            </a:r>
            <a:r>
              <a:rPr lang="zh-CN" altLang="en-US"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年</a:t>
            </a:r>
            <a:r>
              <a:rPr lang="en-US" altLang="zh-CN"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3</a:t>
            </a:r>
            <a:r>
              <a:rPr lang="zh-CN" altLang="en-US" sz="2800" b="1" dirty="0">
                <a:solidFill>
                  <a:srgbClr val="FF0000"/>
                </a:solidFill>
                <a:latin typeface="Times New Roman" panose="02020603050405020304" charset="0"/>
                <a:ea typeface="华文中宋" panose="02010600040101010101" charset="-122"/>
                <a:cs typeface="Times New Roman" panose="02020603050405020304" charset="0"/>
                <a:sym typeface="Arial" panose="020B0604020202020204"/>
              </a:rPr>
              <a:t>月</a:t>
            </a:r>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a:t>
            </a:r>
            <a:endPar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endParaRPr>
          </a:p>
          <a:p>
            <a:r>
              <a:rPr lang="en-US" altLang="zh-CN"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       --</a:t>
            </a:r>
            <a:r>
              <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rPr>
              <a:t>教育部科学技术委员会学风建设委员会组编</a:t>
            </a:r>
            <a:endParaRPr lang="zh-CN" altLang="en-US" sz="2800" b="1" dirty="0">
              <a:solidFill>
                <a:srgbClr val="FF0000"/>
              </a:solidFill>
              <a:latin typeface="华文中宋" panose="02010600040101010101" charset="-122"/>
              <a:ea typeface="华文中宋" panose="02010600040101010101" charset="-122"/>
              <a:cs typeface="华文中宋" panose="02010600040101010101"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4" descr="Fiber2"/>
          <p:cNvPicPr>
            <a:picLocks noChangeAspect="1"/>
          </p:cNvPicPr>
          <p:nvPr/>
        </p:nvPicPr>
        <p:blipFill>
          <a:blip r:embed="rId1">
            <a:lum contrast="6000"/>
          </a:blip>
          <a:stretch>
            <a:fillRect/>
          </a:stretch>
        </p:blipFill>
        <p:spPr>
          <a:xfrm>
            <a:off x="2684145" y="1767205"/>
            <a:ext cx="3963035" cy="4222750"/>
          </a:xfrm>
          <a:prstGeom prst="rect">
            <a:avLst/>
          </a:prstGeom>
          <a:noFill/>
          <a:ln w="9525">
            <a:noFill/>
          </a:ln>
        </p:spPr>
      </p:pic>
      <p:sp>
        <p:nvSpPr>
          <p:cNvPr id="7171" name="Arc 125"/>
          <p:cNvSpPr/>
          <p:nvPr/>
        </p:nvSpPr>
        <p:spPr>
          <a:xfrm>
            <a:off x="4524375" y="1538605"/>
            <a:ext cx="2408238" cy="4419600"/>
          </a:xfrm>
          <a:custGeom>
            <a:avLst/>
            <a:gdLst>
              <a:gd name="txL" fmla="*/ 0 w 21600"/>
              <a:gd name="txT" fmla="*/ 0 h 42654"/>
              <a:gd name="txR" fmla="*/ 21600 w 21600"/>
              <a:gd name="txB" fmla="*/ 42654 h 42654"/>
            </a:gdLst>
            <a:ahLst/>
            <a:cxnLst>
              <a:cxn ang="0">
                <a:pos x="0" y="0"/>
              </a:cxn>
              <a:cxn ang="0">
                <a:pos x="0" y="0"/>
              </a:cxn>
              <a:cxn ang="0">
                <a:pos x="0" y="0"/>
              </a:cxn>
            </a:cxnLst>
            <a:rect l="txL" t="txT" r="txR" b="txB"/>
            <a:pathLst>
              <a:path w="21600" h="42654" fill="none">
                <a:moveTo>
                  <a:pt x="1655" y="-1"/>
                </a:moveTo>
                <a:cubicBezTo>
                  <a:pt x="12909" y="864"/>
                  <a:pt x="21600" y="10248"/>
                  <a:pt x="21600" y="21536"/>
                </a:cubicBezTo>
                <a:cubicBezTo>
                  <a:pt x="21600" y="31717"/>
                  <a:pt x="14490" y="40516"/>
                  <a:pt x="4536" y="42654"/>
                </a:cubicBezTo>
              </a:path>
              <a:path w="21600" h="42654" stroke="0">
                <a:moveTo>
                  <a:pt x="1655" y="-1"/>
                </a:moveTo>
                <a:cubicBezTo>
                  <a:pt x="12909" y="864"/>
                  <a:pt x="21600" y="10248"/>
                  <a:pt x="21600" y="21536"/>
                </a:cubicBezTo>
                <a:cubicBezTo>
                  <a:pt x="21600" y="31717"/>
                  <a:pt x="14490" y="40516"/>
                  <a:pt x="4536" y="42654"/>
                </a:cubicBezTo>
                <a:lnTo>
                  <a:pt x="0" y="21536"/>
                </a:lnTo>
                <a:lnTo>
                  <a:pt x="1655" y="-1"/>
                </a:lnTo>
                <a:close/>
              </a:path>
            </a:pathLst>
          </a:custGeom>
          <a:noFill/>
          <a:ln w="28575" cap="flat" cmpd="sng">
            <a:solidFill>
              <a:srgbClr val="0000FF">
                <a:alpha val="100000"/>
              </a:srgbClr>
            </a:solidFill>
            <a:prstDash val="sysDot"/>
            <a:round/>
            <a:headEnd type="none" w="med" len="med"/>
            <a:tailEnd type="none" w="med" len="med"/>
          </a:ln>
        </p:spPr>
        <p:txBody>
          <a:bodyPr/>
          <a:p>
            <a:endParaRPr lang="zh-CN" altLang="en-US"/>
          </a:p>
        </p:txBody>
      </p:sp>
      <p:grpSp>
        <p:nvGrpSpPr>
          <p:cNvPr id="7172" name="Group 126"/>
          <p:cNvGrpSpPr/>
          <p:nvPr/>
        </p:nvGrpSpPr>
        <p:grpSpPr>
          <a:xfrm>
            <a:off x="5029200" y="1310005"/>
            <a:ext cx="4197350" cy="460375"/>
            <a:chOff x="1720" y="1200"/>
            <a:chExt cx="2277" cy="290"/>
          </a:xfrm>
        </p:grpSpPr>
        <p:sp>
          <p:nvSpPr>
            <p:cNvPr id="1021055" name="Oval 127">
              <a:hlinkClick r:id="rId2" action="ppaction://hlinkpres?slideindex=1&amp;slidetitle="/>
            </p:cNvPr>
            <p:cNvSpPr>
              <a:spLocks noChangeAspect="1" noChangeArrowheads="1"/>
            </p:cNvSpPr>
            <p:nvPr/>
          </p:nvSpPr>
          <p:spPr bwMode="auto">
            <a:xfrm>
              <a:off x="1720" y="1248"/>
              <a:ext cx="309" cy="232"/>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1</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82" name="Rectangle 128"/>
            <p:cNvSpPr/>
            <p:nvPr/>
          </p:nvSpPr>
          <p:spPr>
            <a:xfrm>
              <a:off x="2029" y="1200"/>
              <a:ext cx="1968" cy="290"/>
            </a:xfrm>
            <a:prstGeom prst="rect">
              <a:avLst/>
            </a:prstGeom>
            <a:noFill/>
            <a:ln w="9525">
              <a:noFill/>
            </a:ln>
          </p:spPr>
          <p:txBody>
            <a:bodyPr>
              <a:spAutoFit/>
            </a:bodyPr>
            <a:p>
              <a:pPr algn="l"/>
              <a:r>
                <a:rPr lang="zh-CN" altLang="en-US" sz="2400" dirty="0">
                  <a:solidFill>
                    <a:schemeClr val="tx1"/>
                  </a:solidFill>
                  <a:latin typeface="黑体" panose="02010609060101010101" charset="-122"/>
                  <a:ea typeface="黑体" panose="02010609060101010101" charset="-122"/>
                </a:rPr>
                <a:t>开题报告</a:t>
              </a:r>
              <a:endParaRPr lang="zh-CN" altLang="en-US" sz="2400" dirty="0">
                <a:solidFill>
                  <a:schemeClr val="tx1"/>
                </a:solidFill>
                <a:latin typeface="黑体" panose="02010609060101010101" charset="-122"/>
                <a:ea typeface="黑体" panose="02010609060101010101" charset="-122"/>
              </a:endParaRPr>
            </a:p>
          </p:txBody>
        </p:sp>
      </p:grpSp>
      <p:sp>
        <p:nvSpPr>
          <p:cNvPr id="1021064" name="Oval 136">
            <a:hlinkClick r:id="rId3"/>
          </p:cNvPr>
          <p:cNvSpPr>
            <a:spLocks noChangeAspect="1" noChangeArrowheads="1"/>
          </p:cNvSpPr>
          <p:nvPr/>
        </p:nvSpPr>
        <p:spPr bwMode="auto">
          <a:xfrm>
            <a:off x="6402388" y="4202430"/>
            <a:ext cx="584200" cy="384175"/>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3</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74" name="Text Box 137"/>
          <p:cNvSpPr txBox="1"/>
          <p:nvPr/>
        </p:nvSpPr>
        <p:spPr>
          <a:xfrm>
            <a:off x="6986588" y="4129405"/>
            <a:ext cx="2362200" cy="460375"/>
          </a:xfrm>
          <a:prstGeom prst="rect">
            <a:avLst/>
          </a:prstGeom>
          <a:noFill/>
          <a:ln w="9525">
            <a:noFill/>
          </a:ln>
        </p:spPr>
        <p:txBody>
          <a:bodyPr>
            <a:spAutoFit/>
          </a:bodyPr>
          <a:p>
            <a:r>
              <a:rPr lang="zh-CN" altLang="en-US" sz="2400" dirty="0">
                <a:solidFill>
                  <a:schemeClr val="tx1"/>
                </a:solidFill>
                <a:latin typeface="黑体" panose="02010609060101010101" charset="-122"/>
                <a:ea typeface="黑体" panose="02010609060101010101" charset="-122"/>
              </a:rPr>
              <a:t>参考文献</a:t>
            </a:r>
            <a:endParaRPr lang="zh-CN" altLang="en-US" sz="2400" dirty="0">
              <a:solidFill>
                <a:schemeClr val="tx1"/>
              </a:solidFill>
              <a:latin typeface="黑体" panose="02010609060101010101" charset="-122"/>
              <a:ea typeface="黑体" panose="02010609060101010101" charset="-122"/>
            </a:endParaRPr>
          </a:p>
        </p:txBody>
      </p:sp>
      <p:grpSp>
        <p:nvGrpSpPr>
          <p:cNvPr id="7175" name="Group 138"/>
          <p:cNvGrpSpPr/>
          <p:nvPr/>
        </p:nvGrpSpPr>
        <p:grpSpPr>
          <a:xfrm>
            <a:off x="6402388" y="2516505"/>
            <a:ext cx="4164012" cy="460375"/>
            <a:chOff x="2117" y="1533"/>
            <a:chExt cx="3851" cy="290"/>
          </a:xfrm>
        </p:grpSpPr>
        <p:sp>
          <p:nvSpPr>
            <p:cNvPr id="1021067" name="Oval 139">
              <a:hlinkClick r:id="rId3"/>
            </p:cNvPr>
            <p:cNvSpPr>
              <a:spLocks noChangeAspect="1" noChangeArrowheads="1"/>
            </p:cNvSpPr>
            <p:nvPr/>
          </p:nvSpPr>
          <p:spPr bwMode="auto">
            <a:xfrm>
              <a:off x="2117" y="1589"/>
              <a:ext cx="490" cy="232"/>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 2 </a:t>
              </a:r>
              <a:endParaRPr kumimoji="0" lang="ja-JP" altLang="en-US" sz="1800" b="1" i="0" u="none" strike="noStrike" kern="1200" cap="none" spc="0" normalizeH="0" baseline="0" noProof="0" dirty="0">
                <a:ln>
                  <a:noFill/>
                </a:ln>
                <a:solidFill>
                  <a:schemeClr val="folHlink"/>
                </a:solidFill>
                <a:effectLst/>
                <a:uLnTx/>
                <a:uFillTx/>
                <a:latin typeface="黑体" panose="02010609060101010101" charset="-122"/>
                <a:ea typeface="黑体" panose="02010609060101010101" charset="-122"/>
                <a:cs typeface="+mn-cs"/>
              </a:endParaRPr>
            </a:p>
          </p:txBody>
        </p:sp>
        <p:sp>
          <p:nvSpPr>
            <p:cNvPr id="7180" name="Text Box 140"/>
            <p:cNvSpPr txBox="1"/>
            <p:nvPr/>
          </p:nvSpPr>
          <p:spPr>
            <a:xfrm>
              <a:off x="2657" y="1533"/>
              <a:ext cx="3311" cy="290"/>
            </a:xfrm>
            <a:prstGeom prst="rect">
              <a:avLst/>
            </a:prstGeom>
            <a:noFill/>
            <a:ln w="9525">
              <a:noFill/>
            </a:ln>
          </p:spPr>
          <p:txBody>
            <a:bodyPr>
              <a:spAutoFit/>
            </a:bodyPr>
            <a:p>
              <a:pPr algn="just"/>
              <a:r>
                <a:rPr lang="zh-CN" altLang="en-US" sz="2400" dirty="0">
                  <a:solidFill>
                    <a:schemeClr val="tx1"/>
                  </a:solidFill>
                  <a:latin typeface="黑体" panose="02010609060101010101" charset="-122"/>
                  <a:ea typeface="黑体" panose="02010609060101010101" charset="-122"/>
                </a:rPr>
                <a:t>文献获取</a:t>
              </a:r>
              <a:endParaRPr lang="zh-CN" altLang="en-US" sz="2400" dirty="0">
                <a:solidFill>
                  <a:schemeClr val="tx1"/>
                </a:solidFill>
                <a:latin typeface="黑体" panose="02010609060101010101" charset="-122"/>
                <a:ea typeface="黑体" panose="02010609060101010101" charset="-122"/>
              </a:endParaRPr>
            </a:p>
          </p:txBody>
        </p:sp>
      </p:grpSp>
      <p:sp>
        <p:nvSpPr>
          <p:cNvPr id="7176" name="Text Box 9"/>
          <p:cNvSpPr txBox="1"/>
          <p:nvPr/>
        </p:nvSpPr>
        <p:spPr>
          <a:xfrm>
            <a:off x="1459230" y="312420"/>
            <a:ext cx="4800600" cy="553085"/>
          </a:xfrm>
          <a:prstGeom prst="rect">
            <a:avLst/>
          </a:prstGeom>
          <a:solidFill>
            <a:srgbClr val="0070C0"/>
          </a:solidFill>
          <a:ln w="9525">
            <a:noFill/>
          </a:ln>
          <a:effectLst>
            <a:outerShdw dist="71842" dir="2699999" algn="ctr" rotWithShape="0">
              <a:schemeClr val="bg2">
                <a:alpha val="50000"/>
              </a:schemeClr>
            </a:outerShdw>
          </a:effectLst>
        </p:spPr>
        <p:txBody>
          <a:bodyPr>
            <a:spAutoFit/>
          </a:bodyPr>
          <a:p>
            <a:pPr>
              <a:spcBef>
                <a:spcPct val="50000"/>
              </a:spcBef>
            </a:pPr>
            <a:r>
              <a:rPr lang="zh-CN" altLang="en-US" sz="3000" dirty="0">
                <a:solidFill>
                  <a:schemeClr val="bg1"/>
                </a:solidFill>
                <a:latin typeface="黑体" panose="02010609060101010101" charset="-122"/>
                <a:ea typeface="黑体" panose="02010609060101010101" charset="-122"/>
              </a:rPr>
              <a:t>文献检索与学术规范</a:t>
            </a:r>
            <a:endParaRPr lang="zh-CN" altLang="en-US" sz="3000" dirty="0">
              <a:solidFill>
                <a:schemeClr val="bg1"/>
              </a:solidFill>
              <a:latin typeface="黑体" panose="02010609060101010101" charset="-122"/>
              <a:ea typeface="黑体" panose="02010609060101010101" charset="-122"/>
            </a:endParaRPr>
          </a:p>
        </p:txBody>
      </p:sp>
      <p:sp>
        <p:nvSpPr>
          <p:cNvPr id="3" name="Oval 130">
            <a:hlinkClick r:id="rId4"/>
          </p:cNvPr>
          <p:cNvSpPr>
            <a:spLocks noChangeAspect="1" noChangeArrowheads="1"/>
          </p:cNvSpPr>
          <p:nvPr/>
        </p:nvSpPr>
        <p:spPr bwMode="auto">
          <a:xfrm>
            <a:off x="5318125" y="5553393"/>
            <a:ext cx="569913" cy="381000"/>
          </a:xfrm>
          <a:prstGeom prst="ellipse">
            <a:avLst/>
          </a:prstGeom>
          <a:solidFill>
            <a:srgbClr val="0000FF"/>
          </a:solidFill>
          <a:ln w="12700">
            <a:solidFill>
              <a:srgbClr val="002D86"/>
            </a:solidFill>
            <a:round/>
          </a:ln>
          <a:effectLst>
            <a:outerShdw dist="35921" dir="2700000" algn="ctr" rotWithShape="0">
              <a:schemeClr val="tx2"/>
            </a:outerShdw>
          </a:effectLst>
        </p:spPr>
        <p:txBody>
          <a:bodyPr wrap="none" lIns="0" tIns="0" rIns="0" bIns="0"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ja-JP"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黑体" panose="02010609060101010101" charset="-122"/>
                <a:ea typeface="黑体" panose="02010609060101010101" charset="-122"/>
                <a:cs typeface="+mn-cs"/>
              </a:rPr>
              <a:t>4</a:t>
            </a:r>
            <a:endParaRPr kumimoji="0" lang="ja-JP" altLang="en-US" sz="2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黑体" panose="02010609060101010101" charset="-122"/>
              <a:ea typeface="黑体" panose="02010609060101010101" charset="-122"/>
              <a:cs typeface="+mn-cs"/>
            </a:endParaRPr>
          </a:p>
        </p:txBody>
      </p:sp>
      <p:sp>
        <p:nvSpPr>
          <p:cNvPr id="7178" name="Text Box 137"/>
          <p:cNvSpPr txBox="1"/>
          <p:nvPr/>
        </p:nvSpPr>
        <p:spPr>
          <a:xfrm>
            <a:off x="5922963" y="5508943"/>
            <a:ext cx="3962400" cy="497205"/>
          </a:xfrm>
          <a:prstGeom prst="rect">
            <a:avLst/>
          </a:prstGeom>
          <a:noFill/>
          <a:ln w="9525">
            <a:noFill/>
          </a:ln>
        </p:spPr>
        <p:txBody>
          <a:bodyPr>
            <a:spAutoFit/>
          </a:bodyPr>
          <a:p>
            <a:pPr>
              <a:lnSpc>
                <a:spcPct val="110000"/>
              </a:lnSpc>
              <a:spcBef>
                <a:spcPct val="50000"/>
              </a:spcBef>
              <a:buClr>
                <a:srgbClr val="FF0000"/>
              </a:buClr>
              <a:buSzPct val="85000"/>
            </a:pPr>
            <a:r>
              <a:rPr lang="zh-CN" altLang="en-US" sz="2400" dirty="0">
                <a:solidFill>
                  <a:srgbClr val="FF0000"/>
                </a:solidFill>
                <a:latin typeface="黑体" panose="02010609060101010101" charset="-122"/>
                <a:ea typeface="黑体" panose="02010609060101010101" charset="-122"/>
              </a:rPr>
              <a:t>论文检测</a:t>
            </a:r>
            <a:endParaRPr lang="zh-CN" altLang="en-US" sz="2400" dirty="0">
              <a:solidFill>
                <a:srgbClr val="FF0000"/>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advTm="1000">
        <p14:gallery dir="l"/>
      </p:transition>
    </mc:Choice>
    <mc:Fallback>
      <p:transition advTm="1000">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9765" y="4137263"/>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panose="020B0604020202020204"/>
                <a:ea typeface="微软雅黑" panose="020B0503020204020204" charset="-122"/>
                <a:sym typeface="Arial" panose="020B0604020202020204"/>
              </a:rPr>
              <a:t>PART</a:t>
            </a:r>
            <a:endParaRPr lang="en-US" altLang="zh-CN" sz="3600" spc="300" dirty="0">
              <a:solidFill>
                <a:schemeClr val="tx1">
                  <a:lumMod val="85000"/>
                  <a:lumOff val="15000"/>
                </a:schemeClr>
              </a:solidFill>
              <a:latin typeface="Arial" panose="020B0604020202020204"/>
              <a:ea typeface="微软雅黑" panose="020B0503020204020204" charset="-122"/>
              <a:sym typeface="Arial" panose="020B0604020202020204"/>
            </a:endParaRPr>
          </a:p>
        </p:txBody>
      </p:sp>
      <p:sp>
        <p:nvSpPr>
          <p:cNvPr id="12" name="等腰三角形 11"/>
          <p:cNvSpPr/>
          <p:nvPr/>
        </p:nvSpPr>
        <p:spPr>
          <a:xfrm rot="512239">
            <a:off x="3477837" y="3538931"/>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3" name="等腰三角形 12"/>
          <p:cNvSpPr/>
          <p:nvPr/>
        </p:nvSpPr>
        <p:spPr>
          <a:xfrm rot="20371609">
            <a:off x="3995378" y="3751964"/>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4" name="等腰三角形 13"/>
          <p:cNvSpPr/>
          <p:nvPr/>
        </p:nvSpPr>
        <p:spPr>
          <a:xfrm rot="20371609">
            <a:off x="3124426" y="3774407"/>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5" name="等腰三角形 14"/>
          <p:cNvSpPr/>
          <p:nvPr/>
        </p:nvSpPr>
        <p:spPr>
          <a:xfrm rot="3761573">
            <a:off x="2621230" y="3463058"/>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6" name="等腰三角形 15"/>
          <p:cNvSpPr/>
          <p:nvPr/>
        </p:nvSpPr>
        <p:spPr>
          <a:xfrm rot="20371609">
            <a:off x="3987995" y="3447181"/>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TextBox 16"/>
          <p:cNvSpPr txBox="1"/>
          <p:nvPr/>
        </p:nvSpPr>
        <p:spPr>
          <a:xfrm>
            <a:off x="2958273" y="2074407"/>
            <a:ext cx="861060" cy="1568450"/>
          </a:xfrm>
          <a:prstGeom prst="rect">
            <a:avLst/>
          </a:prstGeom>
          <a:noFill/>
        </p:spPr>
        <p:txBody>
          <a:bodyPr wrap="none" rtlCol="0">
            <a:spAutoFit/>
          </a:bodyPr>
          <a:lstStyle/>
          <a:p>
            <a:r>
              <a:rPr lang="en-US" sz="9600" b="1" dirty="0">
                <a:solidFill>
                  <a:schemeClr val="tx1">
                    <a:lumMod val="85000"/>
                    <a:lumOff val="15000"/>
                  </a:schemeClr>
                </a:solidFill>
                <a:latin typeface="Arial" panose="020B0604020202020204"/>
                <a:ea typeface="微软雅黑" panose="020B0503020204020204" charset="-122"/>
                <a:sym typeface="Arial" panose="020B0604020202020204"/>
              </a:rPr>
              <a:t>4</a:t>
            </a:r>
            <a:endParaRPr lang="en-US" sz="9600" b="1" dirty="0">
              <a:solidFill>
                <a:schemeClr val="tx1">
                  <a:lumMod val="85000"/>
                  <a:lumOff val="15000"/>
                </a:schemeClr>
              </a:solidFill>
              <a:latin typeface="Arial" panose="020B0604020202020204"/>
              <a:ea typeface="微软雅黑" panose="020B0503020204020204" charset="-122"/>
              <a:sym typeface="Arial" panose="020B0604020202020204"/>
            </a:endParaRPr>
          </a:p>
        </p:txBody>
      </p:sp>
      <p:sp>
        <p:nvSpPr>
          <p:cNvPr id="28" name="TextBox 27"/>
          <p:cNvSpPr txBox="1"/>
          <p:nvPr/>
        </p:nvSpPr>
        <p:spPr>
          <a:xfrm>
            <a:off x="5083661" y="2634979"/>
            <a:ext cx="3703320" cy="1106805"/>
          </a:xfrm>
          <a:prstGeom prst="rect">
            <a:avLst/>
          </a:prstGeom>
          <a:noFill/>
        </p:spPr>
        <p:txBody>
          <a:bodyPr wrap="none" rtlCol="0">
            <a:spAutoFit/>
          </a:bodyPr>
          <a:lstStyle/>
          <a:p>
            <a:r>
              <a:rPr lang="zh-CN" altLang="zh-CN" sz="6600" b="1" spc="300" dirty="0">
                <a:latin typeface="宋体" panose="02010600030101010101" pitchFamily="2" charset="-122"/>
                <a:ea typeface="宋体" panose="02010600030101010101" pitchFamily="2" charset="-122"/>
                <a:sym typeface="Arial" panose="020B0604020202020204"/>
              </a:rPr>
              <a:t>论文检测</a:t>
            </a:r>
            <a:endParaRPr lang="zh-CN" altLang="zh-CN" sz="6600" b="1" spc="300" dirty="0">
              <a:latin typeface="宋体" panose="02010600030101010101" pitchFamily="2" charset="-122"/>
              <a:ea typeface="宋体" panose="02010600030101010101" pitchFamily="2" charset="-122"/>
              <a:sym typeface="Arial" panose="020B0604020202020204"/>
            </a:endParaRPr>
          </a:p>
        </p:txBody>
      </p:sp>
      <p:cxnSp>
        <p:nvCxnSpPr>
          <p:cNvPr id="33" name="直接连接符 32"/>
          <p:cNvCxnSpPr/>
          <p:nvPr/>
        </p:nvCxnSpPr>
        <p:spPr>
          <a:xfrm flipH="1">
            <a:off x="5777566" y="2307982"/>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380616" y="3428372"/>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513870" y="2307982"/>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5767389" y="3644210"/>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9" advTm="3000">
        <p14:gallery dir="l"/>
      </p:transition>
    </mc:Choice>
    <mc:Fallback>
      <p:transition advTm="3000">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TEMPLATE_CATEGORY" val="diagram"/>
  <p:tag name="KSO_WM_TEMPLATE_INDEX" val="649"/>
  <p:tag name="KSO_WM_DIAGRAM_GROUP_CODE" val="l1-1"/>
  <p:tag name="KSO_WM_UNIT_TYPE" val="l_h_f"/>
  <p:tag name="KSO_WM_UNIT_INDEX" val="1_1_1"/>
  <p:tag name="KSO_WM_UNIT_ID" val="diagram649_6*l_h_f*1_1_1"/>
  <p:tag name="KSO_WM_UNIT_CLEAR" val="1"/>
  <p:tag name="KSO_WM_UNIT_LAYERLEVEL" val="1_1_1"/>
  <p:tag name="KSO_WM_UNIT_VALUE" val="16"/>
  <p:tag name="KSO_WM_UNIT_HIGHLIGHT" val="0"/>
  <p:tag name="KSO_WM_UNIT_COMPATIBLE" val="0"/>
  <p:tag name="KSO_WM_UNIT_PRESET_TEXT_INDEX" val="3"/>
  <p:tag name="KSO_WM_UNIT_PRESET_TEXT_LEN" val="5"/>
  <p:tag name="KSO_WM_BEAUTIFY_FLAG" val="#wm#"/>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10.xml><?xml version="1.0" encoding="utf-8"?>
<p:tagLst xmlns:p="http://schemas.openxmlformats.org/presentationml/2006/main">
  <p:tag name="KSO_WM_TAG_VERSION" val="1.0"/>
  <p:tag name="KSO_WM_BEAUTIFY_FLAG" val="#wm#"/>
  <p:tag name="KSO_WM_UNIT_TYPE" val="i"/>
  <p:tag name="KSO_WM_UNIT_ID" val="diagram649_6*i*1"/>
  <p:tag name="KSO_WM_TEMPLATE_CATEGORY" val="diagram"/>
  <p:tag name="KSO_WM_TEMPLATE_INDEX" val="649"/>
  <p:tag name="KSO_WM_UNIT_INDEX" val="1"/>
</p:tagLst>
</file>

<file path=ppt/tags/tag100.xml><?xml version="1.0" encoding="utf-8"?>
<p:tagLst xmlns:p="http://schemas.openxmlformats.org/presentationml/2006/main">
  <p:tag name="KSO_WM_TEMPLATE_CATEGORY" val="diagram"/>
  <p:tag name="KSO_WM_TEMPLATE_INDEX" val="774"/>
  <p:tag name="KSO_WM_TAG_VERSION" val="1.0"/>
  <p:tag name="KSO_WM_UNIT_TYPE" val="l_h_h_a"/>
  <p:tag name="KSO_WM_UNIT_INDEX" val="1_1_1_1"/>
  <p:tag name="KSO_WM_UNIT_ID" val="diagram774_4*l_h_h_a*1_1_1_1"/>
  <p:tag name="KSO_WM_UNIT_CLEAR" val="1"/>
  <p:tag name="KSO_WM_UNIT_LAYERLEVEL" val="1_1_1_1"/>
  <p:tag name="KSO_WM_UNIT_VALUE" val="9"/>
  <p:tag name="KSO_WM_UNIT_HIGHLIGHT" val="0"/>
  <p:tag name="KSO_WM_UNIT_COMPATIBLE" val="0"/>
  <p:tag name="KSO_WM_BEAUTIFY_FLAG" val="#wm#"/>
  <p:tag name="KSO_WM_DIAGRAM_GROUP_CODE" val="l1-1"/>
  <p:tag name="KSO_WM_UNIT_PRESET_TEXT" val="LOREM"/>
  <p:tag name="KSO_WM_UNIT_TEXT_FILL_FORE_SCHEMECOLOR_INDEX" val="5"/>
  <p:tag name="KSO_WM_UNIT_TEXT_FILL_TYPE" val="1"/>
</p:tagLst>
</file>

<file path=ppt/tags/tag101.xml><?xml version="1.0" encoding="utf-8"?>
<p:tagLst xmlns:p="http://schemas.openxmlformats.org/presentationml/2006/main">
  <p:tag name="KSO_WM_TEMPLATE_CATEGORY" val="diagram"/>
  <p:tag name="KSO_WM_TEMPLATE_INDEX" val="774"/>
  <p:tag name="KSO_WM_TAG_VERSION" val="1.0"/>
  <p:tag name="KSO_WM_UNIT_TYPE" val="l_i"/>
  <p:tag name="KSO_WM_UNIT_INDEX" val="1_4"/>
  <p:tag name="KSO_WM_UNIT_ID" val="diagram774_4*l_i*1_4"/>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102.xml><?xml version="1.0" encoding="utf-8"?>
<p:tagLst xmlns:p="http://schemas.openxmlformats.org/presentationml/2006/main">
  <p:tag name="KSO_WM_TEMPLATE_CATEGORY" val="diagram"/>
  <p:tag name="KSO_WM_TEMPLATE_INDEX" val="774"/>
  <p:tag name="KSO_WM_TAG_VERSION" val="1.0"/>
  <p:tag name="KSO_WM_UNIT_TYPE" val="l_h_a"/>
  <p:tag name="KSO_WM_UNIT_INDEX" val="1_2_1"/>
  <p:tag name="KSO_WM_UNIT_ID" val="diagram774_4*l_h_a*1_2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6"/>
  <p:tag name="KSO_WM_UNIT_FILL_TYPE" val="1"/>
  <p:tag name="KSO_WM_UNIT_TEXT_FILL_FORE_SCHEMECOLOR_INDEX" val="2"/>
  <p:tag name="KSO_WM_UNIT_TEXT_FILL_TYPE" val="1"/>
</p:tagLst>
</file>

<file path=ppt/tags/tag103.xml><?xml version="1.0" encoding="utf-8"?>
<p:tagLst xmlns:p="http://schemas.openxmlformats.org/presentationml/2006/main">
  <p:tag name="KSO_WM_TEMPLATE_CATEGORY" val="diagram"/>
  <p:tag name="KSO_WM_TEMPLATE_INDEX" val="774"/>
  <p:tag name="KSO_WM_TAG_VERSION" val="1.0"/>
  <p:tag name="KSO_WM_UNIT_TYPE" val="l_i"/>
  <p:tag name="KSO_WM_UNIT_INDEX" val="1_5"/>
  <p:tag name="KSO_WM_UNIT_ID" val="diagram774_4*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104.xml><?xml version="1.0" encoding="utf-8"?>
<p:tagLst xmlns:p="http://schemas.openxmlformats.org/presentationml/2006/main">
  <p:tag name="KSO_WM_TEMPLATE_CATEGORY" val="diagram"/>
  <p:tag name="KSO_WM_TEMPLATE_INDEX" val="774"/>
  <p:tag name="KSO_WM_TAG_VERSION" val="1.0"/>
  <p:tag name="KSO_WM_UNIT_TYPE" val="l_i"/>
  <p:tag name="KSO_WM_UNIT_INDEX" val="1_6"/>
  <p:tag name="KSO_WM_UNIT_ID" val="diagram774_4*l_i*1_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Lst>
</file>

<file path=ppt/tags/tag105.xml><?xml version="1.0" encoding="utf-8"?>
<p:tagLst xmlns:p="http://schemas.openxmlformats.org/presentationml/2006/main">
  <p:tag name="KSO_WM_TEMPLATE_CATEGORY" val="diagram"/>
  <p:tag name="KSO_WM_TEMPLATE_INDEX" val="774"/>
  <p:tag name="KSO_WM_TAG_VERSION" val="1.0"/>
  <p:tag name="KSO_WM_UNIT_TYPE" val="l_i"/>
  <p:tag name="KSO_WM_UNIT_INDEX" val="1_9"/>
  <p:tag name="KSO_WM_UNIT_ID" val="diagram774_4*l_i*1_9"/>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Lst>
</file>

<file path=ppt/tags/tag106.xml><?xml version="1.0" encoding="utf-8"?>
<p:tagLst xmlns:p="http://schemas.openxmlformats.org/presentationml/2006/main">
  <p:tag name="KSO_WM_TEMPLATE_CATEGORY" val="diagram"/>
  <p:tag name="KSO_WM_TEMPLATE_INDEX" val="774"/>
  <p:tag name="KSO_WM_TAG_VERSION" val="1.0"/>
  <p:tag name="KSO_WM_UNIT_TYPE" val="l_h_h_f"/>
  <p:tag name="KSO_WM_UNIT_INDEX" val="1_2_1_1"/>
  <p:tag name="KSO_WM_UNIT_ID" val="diagram774_4*l_h_h_f*1_2_1_1"/>
  <p:tag name="KSO_WM_UNIT_CLEAR" val="1"/>
  <p:tag name="KSO_WM_UNIT_LAYERLEVEL" val="1_1_1_1"/>
  <p:tag name="KSO_WM_UNIT_VALUE" val="27"/>
  <p:tag name="KSO_WM_UNIT_HIGHLIGHT" val="0"/>
  <p:tag name="KSO_WM_UNIT_COMPATIBLE" val="0"/>
  <p:tag name="KSO_WM_BEAUTIFY_FLAG" val="#wm#"/>
  <p:tag name="KSO_WM_UNIT_PRESET_TEXT_INDEX" val="4"/>
  <p:tag name="KSO_WM_UNIT_PRESET_TEXT_LEN" val="35"/>
  <p:tag name="KSO_WM_DIAGRAM_GROUP_CODE" val="l1-1"/>
  <p:tag name="KSO_WM_UNIT_TEXT_FILL_FORE_SCHEMECOLOR_INDEX" val="13"/>
  <p:tag name="KSO_WM_UNIT_TEXT_FILL_TYPE" val="1"/>
</p:tagLst>
</file>

<file path=ppt/tags/tag107.xml><?xml version="1.0" encoding="utf-8"?>
<p:tagLst xmlns:p="http://schemas.openxmlformats.org/presentationml/2006/main">
  <p:tag name="KSO_WM_TEMPLATE_CATEGORY" val="diagram"/>
  <p:tag name="KSO_WM_TEMPLATE_INDEX" val="774"/>
  <p:tag name="KSO_WM_TAG_VERSION" val="1.0"/>
  <p:tag name="KSO_WM_UNIT_TYPE" val="l_h_h_a"/>
  <p:tag name="KSO_WM_UNIT_INDEX" val="1_2_1_1"/>
  <p:tag name="KSO_WM_UNIT_ID" val="diagram774_4*l_h_h_a*1_2_1_1"/>
  <p:tag name="KSO_WM_UNIT_CLEAR" val="1"/>
  <p:tag name="KSO_WM_UNIT_LAYERLEVEL" val="1_1_1_1"/>
  <p:tag name="KSO_WM_UNIT_VALUE" val="9"/>
  <p:tag name="KSO_WM_UNIT_HIGHLIGHT" val="0"/>
  <p:tag name="KSO_WM_UNIT_COMPATIBLE" val="0"/>
  <p:tag name="KSO_WM_BEAUTIFY_FLAG" val="#wm#"/>
  <p:tag name="KSO_WM_DIAGRAM_GROUP_CODE" val="l1-1"/>
  <p:tag name="KSO_WM_UNIT_PRESET_TEXT" val="LOREM"/>
  <p:tag name="KSO_WM_UNIT_TEXT_FILL_FORE_SCHEMECOLOR_INDEX" val="6"/>
  <p:tag name="KSO_WM_UNIT_TEXT_FILL_TYPE" val="1"/>
</p:tagLst>
</file>

<file path=ppt/tags/tag108.xml><?xml version="1.0" encoding="utf-8"?>
<p:tagLst xmlns:p="http://schemas.openxmlformats.org/presentationml/2006/main">
  <p:tag name="KSO_WM_TAG_VERSION" val="1.0"/>
  <p:tag name="KSO_WM_BEAUTIFY_FLAG" val="#wm#"/>
  <p:tag name="KSO_WM_UNIT_TYPE" val="i"/>
  <p:tag name="KSO_WM_UNIT_ID" val="diagram795_6*i*0"/>
  <p:tag name="KSO_WM_TEMPLATE_CATEGORY" val="diagram"/>
  <p:tag name="KSO_WM_TEMPLATE_INDEX" val="795"/>
  <p:tag name="KSO_WM_UNIT_INDEX" val="0"/>
</p:tagLst>
</file>

<file path=ppt/tags/tag109.xml><?xml version="1.0" encoding="utf-8"?>
<p:tagLst xmlns:p="http://schemas.openxmlformats.org/presentationml/2006/main">
  <p:tag name="KSO_WM_TEMPLATE_CATEGORY" val="diagram"/>
  <p:tag name="KSO_WM_TEMPLATE_INDEX" val="795"/>
  <p:tag name="KSO_WM_TAG_VERSION" val="1.0"/>
  <p:tag name="KSO_WM_UNIT_TYPE" val="l_i"/>
  <p:tag name="KSO_WM_UNIT_INDEX" val="1_1"/>
  <p:tag name="KSO_WM_UNIT_ID" val="diagram795_6*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1"/>
  <p:tag name="KSO_WM_UNIT_ID" val="diagram649_6*l_i*1_1"/>
  <p:tag name="KSO_WM_UNIT_CLEAR" val="1"/>
  <p:tag name="KSO_WM_UNIT_LAYERLEVEL" val="1_1"/>
  <p:tag name="KSO_WM_BEAUTIFY_FLAG" val="#wm#"/>
  <p:tag name="KSO_WM_UNIT_LINE_FORE_SCHEMECOLOR_INDEX" val="16"/>
  <p:tag name="KSO_WM_UNIT_LINE_FILL_TYPE" val="2"/>
  <p:tag name="KSO_WM_UNIT_TEXT_FILL_FORE_SCHEMECOLOR_INDEX" val="2"/>
  <p:tag name="KSO_WM_UNIT_TEXT_FILL_TYPE" val="1"/>
</p:tagLst>
</file>

<file path=ppt/tags/tag110.xml><?xml version="1.0" encoding="utf-8"?>
<p:tagLst xmlns:p="http://schemas.openxmlformats.org/presentationml/2006/main">
  <p:tag name="KSO_WM_TEMPLATE_CATEGORY" val="diagram"/>
  <p:tag name="KSO_WM_TEMPLATE_INDEX" val="795"/>
  <p:tag name="KSO_WM_TAG_VERSION" val="1.0"/>
  <p:tag name="KSO_WM_UNIT_TYPE" val="l_i"/>
  <p:tag name="KSO_WM_UNIT_INDEX" val="1_2"/>
  <p:tag name="KSO_WM_UNIT_ID" val="diagram795_6*l_i*1_2"/>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111.xml><?xml version="1.0" encoding="utf-8"?>
<p:tagLst xmlns:p="http://schemas.openxmlformats.org/presentationml/2006/main">
  <p:tag name="KSO_WM_TEMPLATE_CATEGORY" val="diagram"/>
  <p:tag name="KSO_WM_TEMPLATE_INDEX" val="795"/>
  <p:tag name="KSO_WM_TAG_VERSION" val="1.0"/>
  <p:tag name="KSO_WM_UNIT_TYPE" val="l_i"/>
  <p:tag name="KSO_WM_UNIT_INDEX" val="1_3"/>
  <p:tag name="KSO_WM_UNIT_ID" val="diagram795_6*l_i*1_3"/>
  <p:tag name="KSO_WM_UNIT_CLEAR" val="1"/>
  <p:tag name="KSO_WM_UNIT_LAYERLEVEL" val="1_1"/>
  <p:tag name="KSO_WM_BEAUTIFY_FLAG" val="#wm#"/>
  <p:tag name="KSO_WM_DIAGRAM_GROUP_CODE" val="l1-1"/>
  <p:tag name="KSO_WM_UNIT_FILL_FORE_SCHEMECOLOR_INDEX" val="14"/>
  <p:tag name="KSO_WM_UNIT_FILL_TYPE" val="1"/>
</p:tagLst>
</file>

<file path=ppt/tags/tag112.xml><?xml version="1.0" encoding="utf-8"?>
<p:tagLst xmlns:p="http://schemas.openxmlformats.org/presentationml/2006/main">
  <p:tag name="KSO_WM_TAG_VERSION" val="1.0"/>
  <p:tag name="KSO_WM_BEAUTIFY_FLAG" val="#wm#"/>
  <p:tag name="KSO_WM_UNIT_TYPE" val="i"/>
  <p:tag name="KSO_WM_UNIT_ID" val="diagram795_6*i*7"/>
  <p:tag name="KSO_WM_TEMPLATE_CATEGORY" val="diagram"/>
  <p:tag name="KSO_WM_TEMPLATE_INDEX" val="795"/>
  <p:tag name="KSO_WM_UNIT_INDEX" val="7"/>
</p:tagLst>
</file>

<file path=ppt/tags/tag113.xml><?xml version="1.0" encoding="utf-8"?>
<p:tagLst xmlns:p="http://schemas.openxmlformats.org/presentationml/2006/main">
  <p:tag name="KSO_WM_TEMPLATE_CATEGORY" val="diagram"/>
  <p:tag name="KSO_WM_TEMPLATE_INDEX" val="795"/>
  <p:tag name="KSO_WM_TAG_VERSION" val="1.0"/>
  <p:tag name="KSO_WM_UNIT_TYPE" val="l_i"/>
  <p:tag name="KSO_WM_UNIT_INDEX" val="1_4"/>
  <p:tag name="KSO_WM_UNIT_ID" val="diagram795_6*l_i*1_4"/>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114.xml><?xml version="1.0" encoding="utf-8"?>
<p:tagLst xmlns:p="http://schemas.openxmlformats.org/presentationml/2006/main">
  <p:tag name="KSO_WM_TEMPLATE_CATEGORY" val="diagram"/>
  <p:tag name="KSO_WM_TEMPLATE_INDEX" val="795"/>
  <p:tag name="KSO_WM_TAG_VERSION" val="1.0"/>
  <p:tag name="KSO_WM_UNIT_TYPE" val="l_i"/>
  <p:tag name="KSO_WM_UNIT_INDEX" val="1_5"/>
  <p:tag name="KSO_WM_UNIT_ID" val="diagram795_6*l_i*1_5"/>
  <p:tag name="KSO_WM_UNIT_CLEAR" val="1"/>
  <p:tag name="KSO_WM_UNIT_LAYERLEVEL" val="1_1"/>
  <p:tag name="KSO_WM_BEAUTIFY_FLAG" val="#wm#"/>
  <p:tag name="KSO_WM_DIAGRAM_GROUP_CODE" val="l1-1"/>
  <p:tag name="KSO_WM_UNIT_FILL_FORE_SCHEMECOLOR_INDEX" val="14"/>
  <p:tag name="KSO_WM_UNIT_FILL_TYPE" val="1"/>
</p:tagLst>
</file>

<file path=ppt/tags/tag115.xml><?xml version="1.0" encoding="utf-8"?>
<p:tagLst xmlns:p="http://schemas.openxmlformats.org/presentationml/2006/main">
  <p:tag name="KSO_WM_TEMPLATE_CATEGORY" val="diagram"/>
  <p:tag name="KSO_WM_TEMPLATE_INDEX" val="795"/>
  <p:tag name="KSO_WM_TAG_VERSION" val="1.0"/>
  <p:tag name="KSO_WM_UNIT_TYPE" val="l_i"/>
  <p:tag name="KSO_WM_UNIT_INDEX" val="1_7"/>
  <p:tag name="KSO_WM_UNIT_ID" val="diagram795_6*l_i*1_7"/>
  <p:tag name="KSO_WM_UNIT_CLEAR" val="1"/>
  <p:tag name="KSO_WM_UNIT_LAYERLEVEL" val="1_1"/>
  <p:tag name="KSO_WM_BEAUTIFY_FLAG" val="#wm#"/>
  <p:tag name="KSO_WM_DIAGRAM_GROUP_CODE" val="l1-1"/>
  <p:tag name="KSO_WM_UNIT_TEXT_FILL_FORE_SCHEMECOLOR_INDEX" val="14"/>
  <p:tag name="KSO_WM_UNIT_TEXT_FILL_TYPE" val="1"/>
</p:tagLst>
</file>

<file path=ppt/tags/tag116.xml><?xml version="1.0" encoding="utf-8"?>
<p:tagLst xmlns:p="http://schemas.openxmlformats.org/presentationml/2006/main">
  <p:tag name="KSO_WM_TEMPLATE_CATEGORY" val="diagram"/>
  <p:tag name="KSO_WM_TEMPLATE_INDEX" val="795"/>
  <p:tag name="KSO_WM_TAG_VERSION" val="1.0"/>
  <p:tag name="KSO_WM_UNIT_TYPE" val="l_i"/>
  <p:tag name="KSO_WM_UNIT_INDEX" val="1_8"/>
  <p:tag name="KSO_WM_UNIT_ID" val="diagram795_6*l_i*1_8"/>
  <p:tag name="KSO_WM_UNIT_CLEAR" val="1"/>
  <p:tag name="KSO_WM_UNIT_LAYERLEVEL" val="1_1"/>
  <p:tag name="KSO_WM_BEAUTIFY_FLAG" val="#wm#"/>
  <p:tag name="KSO_WM_DIAGRAM_GROUP_CODE" val="l1-1"/>
  <p:tag name="KSO_WM_UNIT_LINE_FORE_SCHEMECOLOR_INDEX" val="13"/>
  <p:tag name="KSO_WM_UNIT_LINE_FILL_TYPE" val="2"/>
</p:tagLst>
</file>

<file path=ppt/tags/tag117.xml><?xml version="1.0" encoding="utf-8"?>
<p:tagLst xmlns:p="http://schemas.openxmlformats.org/presentationml/2006/main">
  <p:tag name="KSO_WM_TEMPLATE_CATEGORY" val="diagram"/>
  <p:tag name="KSO_WM_TEMPLATE_INDEX" val="795"/>
  <p:tag name="KSO_WM_TAG_VERSION" val="1.0"/>
  <p:tag name="KSO_WM_UNIT_TYPE" val="l_i"/>
  <p:tag name="KSO_WM_UNIT_INDEX" val="1_6"/>
  <p:tag name="KSO_WM_UNIT_ID" val="diagram795_6*l_i*1_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Lst>
</file>

<file path=ppt/tags/tag118.xml><?xml version="1.0" encoding="utf-8"?>
<p:tagLst xmlns:p="http://schemas.openxmlformats.org/presentationml/2006/main">
  <p:tag name="KSO_WM_TAG_VERSION" val="1.0"/>
  <p:tag name="KSO_WM_BEAUTIFY_FLAG" val="#wm#"/>
  <p:tag name="KSO_WM_UNIT_TYPE" val="i"/>
  <p:tag name="KSO_WM_UNIT_ID" val="diagram795_6*i*0"/>
  <p:tag name="KSO_WM_TEMPLATE_CATEGORY" val="diagram"/>
  <p:tag name="KSO_WM_TEMPLATE_INDEX" val="795"/>
  <p:tag name="KSO_WM_UNIT_INDEX" val="0"/>
</p:tagLst>
</file>

<file path=ppt/tags/tag119.xml><?xml version="1.0" encoding="utf-8"?>
<p:tagLst xmlns:p="http://schemas.openxmlformats.org/presentationml/2006/main">
  <p:tag name="KSO_WM_TEMPLATE_CATEGORY" val="diagram"/>
  <p:tag name="KSO_WM_TEMPLATE_INDEX" val="795"/>
  <p:tag name="KSO_WM_TAG_VERSION" val="1.0"/>
  <p:tag name="KSO_WM_UNIT_TYPE" val="l_i"/>
  <p:tag name="KSO_WM_UNIT_INDEX" val="1_1"/>
  <p:tag name="KSO_WM_UNIT_ID" val="diagram795_6*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2.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2"/>
  <p:tag name="KSO_WM_UNIT_ID" val="diagram649_6*l_i*1_2"/>
  <p:tag name="KSO_WM_UNIT_CLEAR" val="1"/>
  <p:tag name="KSO_WM_UNIT_LAYERLEVEL" val="1_1"/>
  <p:tag name="KSO_WM_BEAUTIFY_FLAG" val="#wm#"/>
  <p:tag name="KSO_WM_UNIT_FILL_FORE_SCHEMECOLOR_INDEX" val="10"/>
  <p:tag name="KSO_WM_UNIT_FILL_TYPE" val="1"/>
  <p:tag name="KSO_WM_UNIT_TEXT_FILL_FORE_SCHEMECOLOR_INDEX" val="2"/>
  <p:tag name="KSO_WM_UNIT_TEXT_FILL_TYPE" val="1"/>
</p:tagLst>
</file>

<file path=ppt/tags/tag120.xml><?xml version="1.0" encoding="utf-8"?>
<p:tagLst xmlns:p="http://schemas.openxmlformats.org/presentationml/2006/main">
  <p:tag name="KSO_WM_TEMPLATE_CATEGORY" val="diagram"/>
  <p:tag name="KSO_WM_TEMPLATE_INDEX" val="795"/>
  <p:tag name="KSO_WM_TAG_VERSION" val="1.0"/>
  <p:tag name="KSO_WM_UNIT_TYPE" val="l_i"/>
  <p:tag name="KSO_WM_UNIT_INDEX" val="1_2"/>
  <p:tag name="KSO_WM_UNIT_ID" val="diagram795_6*l_i*1_2"/>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121.xml><?xml version="1.0" encoding="utf-8"?>
<p:tagLst xmlns:p="http://schemas.openxmlformats.org/presentationml/2006/main">
  <p:tag name="KSO_WM_TEMPLATE_CATEGORY" val="diagram"/>
  <p:tag name="KSO_WM_TEMPLATE_INDEX" val="795"/>
  <p:tag name="KSO_WM_TAG_VERSION" val="1.0"/>
  <p:tag name="KSO_WM_UNIT_TYPE" val="l_i"/>
  <p:tag name="KSO_WM_UNIT_INDEX" val="1_3"/>
  <p:tag name="KSO_WM_UNIT_ID" val="diagram795_6*l_i*1_3"/>
  <p:tag name="KSO_WM_UNIT_CLEAR" val="1"/>
  <p:tag name="KSO_WM_UNIT_LAYERLEVEL" val="1_1"/>
  <p:tag name="KSO_WM_BEAUTIFY_FLAG" val="#wm#"/>
  <p:tag name="KSO_WM_DIAGRAM_GROUP_CODE" val="l1-1"/>
  <p:tag name="KSO_WM_UNIT_FILL_FORE_SCHEMECOLOR_INDEX" val="14"/>
  <p:tag name="KSO_WM_UNIT_FILL_TYPE" val="1"/>
</p:tagLst>
</file>

<file path=ppt/tags/tag122.xml><?xml version="1.0" encoding="utf-8"?>
<p:tagLst xmlns:p="http://schemas.openxmlformats.org/presentationml/2006/main">
  <p:tag name="KSO_WM_TAG_VERSION" val="1.0"/>
  <p:tag name="KSO_WM_BEAUTIFY_FLAG" val="#wm#"/>
  <p:tag name="KSO_WM_UNIT_TYPE" val="i"/>
  <p:tag name="KSO_WM_UNIT_ID" val="diagram795_6*i*7"/>
  <p:tag name="KSO_WM_TEMPLATE_CATEGORY" val="diagram"/>
  <p:tag name="KSO_WM_TEMPLATE_INDEX" val="795"/>
  <p:tag name="KSO_WM_UNIT_INDEX" val="7"/>
</p:tagLst>
</file>

<file path=ppt/tags/tag123.xml><?xml version="1.0" encoding="utf-8"?>
<p:tagLst xmlns:p="http://schemas.openxmlformats.org/presentationml/2006/main">
  <p:tag name="KSO_WM_TEMPLATE_CATEGORY" val="diagram"/>
  <p:tag name="KSO_WM_TEMPLATE_INDEX" val="795"/>
  <p:tag name="KSO_WM_TAG_VERSION" val="1.0"/>
  <p:tag name="KSO_WM_UNIT_TYPE" val="l_i"/>
  <p:tag name="KSO_WM_UNIT_INDEX" val="1_4"/>
  <p:tag name="KSO_WM_UNIT_ID" val="diagram795_6*l_i*1_4"/>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124.xml><?xml version="1.0" encoding="utf-8"?>
<p:tagLst xmlns:p="http://schemas.openxmlformats.org/presentationml/2006/main">
  <p:tag name="KSO_WM_TEMPLATE_CATEGORY" val="diagram"/>
  <p:tag name="KSO_WM_TEMPLATE_INDEX" val="795"/>
  <p:tag name="KSO_WM_TAG_VERSION" val="1.0"/>
  <p:tag name="KSO_WM_UNIT_TYPE" val="l_i"/>
  <p:tag name="KSO_WM_UNIT_INDEX" val="1_5"/>
  <p:tag name="KSO_WM_UNIT_ID" val="diagram795_6*l_i*1_5"/>
  <p:tag name="KSO_WM_UNIT_CLEAR" val="1"/>
  <p:tag name="KSO_WM_UNIT_LAYERLEVEL" val="1_1"/>
  <p:tag name="KSO_WM_BEAUTIFY_FLAG" val="#wm#"/>
  <p:tag name="KSO_WM_DIAGRAM_GROUP_CODE" val="l1-1"/>
  <p:tag name="KSO_WM_UNIT_FILL_FORE_SCHEMECOLOR_INDEX" val="14"/>
  <p:tag name="KSO_WM_UNIT_FILL_TYPE" val="1"/>
</p:tagLst>
</file>

<file path=ppt/tags/tag125.xml><?xml version="1.0" encoding="utf-8"?>
<p:tagLst xmlns:p="http://schemas.openxmlformats.org/presentationml/2006/main">
  <p:tag name="KSO_WM_TEMPLATE_CATEGORY" val="diagram"/>
  <p:tag name="KSO_WM_TEMPLATE_INDEX" val="795"/>
  <p:tag name="KSO_WM_TAG_VERSION" val="1.0"/>
  <p:tag name="KSO_WM_UNIT_TYPE" val="l_i"/>
  <p:tag name="KSO_WM_UNIT_INDEX" val="1_6"/>
  <p:tag name="KSO_WM_UNIT_ID" val="diagram795_6*l_i*1_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Lst>
</file>

<file path=ppt/tags/tag126.xml><?xml version="1.0" encoding="utf-8"?>
<p:tagLst xmlns:p="http://schemas.openxmlformats.org/presentationml/2006/main">
  <p:tag name="KSO_WM_TEMPLATE_CATEGORY" val="diagram"/>
  <p:tag name="KSO_WM_TEMPLATE_INDEX" val="795"/>
  <p:tag name="KSO_WM_TAG_VERSION" val="1.0"/>
  <p:tag name="KSO_WM_UNIT_TYPE" val="l_i"/>
  <p:tag name="KSO_WM_UNIT_INDEX" val="1_7"/>
  <p:tag name="KSO_WM_UNIT_ID" val="diagram795_6*l_i*1_7"/>
  <p:tag name="KSO_WM_UNIT_CLEAR" val="1"/>
  <p:tag name="KSO_WM_UNIT_LAYERLEVEL" val="1_1"/>
  <p:tag name="KSO_WM_BEAUTIFY_FLAG" val="#wm#"/>
  <p:tag name="KSO_WM_DIAGRAM_GROUP_CODE" val="l1-1"/>
  <p:tag name="KSO_WM_UNIT_TEXT_FILL_FORE_SCHEMECOLOR_INDEX" val="14"/>
  <p:tag name="KSO_WM_UNIT_TEXT_FILL_TYPE" val="1"/>
</p:tagLst>
</file>

<file path=ppt/tags/tag127.xml><?xml version="1.0" encoding="utf-8"?>
<p:tagLst xmlns:p="http://schemas.openxmlformats.org/presentationml/2006/main">
  <p:tag name="KSO_WM_TEMPLATE_CATEGORY" val="diagram"/>
  <p:tag name="KSO_WM_TEMPLATE_INDEX" val="795"/>
  <p:tag name="KSO_WM_TAG_VERSION" val="1.0"/>
  <p:tag name="KSO_WM_UNIT_TYPE" val="l_i"/>
  <p:tag name="KSO_WM_UNIT_INDEX" val="1_8"/>
  <p:tag name="KSO_WM_UNIT_ID" val="diagram795_6*l_i*1_8"/>
  <p:tag name="KSO_WM_UNIT_CLEAR" val="1"/>
  <p:tag name="KSO_WM_UNIT_LAYERLEVEL" val="1_1"/>
  <p:tag name="KSO_WM_BEAUTIFY_FLAG" val="#wm#"/>
  <p:tag name="KSO_WM_DIAGRAM_GROUP_CODE" val="l1-1"/>
  <p:tag name="KSO_WM_UNIT_LINE_FORE_SCHEMECOLOR_INDEX" val="13"/>
  <p:tag name="KSO_WM_UNIT_LINE_FILL_TYPE" val="2"/>
</p:tagLst>
</file>

<file path=ppt/tags/tag128.xml><?xml version="1.0" encoding="utf-8"?>
<p:tagLst xmlns:p="http://schemas.openxmlformats.org/presentationml/2006/main">
  <p:tag name="KSO_WM_TAG_VERSION" val="1.0"/>
  <p:tag name="KSO_WM_BEAUTIFY_FLAG" val="#wm#"/>
  <p:tag name="KSO_WM_UNIT_TYPE" val="i"/>
  <p:tag name="KSO_WM_UNIT_ID" val="diagram795_6*i*7"/>
  <p:tag name="KSO_WM_TEMPLATE_CATEGORY" val="diagram"/>
  <p:tag name="KSO_WM_TEMPLATE_INDEX" val="795"/>
  <p:tag name="KSO_WM_UNIT_INDEX" val="7"/>
</p:tagLst>
</file>

<file path=ppt/tags/tag129.xml><?xml version="1.0" encoding="utf-8"?>
<p:tagLst xmlns:p="http://schemas.openxmlformats.org/presentationml/2006/main">
  <p:tag name="KSO_WM_TEMPLATE_CATEGORY" val="diagram"/>
  <p:tag name="KSO_WM_TEMPLATE_INDEX" val="795"/>
  <p:tag name="KSO_WM_TAG_VERSION" val="1.0"/>
  <p:tag name="KSO_WM_UNIT_TYPE" val="l_i"/>
  <p:tag name="KSO_WM_UNIT_INDEX" val="1_4"/>
  <p:tag name="KSO_WM_UNIT_ID" val="diagram795_6*l_i*1_4"/>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3"/>
  <p:tag name="KSO_WM_UNIT_ID" val="diagram649_6*l_i*1_3"/>
  <p:tag name="KSO_WM_UNIT_CLEAR" val="1"/>
  <p:tag name="KSO_WM_UNIT_LAYERLEVEL" val="1_1"/>
  <p:tag name="KSO_WM_BEAUTIFY_FLAG" val="#wm#"/>
  <p:tag name="KSO_WM_UNIT_FILL_FORE_SCHEMECOLOR_INDEX" val="5"/>
  <p:tag name="KSO_WM_UNIT_FILL_TYPE" val="1"/>
</p:tagLst>
</file>

<file path=ppt/tags/tag130.xml><?xml version="1.0" encoding="utf-8"?>
<p:tagLst xmlns:p="http://schemas.openxmlformats.org/presentationml/2006/main">
  <p:tag name="KSO_WM_TEMPLATE_CATEGORY" val="diagram"/>
  <p:tag name="KSO_WM_TEMPLATE_INDEX" val="795"/>
  <p:tag name="KSO_WM_TAG_VERSION" val="1.0"/>
  <p:tag name="KSO_WM_UNIT_TYPE" val="l_i"/>
  <p:tag name="KSO_WM_UNIT_INDEX" val="1_5"/>
  <p:tag name="KSO_WM_UNIT_ID" val="diagram795_6*l_i*1_5"/>
  <p:tag name="KSO_WM_UNIT_CLEAR" val="1"/>
  <p:tag name="KSO_WM_UNIT_LAYERLEVEL" val="1_1"/>
  <p:tag name="KSO_WM_BEAUTIFY_FLAG" val="#wm#"/>
  <p:tag name="KSO_WM_DIAGRAM_GROUP_CODE" val="l1-1"/>
  <p:tag name="KSO_WM_UNIT_FILL_FORE_SCHEMECOLOR_INDEX" val="14"/>
  <p:tag name="KSO_WM_UNIT_FILL_TYPE" val="1"/>
</p:tagLst>
</file>

<file path=ppt/tags/tag131.xml><?xml version="1.0" encoding="utf-8"?>
<p:tagLst xmlns:p="http://schemas.openxmlformats.org/presentationml/2006/main">
  <p:tag name="KSO_WM_TEMPLATE_CATEGORY" val="diagram"/>
  <p:tag name="KSO_WM_TEMPLATE_INDEX" val="795"/>
  <p:tag name="KSO_WM_TAG_VERSION" val="1.0"/>
  <p:tag name="KSO_WM_UNIT_TYPE" val="l_i"/>
  <p:tag name="KSO_WM_UNIT_INDEX" val="1_6"/>
  <p:tag name="KSO_WM_UNIT_ID" val="diagram795_6*l_i*1_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Lst>
</file>

<file path=ppt/tags/tag132.xml><?xml version="1.0" encoding="utf-8"?>
<p:tagLst xmlns:p="http://schemas.openxmlformats.org/presentationml/2006/main">
  <p:tag name="KSO_WM_TEMPLATE_CATEGORY" val="diagram"/>
  <p:tag name="KSO_WM_TEMPLATE_INDEX" val="795"/>
  <p:tag name="KSO_WM_TAG_VERSION" val="1.0"/>
  <p:tag name="KSO_WM_UNIT_TYPE" val="l_i"/>
  <p:tag name="KSO_WM_UNIT_INDEX" val="1_7"/>
  <p:tag name="KSO_WM_UNIT_ID" val="diagram795_6*l_i*1_7"/>
  <p:tag name="KSO_WM_UNIT_CLEAR" val="1"/>
  <p:tag name="KSO_WM_UNIT_LAYERLEVEL" val="1_1"/>
  <p:tag name="KSO_WM_BEAUTIFY_FLAG" val="#wm#"/>
  <p:tag name="KSO_WM_DIAGRAM_GROUP_CODE" val="l1-1"/>
  <p:tag name="KSO_WM_UNIT_TEXT_FILL_FORE_SCHEMECOLOR_INDEX" val="14"/>
  <p:tag name="KSO_WM_UNIT_TEXT_FILL_TYPE" val="1"/>
</p:tagLst>
</file>

<file path=ppt/tags/tag133.xml><?xml version="1.0" encoding="utf-8"?>
<p:tagLst xmlns:p="http://schemas.openxmlformats.org/presentationml/2006/main">
  <p:tag name="KSO_WM_TEMPLATE_CATEGORY" val="diagram"/>
  <p:tag name="KSO_WM_TEMPLATE_INDEX" val="795"/>
  <p:tag name="KSO_WM_TAG_VERSION" val="1.0"/>
  <p:tag name="KSO_WM_UNIT_TYPE" val="l_i"/>
  <p:tag name="KSO_WM_UNIT_INDEX" val="1_8"/>
  <p:tag name="KSO_WM_UNIT_ID" val="diagram795_6*l_i*1_8"/>
  <p:tag name="KSO_WM_UNIT_CLEAR" val="1"/>
  <p:tag name="KSO_WM_UNIT_LAYERLEVEL" val="1_1"/>
  <p:tag name="KSO_WM_BEAUTIFY_FLAG" val="#wm#"/>
  <p:tag name="KSO_WM_DIAGRAM_GROUP_CODE" val="l1-1"/>
  <p:tag name="KSO_WM_UNIT_LINE_FORE_SCHEMECOLOR_INDEX" val="13"/>
  <p:tag name="KSO_WM_UNIT_LINE_FILL_TYPE" val="2"/>
</p:tagLst>
</file>

<file path=ppt/tags/tag134.xml><?xml version="1.0" encoding="utf-8"?>
<p:tagLst xmlns:p="http://schemas.openxmlformats.org/presentationml/2006/main">
  <p:tag name="KSO_WM_TAG_VERSION" val="1.0"/>
  <p:tag name="KSO_WM_BEAUTIFY_FLAG" val="#wm#"/>
  <p:tag name="KSO_WM_UNIT_TYPE" val="i"/>
  <p:tag name="KSO_WM_UNIT_ID" val="diagram795_6*i*0"/>
  <p:tag name="KSO_WM_TEMPLATE_CATEGORY" val="diagram"/>
  <p:tag name="KSO_WM_TEMPLATE_INDEX" val="795"/>
  <p:tag name="KSO_WM_UNIT_INDEX" val="0"/>
</p:tagLst>
</file>

<file path=ppt/tags/tag135.xml><?xml version="1.0" encoding="utf-8"?>
<p:tagLst xmlns:p="http://schemas.openxmlformats.org/presentationml/2006/main">
  <p:tag name="KSO_WM_TEMPLATE_CATEGORY" val="diagram"/>
  <p:tag name="KSO_WM_TEMPLATE_INDEX" val="795"/>
  <p:tag name="KSO_WM_TAG_VERSION" val="1.0"/>
  <p:tag name="KSO_WM_UNIT_TYPE" val="l_i"/>
  <p:tag name="KSO_WM_UNIT_INDEX" val="1_1"/>
  <p:tag name="KSO_WM_UNIT_ID" val="diagram795_6*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36.xml><?xml version="1.0" encoding="utf-8"?>
<p:tagLst xmlns:p="http://schemas.openxmlformats.org/presentationml/2006/main">
  <p:tag name="KSO_WM_TEMPLATE_CATEGORY" val="diagram"/>
  <p:tag name="KSO_WM_TEMPLATE_INDEX" val="795"/>
  <p:tag name="KSO_WM_TAG_VERSION" val="1.0"/>
  <p:tag name="KSO_WM_UNIT_TYPE" val="l_i"/>
  <p:tag name="KSO_WM_UNIT_INDEX" val="1_2"/>
  <p:tag name="KSO_WM_UNIT_ID" val="diagram795_6*l_i*1_2"/>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137.xml><?xml version="1.0" encoding="utf-8"?>
<p:tagLst xmlns:p="http://schemas.openxmlformats.org/presentationml/2006/main">
  <p:tag name="KSO_WM_TEMPLATE_CATEGORY" val="diagram"/>
  <p:tag name="KSO_WM_TEMPLATE_INDEX" val="795"/>
  <p:tag name="KSO_WM_TAG_VERSION" val="1.0"/>
  <p:tag name="KSO_WM_UNIT_TYPE" val="l_i"/>
  <p:tag name="KSO_WM_UNIT_INDEX" val="1_3"/>
  <p:tag name="KSO_WM_UNIT_ID" val="diagram795_6*l_i*1_3"/>
  <p:tag name="KSO_WM_UNIT_CLEAR" val="1"/>
  <p:tag name="KSO_WM_UNIT_LAYERLEVEL" val="1_1"/>
  <p:tag name="KSO_WM_BEAUTIFY_FLAG" val="#wm#"/>
  <p:tag name="KSO_WM_DIAGRAM_GROUP_CODE" val="l1-1"/>
  <p:tag name="KSO_WM_UNIT_FILL_FORE_SCHEMECOLOR_INDEX" val="14"/>
  <p:tag name="KSO_WM_UNIT_FILL_TYPE" val="1"/>
</p:tagLst>
</file>

<file path=ppt/tags/tag138.xml><?xml version="1.0" encoding="utf-8"?>
<p:tagLst xmlns:p="http://schemas.openxmlformats.org/presentationml/2006/main">
  <p:tag name="KSO_WM_TAG_VERSION" val="1.0"/>
  <p:tag name="KSO_WM_BEAUTIFY_FLAG" val="#wm#"/>
  <p:tag name="KSO_WM_UNIT_TYPE" val="i"/>
  <p:tag name="KSO_WM_UNIT_ID" val="diagram795_6*i*7"/>
  <p:tag name="KSO_WM_TEMPLATE_CATEGORY" val="diagram"/>
  <p:tag name="KSO_WM_TEMPLATE_INDEX" val="795"/>
  <p:tag name="KSO_WM_UNIT_INDEX" val="7"/>
</p:tagLst>
</file>

<file path=ppt/tags/tag139.xml><?xml version="1.0" encoding="utf-8"?>
<p:tagLst xmlns:p="http://schemas.openxmlformats.org/presentationml/2006/main">
  <p:tag name="KSO_WM_TEMPLATE_CATEGORY" val="diagram"/>
  <p:tag name="KSO_WM_TEMPLATE_INDEX" val="795"/>
  <p:tag name="KSO_WM_TAG_VERSION" val="1.0"/>
  <p:tag name="KSO_WM_UNIT_TYPE" val="l_i"/>
  <p:tag name="KSO_WM_UNIT_INDEX" val="1_4"/>
  <p:tag name="KSO_WM_UNIT_ID" val="diagram795_6*l_i*1_4"/>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14.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4"/>
  <p:tag name="KSO_WM_UNIT_ID" val="diagram649_6*l_i*1_4"/>
  <p:tag name="KSO_WM_UNIT_CLEAR" val="1"/>
  <p:tag name="KSO_WM_UNIT_LAYERLEVEL" val="1_1"/>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40.xml><?xml version="1.0" encoding="utf-8"?>
<p:tagLst xmlns:p="http://schemas.openxmlformats.org/presentationml/2006/main">
  <p:tag name="KSO_WM_TEMPLATE_CATEGORY" val="diagram"/>
  <p:tag name="KSO_WM_TEMPLATE_INDEX" val="795"/>
  <p:tag name="KSO_WM_TAG_VERSION" val="1.0"/>
  <p:tag name="KSO_WM_UNIT_TYPE" val="l_i"/>
  <p:tag name="KSO_WM_UNIT_INDEX" val="1_5"/>
  <p:tag name="KSO_WM_UNIT_ID" val="diagram795_6*l_i*1_5"/>
  <p:tag name="KSO_WM_UNIT_CLEAR" val="1"/>
  <p:tag name="KSO_WM_UNIT_LAYERLEVEL" val="1_1"/>
  <p:tag name="KSO_WM_BEAUTIFY_FLAG" val="#wm#"/>
  <p:tag name="KSO_WM_DIAGRAM_GROUP_CODE" val="l1-1"/>
  <p:tag name="KSO_WM_UNIT_FILL_FORE_SCHEMECOLOR_INDEX" val="14"/>
  <p:tag name="KSO_WM_UNIT_FILL_TYPE" val="1"/>
</p:tagLst>
</file>

<file path=ppt/tags/tag141.xml><?xml version="1.0" encoding="utf-8"?>
<p:tagLst xmlns:p="http://schemas.openxmlformats.org/presentationml/2006/main">
  <p:tag name="KSO_WM_TEMPLATE_CATEGORY" val="diagram"/>
  <p:tag name="KSO_WM_TEMPLATE_INDEX" val="795"/>
  <p:tag name="KSO_WM_TAG_VERSION" val="1.0"/>
  <p:tag name="KSO_WM_UNIT_TYPE" val="l_i"/>
  <p:tag name="KSO_WM_UNIT_INDEX" val="1_6"/>
  <p:tag name="KSO_WM_UNIT_ID" val="diagram795_6*l_i*1_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Lst>
</file>

<file path=ppt/tags/tag142.xml><?xml version="1.0" encoding="utf-8"?>
<p:tagLst xmlns:p="http://schemas.openxmlformats.org/presentationml/2006/main">
  <p:tag name="KSO_WM_TEMPLATE_CATEGORY" val="diagram"/>
  <p:tag name="KSO_WM_TEMPLATE_INDEX" val="795"/>
  <p:tag name="KSO_WM_TAG_VERSION" val="1.0"/>
  <p:tag name="KSO_WM_UNIT_TYPE" val="l_i"/>
  <p:tag name="KSO_WM_UNIT_INDEX" val="1_7"/>
  <p:tag name="KSO_WM_UNIT_ID" val="diagram795_6*l_i*1_7"/>
  <p:tag name="KSO_WM_UNIT_CLEAR" val="1"/>
  <p:tag name="KSO_WM_UNIT_LAYERLEVEL" val="1_1"/>
  <p:tag name="KSO_WM_BEAUTIFY_FLAG" val="#wm#"/>
  <p:tag name="KSO_WM_DIAGRAM_GROUP_CODE" val="l1-1"/>
  <p:tag name="KSO_WM_UNIT_TEXT_FILL_FORE_SCHEMECOLOR_INDEX" val="14"/>
  <p:tag name="KSO_WM_UNIT_TEXT_FILL_TYPE" val="1"/>
</p:tagLst>
</file>

<file path=ppt/tags/tag143.xml><?xml version="1.0" encoding="utf-8"?>
<p:tagLst xmlns:p="http://schemas.openxmlformats.org/presentationml/2006/main">
  <p:tag name="KSO_WM_TEMPLATE_CATEGORY" val="diagram"/>
  <p:tag name="KSO_WM_TEMPLATE_INDEX" val="795"/>
  <p:tag name="KSO_WM_TAG_VERSION" val="1.0"/>
  <p:tag name="KSO_WM_UNIT_TYPE" val="l_i"/>
  <p:tag name="KSO_WM_UNIT_INDEX" val="1_8"/>
  <p:tag name="KSO_WM_UNIT_ID" val="diagram795_6*l_i*1_8"/>
  <p:tag name="KSO_WM_UNIT_CLEAR" val="1"/>
  <p:tag name="KSO_WM_UNIT_LAYERLEVEL" val="1_1"/>
  <p:tag name="KSO_WM_BEAUTIFY_FLAG" val="#wm#"/>
  <p:tag name="KSO_WM_DIAGRAM_GROUP_CODE" val="l1-1"/>
  <p:tag name="KSO_WM_UNIT_LINE_FORE_SCHEMECOLOR_INDEX" val="13"/>
  <p:tag name="KSO_WM_UNIT_LINE_FILL_TYPE" val="2"/>
</p:tagLst>
</file>

<file path=ppt/tags/tag144.xml><?xml version="1.0" encoding="utf-8"?>
<p:tagLst xmlns:p="http://schemas.openxmlformats.org/presentationml/2006/main">
  <p:tag name="KSO_WM_TAG_VERSION" val="1.0"/>
  <p:tag name="KSO_WM_BEAUTIFY_FLAG" val="#wm#"/>
  <p:tag name="KSO_WM_TEMPLATE_CATEGORY" val="diagram"/>
  <p:tag name="KSO_WM_TEMPLATE_INDEX" val="20170237"/>
  <p:tag name="KSO_WM_UNIT_TYPE" val="l_h_i"/>
  <p:tag name="KSO_WM_UNIT_INDEX" val="1_2_1"/>
  <p:tag name="KSO_WM_UNIT_ID" val="diagram20170237_2*l_h_i*1_2_1"/>
  <p:tag name="KSO_WM_UNIT_LAYERLEVEL" val="1_1_1"/>
  <p:tag name="KSO_WM_DIAGRAM_GROUP_CODE" val="l1-1"/>
  <p:tag name="KSO_WM_UNIT_FILL_FORE_SCHEMECOLOR_INDEX" val="16"/>
  <p:tag name="KSO_WM_UNIT_FILL_TYPE" val="1"/>
  <p:tag name="KSO_WM_UNIT_LINE_FORE_SCHEMECOLOR_INDEX" val="5"/>
  <p:tag name="KSO_WM_UNIT_LINE_FILL_TYPE" val="2"/>
  <p:tag name="KSO_WM_UNIT_TEXT_FILL_FORE_SCHEMECOLOR_INDEX" val="7"/>
  <p:tag name="KSO_WM_UNIT_TEXT_FILL_TYPE" val="1"/>
</p:tagLst>
</file>

<file path=ppt/tags/tag145.xml><?xml version="1.0" encoding="utf-8"?>
<p:tagLst xmlns:p="http://schemas.openxmlformats.org/presentationml/2006/main">
  <p:tag name="KSO_WM_TAG_VERSION" val="1.0"/>
  <p:tag name="KSO_WM_BEAUTIFY_FLAG" val="#wm#"/>
  <p:tag name="KSO_WM_TEMPLATE_CATEGORY" val="diagram"/>
  <p:tag name="KSO_WM_TEMPLATE_INDEX" val="20170237"/>
  <p:tag name="KSO_WM_UNIT_TYPE" val="l_h_d"/>
  <p:tag name="KSO_WM_UNIT_INDEX" val="1_2_1"/>
  <p:tag name="KSO_WM_UNIT_LAYERLEVEL" val="1_1_1"/>
  <p:tag name="KSO_WM_UNIT_VALUE" val="457*457"/>
  <p:tag name="KSO_WM_UNIT_HIGHLIGHT" val="0"/>
  <p:tag name="KSO_WM_UNIT_COMPATIBLE" val="0"/>
  <p:tag name="KSO_WM_UNIT_CLEAR" val="0"/>
  <p:tag name="KSO_WM_DIAGRAM_GROUP_CODE" val="l1-1"/>
  <p:tag name="KSO_WM_UNIT_ID" val="diagram20170237_2*l_h_d*1_2_1"/>
  <p:tag name="KSO_WM_UNIT_TEXT_FILL_FORE_SCHEMECOLOR_INDEX" val="2"/>
  <p:tag name="KSO_WM_UNIT_TEXT_FILL_TYPE" val="1"/>
</p:tagLst>
</file>

<file path=ppt/tags/tag146.xml><?xml version="1.0" encoding="utf-8"?>
<p:tagLst xmlns:p="http://schemas.openxmlformats.org/presentationml/2006/main">
  <p:tag name="KSO_WM_TAG_VERSION" val="1.0"/>
  <p:tag name="KSO_WM_BEAUTIFY_FLAG" val="#wm#"/>
  <p:tag name="KSO_WM_TEMPLATE_CATEGORY" val="diagram"/>
  <p:tag name="KSO_WM_TEMPLATE_INDEX" val="20170237"/>
  <p:tag name="KSO_WM_UNIT_TYPE" val="l_h_f"/>
  <p:tag name="KSO_WM_UNIT_INDEX" val="1_2_1"/>
  <p:tag name="KSO_WM_UNIT_LAYERLEVEL" val="1_1_1"/>
  <p:tag name="KSO_WM_UNIT_VALUE" val="60"/>
  <p:tag name="KSO_WM_UNIT_HIGHLIGHT" val="0"/>
  <p:tag name="KSO_WM_UNIT_COMPATIBLE" val="0"/>
  <p:tag name="KSO_WM_UNIT_CLEAR" val="0"/>
  <p:tag name="KSO_WM_UNIT_PRESET_TEXT_INDEX" val="4"/>
  <p:tag name="KSO_WM_UNIT_PRESET_TEXT_LEN" val="57"/>
  <p:tag name="KSO_WM_DIAGRAM_GROUP_CODE" val="l1-1"/>
  <p:tag name="KSO_WM_UNIT_ID" val="diagram20170237_2*l_h_f*1_2_1"/>
  <p:tag name="KSO_WM_UNIT_TEXT_FILL_FORE_SCHEMECOLOR_INDEX" val="7"/>
  <p:tag name="KSO_WM_UNIT_TEXT_FILL_TYPE" val="1"/>
</p:tagLst>
</file>

<file path=ppt/tags/tag147.xml><?xml version="1.0" encoding="utf-8"?>
<p:tagLst xmlns:p="http://schemas.openxmlformats.org/presentationml/2006/main">
  <p:tag name="KSO_WM_TAG_VERSION" val="1.0"/>
  <p:tag name="KSO_WM_BEAUTIFY_FLAG" val="#wm#"/>
  <p:tag name="KSO_WM_TEMPLATE_CATEGORY" val="diagram"/>
  <p:tag name="KSO_WM_TEMPLATE_INDEX" val="20170237"/>
  <p:tag name="KSO_WM_UNIT_TYPE" val="l_h_i"/>
  <p:tag name="KSO_WM_UNIT_INDEX" val="1_1_1"/>
  <p:tag name="KSO_WM_UNIT_ID" val="diagram20170237_2*l_h_i*1_1_1"/>
  <p:tag name="KSO_WM_UNIT_LAYERLEVEL" val="1_1_1"/>
  <p:tag name="KSO_WM_DIAGRAM_GROUP_CODE" val="l1-1"/>
  <p:tag name="KSO_WM_UNIT_FILL_FORE_SCHEMECOLOR_INDEX" val="16"/>
  <p:tag name="KSO_WM_UNIT_FILL_TYPE" val="1"/>
  <p:tag name="KSO_WM_UNIT_LINE_FORE_SCHEMECOLOR_INDEX" val="5"/>
  <p:tag name="KSO_WM_UNIT_LINE_FILL_TYPE" val="2"/>
  <p:tag name="KSO_WM_UNIT_TEXT_FILL_FORE_SCHEMECOLOR_INDEX" val="7"/>
  <p:tag name="KSO_WM_UNIT_TEXT_FILL_TYPE" val="1"/>
</p:tagLst>
</file>

<file path=ppt/tags/tag148.xml><?xml version="1.0" encoding="utf-8"?>
<p:tagLst xmlns:p="http://schemas.openxmlformats.org/presentationml/2006/main">
  <p:tag name="KSO_WM_TAG_VERSION" val="1.0"/>
  <p:tag name="KSO_WM_BEAUTIFY_FLAG" val="#wm#"/>
  <p:tag name="KSO_WM_TEMPLATE_CATEGORY" val="diagram"/>
  <p:tag name="KSO_WM_TEMPLATE_INDEX" val="20170237"/>
  <p:tag name="KSO_WM_UNIT_TYPE" val="l_h_d"/>
  <p:tag name="KSO_WM_UNIT_INDEX" val="1_1_1"/>
  <p:tag name="KSO_WM_UNIT_LAYERLEVEL" val="1_1_1"/>
  <p:tag name="KSO_WM_UNIT_VALUE" val="457*457"/>
  <p:tag name="KSO_WM_UNIT_HIGHLIGHT" val="0"/>
  <p:tag name="KSO_WM_UNIT_COMPATIBLE" val="0"/>
  <p:tag name="KSO_WM_UNIT_CLEAR" val="0"/>
  <p:tag name="KSO_WM_DIAGRAM_GROUP_CODE" val="l1-1"/>
  <p:tag name="KSO_WM_UNIT_ID" val="diagram20170237_2*l_h_d*1_1_1"/>
  <p:tag name="KSO_WM_UNIT_TEXT_FILL_FORE_SCHEMECOLOR_INDEX" val="2"/>
  <p:tag name="KSO_WM_UNIT_TEXT_FILL_TYPE" val="1"/>
</p:tagLst>
</file>

<file path=ppt/tags/tag149.xml><?xml version="1.0" encoding="utf-8"?>
<p:tagLst xmlns:p="http://schemas.openxmlformats.org/presentationml/2006/main">
  <p:tag name="KSO_WM_TAG_VERSION" val="1.0"/>
  <p:tag name="KSO_WM_BEAUTIFY_FLAG" val="#wm#"/>
  <p:tag name="KSO_WM_TEMPLATE_CATEGORY" val="diagram"/>
  <p:tag name="KSO_WM_TEMPLATE_INDEX" val="20170237"/>
  <p:tag name="KSO_WM_UNIT_TYPE" val="l_h_f"/>
  <p:tag name="KSO_WM_UNIT_INDEX" val="1_1_1"/>
  <p:tag name="KSO_WM_UNIT_LAYERLEVEL" val="1_1_1"/>
  <p:tag name="KSO_WM_UNIT_VALUE" val="60"/>
  <p:tag name="KSO_WM_UNIT_HIGHLIGHT" val="0"/>
  <p:tag name="KSO_WM_UNIT_COMPATIBLE" val="0"/>
  <p:tag name="KSO_WM_UNIT_CLEAR" val="0"/>
  <p:tag name="KSO_WM_UNIT_PRESET_TEXT_INDEX" val="4"/>
  <p:tag name="KSO_WM_UNIT_PRESET_TEXT_LEN" val="57"/>
  <p:tag name="KSO_WM_DIAGRAM_GROUP_CODE" val="l1-1"/>
  <p:tag name="KSO_WM_UNIT_ID" val="diagram20170237_2*l_h_f*1_1_1"/>
  <p:tag name="KSO_WM_UNIT_TEXT_FILL_FORE_SCHEMECOLOR_INDEX" val="7"/>
  <p:tag name="KSO_WM_UNIT_TEXT_FILL_TYPE" val="1"/>
</p:tagLst>
</file>

<file path=ppt/tags/tag15.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5"/>
  <p:tag name="KSO_WM_UNIT_ID" val="diagram649_6*l_i*1_5"/>
  <p:tag name="KSO_WM_UNIT_CLEAR" val="1"/>
  <p:tag name="KSO_WM_UNIT_LAYERLEVEL" val="1_1"/>
  <p:tag name="KSO_WM_BEAUTIFY_FLAG" val="#wm#"/>
  <p:tag name="KSO_WM_UNIT_FILL_FORE_SCHEMECOLOR_INDEX" val="5"/>
  <p:tag name="KSO_WM_UNIT_FILL_TYPE" val="1"/>
  <p:tag name="KSO_WM_UNIT_TEXT_FILL_FORE_SCHEMECOLOR_INDEX" val="13"/>
  <p:tag name="KSO_WM_UNIT_TEXT_FILL_TYPE" val="1"/>
</p:tagLst>
</file>

<file path=ppt/tags/tag150.xml><?xml version="1.0" encoding="utf-8"?>
<p:tagLst xmlns:p="http://schemas.openxmlformats.org/presentationml/2006/main">
  <p:tag name="KSO_WM_TAG_VERSION" val="1.0"/>
  <p:tag name="KSO_WM_BEAUTIFY_FLAG" val="#wm#"/>
  <p:tag name="KSO_WM_UNIT_TYPE" val="i"/>
  <p:tag name="KSO_WM_UNIT_ID" val="diagram679_3*i*1"/>
  <p:tag name="KSO_WM_TEMPLATE_CATEGORY" val="diagram"/>
  <p:tag name="KSO_WM_TEMPLATE_INDEX" val="679"/>
  <p:tag name="KSO_WM_UNIT_PRESET_TEXT_FONT_MINSIZE" val="12"/>
  <p:tag name="KSO_WM_UNIT_ADJUSTLAYOUT_ID" val="6"/>
</p:tagLst>
</file>

<file path=ppt/tags/tag151.xml><?xml version="1.0" encoding="utf-8"?>
<p:tagLst xmlns:p="http://schemas.openxmlformats.org/presentationml/2006/main">
  <p:tag name="KSO_WM_TAG_VERSION" val="1.0"/>
  <p:tag name="KSO_WM_BEAUTIFY_FLAG" val="#wm#"/>
  <p:tag name="KSO_WM_TEMPLATE_CATEGORY" val="diagram"/>
  <p:tag name="KSO_WM_TEMPLATE_INDEX" val="679"/>
  <p:tag name="KSO_WM_UNIT_TYPE" val="l_h_a"/>
  <p:tag name="KSO_WM_UNIT_INDEX" val="1_1_1"/>
  <p:tag name="KSO_WM_UNIT_ID" val="diagram679_3*l_h_a*1_1_1"/>
  <p:tag name="KSO_WM_UNIT_CLEAR" val="1"/>
  <p:tag name="KSO_WM_UNIT_LAYERLEVEL" val="1_1_1"/>
  <p:tag name="KSO_WM_UNIT_VALUE" val="15"/>
  <p:tag name="KSO_WM_UNIT_HIGHLIGHT" val="0"/>
  <p:tag name="KSO_WM_UNIT_COMPATIBLE" val="0"/>
  <p:tag name="KSO_WM_DIAGRAM_GROUP_CODE" val="l1-1"/>
  <p:tag name="KSO_WM_UNIT_PRESET_TEXT" val="LOREM"/>
  <p:tag name="KSO_WM_UNIT_ADJUSTLAYOUT_ID" val="4"/>
  <p:tag name="KSO_WM_UNIT_FILL_FORE_SCHEMECOLOR_INDEX" val="5"/>
  <p:tag name="KSO_WM_UNIT_FILL_TYPE" val="1"/>
  <p:tag name="KSO_WM_UNIT_TEXT_FILL_FORE_SCHEMECOLOR_INDEX" val="14"/>
  <p:tag name="KSO_WM_UNIT_TEXT_FILL_TYPE" val="1"/>
</p:tagLst>
</file>

<file path=ppt/tags/tag152.xml><?xml version="1.0" encoding="utf-8"?>
<p:tagLst xmlns:p="http://schemas.openxmlformats.org/presentationml/2006/main">
  <p:tag name="KSO_WM_TAG_VERSION" val="1.0"/>
  <p:tag name="KSO_WM_BEAUTIFY_FLAG" val="#wm#"/>
  <p:tag name="KSO_WM_TEMPLATE_CATEGORY" val="diagram"/>
  <p:tag name="KSO_WM_TEMPLATE_INDEX" val="679"/>
  <p:tag name="KSO_WM_UNIT_TYPE" val="l_i"/>
  <p:tag name="KSO_WM_UNIT_INDEX" val="1_1"/>
  <p:tag name="KSO_WM_UNIT_ID" val="diagram679_3*l_i*1_1"/>
  <p:tag name="KSO_WM_UNIT_CLEAR" val="1"/>
  <p:tag name="KSO_WM_UNIT_LAYERLEVEL" val="1_1"/>
  <p:tag name="KSO_WM_DIAGRAM_GROUP_CODE" val="l1-1"/>
  <p:tag name="KSO_WM_UNIT_ADJUSTLAYOUT_ID" val="9"/>
  <p:tag name="KSO_WM_UNIT_LINE_FORE_SCHEMECOLOR_INDEX" val="14"/>
  <p:tag name="KSO_WM_UNIT_LINE_FILL_TYPE" val="2"/>
  <p:tag name="KSO_WM_UNIT_TEXT_FILL_FORE_SCHEMECOLOR_INDEX" val="13"/>
  <p:tag name="KSO_WM_UNIT_TEXT_FILL_TYPE" val="1"/>
</p:tagLst>
</file>

<file path=ppt/tags/tag153.xml><?xml version="1.0" encoding="utf-8"?>
<p:tagLst xmlns:p="http://schemas.openxmlformats.org/presentationml/2006/main">
  <p:tag name="KSO_WM_TAG_VERSION" val="1.0"/>
  <p:tag name="KSO_WM_BEAUTIFY_FLAG" val="#wm#"/>
  <p:tag name="KSO_WM_TEMPLATE_CATEGORY" val="diagram"/>
  <p:tag name="KSO_WM_TEMPLATE_INDEX" val="679"/>
  <p:tag name="KSO_WM_UNIT_TYPE" val="l_i"/>
  <p:tag name="KSO_WM_UNIT_INDEX" val="1_2"/>
  <p:tag name="KSO_WM_UNIT_ID" val="diagram679_3*l_i*1_2"/>
  <p:tag name="KSO_WM_UNIT_CLEAR" val="1"/>
  <p:tag name="KSO_WM_UNIT_LAYERLEVEL" val="1_1"/>
  <p:tag name="KSO_WM_DIAGRAM_GROUP_CODE" val="l1-1"/>
  <p:tag name="KSO_WM_UNIT_ADJUSTLAYOUT_ID" val="14"/>
  <p:tag name="KSO_WM_UNIT_LINE_FORE_SCHEMECOLOR_INDEX" val="14"/>
  <p:tag name="KSO_WM_UNIT_LINE_FILL_TYPE" val="2"/>
  <p:tag name="KSO_WM_UNIT_TEXT_FILL_FORE_SCHEMECOLOR_INDEX" val="13"/>
  <p:tag name="KSO_WM_UNIT_TEXT_FILL_TYPE" val="1"/>
</p:tagLst>
</file>

<file path=ppt/tags/tag154.xml><?xml version="1.0" encoding="utf-8"?>
<p:tagLst xmlns:p="http://schemas.openxmlformats.org/presentationml/2006/main">
  <p:tag name="KSO_WM_TAG_VERSION" val="1.0"/>
  <p:tag name="KSO_WM_BEAUTIFY_FLAG" val="#wm#"/>
  <p:tag name="KSO_WM_TEMPLATE_CATEGORY" val="diagram"/>
  <p:tag name="KSO_WM_TEMPLATE_INDEX" val="679"/>
  <p:tag name="KSO_WM_UNIT_TYPE" val="l_h_f"/>
  <p:tag name="KSO_WM_UNIT_INDEX" val="1_1_1"/>
  <p:tag name="KSO_WM_UNIT_ID" val="diagram679_3*l_h_f*1_1_1"/>
  <p:tag name="KSO_WM_UNIT_CLEAR" val="1"/>
  <p:tag name="KSO_WM_UNIT_LAYERLEVEL" val="1_1_1"/>
  <p:tag name="KSO_WM_UNIT_VALUE" val="15"/>
  <p:tag name="KSO_WM_UNIT_HIGHLIGHT" val="0"/>
  <p:tag name="KSO_WM_UNIT_COMPATIBLE" val="0"/>
  <p:tag name="KSO_WM_UNIT_PRESET_TEXT_INDEX" val="4"/>
  <p:tag name="KSO_WM_UNIT_PRESET_TEXT_LEN" val="21"/>
  <p:tag name="KSO_WM_DIAGRAM_GROUP_CODE" val="l1-1"/>
  <p:tag name="KSO_WM_UNIT_PRESET_TEXT_FONT_MINSIZE" val="12"/>
  <p:tag name="KSO_WM_UNIT_ADJUSTLAYOUT_ID" val="44"/>
  <p:tag name="KSO_WM_UNIT_TEXT_FILL_FORE_SCHEMECOLOR_INDEX" val="13"/>
  <p:tag name="KSO_WM_UNIT_TEXT_FILL_TYPE" val="1"/>
</p:tagLst>
</file>

<file path=ppt/tags/tag155.xml><?xml version="1.0" encoding="utf-8"?>
<p:tagLst xmlns:p="http://schemas.openxmlformats.org/presentationml/2006/main">
  <p:tag name="KSO_WM_TAG_VERSION" val="1.0"/>
  <p:tag name="KSO_WM_BEAUTIFY_FLAG" val="#wm#"/>
  <p:tag name="KSO_WM_UNIT_TYPE" val="i"/>
  <p:tag name="KSO_WM_UNIT_ID" val="diagram679_3*i*9"/>
  <p:tag name="KSO_WM_TEMPLATE_CATEGORY" val="diagram"/>
  <p:tag name="KSO_WM_TEMPLATE_INDEX" val="679"/>
  <p:tag name="KSO_WM_UNIT_PRESET_TEXT_FONT_MINSIZE" val="12"/>
  <p:tag name="KSO_WM_UNIT_ADJUSTLAYOUT_ID" val="5"/>
</p:tagLst>
</file>

<file path=ppt/tags/tag156.xml><?xml version="1.0" encoding="utf-8"?>
<p:tagLst xmlns:p="http://schemas.openxmlformats.org/presentationml/2006/main">
  <p:tag name="KSO_WM_TAG_VERSION" val="1.0"/>
  <p:tag name="KSO_WM_BEAUTIFY_FLAG" val="#wm#"/>
  <p:tag name="KSO_WM_TEMPLATE_CATEGORY" val="diagram"/>
  <p:tag name="KSO_WM_TEMPLATE_INDEX" val="679"/>
  <p:tag name="KSO_WM_UNIT_TYPE" val="l_h_a"/>
  <p:tag name="KSO_WM_UNIT_INDEX" val="1_2_1"/>
  <p:tag name="KSO_WM_UNIT_ID" val="diagram679_3*l_h_a*1_2_1"/>
  <p:tag name="KSO_WM_UNIT_CLEAR" val="1"/>
  <p:tag name="KSO_WM_UNIT_LAYERLEVEL" val="1_1_1"/>
  <p:tag name="KSO_WM_UNIT_VALUE" val="15"/>
  <p:tag name="KSO_WM_UNIT_HIGHLIGHT" val="0"/>
  <p:tag name="KSO_WM_UNIT_COMPATIBLE" val="0"/>
  <p:tag name="KSO_WM_DIAGRAM_GROUP_CODE" val="l1-1"/>
  <p:tag name="KSO_WM_UNIT_PRESET_TEXT" val="LOREM"/>
  <p:tag name="KSO_WM_UNIT_ADJUSTLAYOUT_ID" val="17"/>
  <p:tag name="KSO_WM_UNIT_FILL_FORE_SCHEMECOLOR_INDEX" val="6"/>
  <p:tag name="KSO_WM_UNIT_FILL_TYPE" val="1"/>
  <p:tag name="KSO_WM_UNIT_TEXT_FILL_FORE_SCHEMECOLOR_INDEX" val="14"/>
  <p:tag name="KSO_WM_UNIT_TEXT_FILL_TYPE" val="1"/>
</p:tagLst>
</file>

<file path=ppt/tags/tag157.xml><?xml version="1.0" encoding="utf-8"?>
<p:tagLst xmlns:p="http://schemas.openxmlformats.org/presentationml/2006/main">
  <p:tag name="KSO_WM_TAG_VERSION" val="1.0"/>
  <p:tag name="KSO_WM_BEAUTIFY_FLAG" val="#wm#"/>
  <p:tag name="KSO_WM_TEMPLATE_CATEGORY" val="diagram"/>
  <p:tag name="KSO_WM_TEMPLATE_INDEX" val="679"/>
  <p:tag name="KSO_WM_UNIT_TYPE" val="l_i"/>
  <p:tag name="KSO_WM_UNIT_INDEX" val="1_3"/>
  <p:tag name="KSO_WM_UNIT_ID" val="diagram679_3*l_i*1_3"/>
  <p:tag name="KSO_WM_UNIT_CLEAR" val="1"/>
  <p:tag name="KSO_WM_UNIT_LAYERLEVEL" val="1_1"/>
  <p:tag name="KSO_WM_DIAGRAM_GROUP_CODE" val="l1-1"/>
  <p:tag name="KSO_WM_UNIT_ADJUSTLAYOUT_ID" val="18"/>
  <p:tag name="KSO_WM_UNIT_LINE_FORE_SCHEMECOLOR_INDEX" val="14"/>
  <p:tag name="KSO_WM_UNIT_LINE_FILL_TYPE" val="2"/>
  <p:tag name="KSO_WM_UNIT_TEXT_FILL_FORE_SCHEMECOLOR_INDEX" val="13"/>
  <p:tag name="KSO_WM_UNIT_TEXT_FILL_TYPE" val="1"/>
</p:tagLst>
</file>

<file path=ppt/tags/tag158.xml><?xml version="1.0" encoding="utf-8"?>
<p:tagLst xmlns:p="http://schemas.openxmlformats.org/presentationml/2006/main">
  <p:tag name="KSO_WM_TAG_VERSION" val="1.0"/>
  <p:tag name="KSO_WM_BEAUTIFY_FLAG" val="#wm#"/>
  <p:tag name="KSO_WM_TEMPLATE_CATEGORY" val="diagram"/>
  <p:tag name="KSO_WM_TEMPLATE_INDEX" val="679"/>
  <p:tag name="KSO_WM_UNIT_TYPE" val="l_i"/>
  <p:tag name="KSO_WM_UNIT_INDEX" val="1_4"/>
  <p:tag name="KSO_WM_UNIT_ID" val="diagram679_3*l_i*1_4"/>
  <p:tag name="KSO_WM_UNIT_CLEAR" val="1"/>
  <p:tag name="KSO_WM_UNIT_LAYERLEVEL" val="1_1"/>
  <p:tag name="KSO_WM_DIAGRAM_GROUP_CODE" val="l1-1"/>
  <p:tag name="KSO_WM_UNIT_ADJUSTLAYOUT_ID" val="19"/>
  <p:tag name="KSO_WM_UNIT_LINE_FORE_SCHEMECOLOR_INDEX" val="14"/>
  <p:tag name="KSO_WM_UNIT_LINE_FILL_TYPE" val="2"/>
  <p:tag name="KSO_WM_UNIT_TEXT_FILL_FORE_SCHEMECOLOR_INDEX" val="13"/>
  <p:tag name="KSO_WM_UNIT_TEXT_FILL_TYPE" val="1"/>
</p:tagLst>
</file>

<file path=ppt/tags/tag159.xml><?xml version="1.0" encoding="utf-8"?>
<p:tagLst xmlns:p="http://schemas.openxmlformats.org/presentationml/2006/main">
  <p:tag name="KSO_WM_TAG_VERSION" val="1.0"/>
  <p:tag name="KSO_WM_BEAUTIFY_FLAG" val="#wm#"/>
  <p:tag name="KSO_WM_TEMPLATE_CATEGORY" val="diagram"/>
  <p:tag name="KSO_WM_TEMPLATE_INDEX" val="679"/>
  <p:tag name="KSO_WM_UNIT_TYPE" val="l_h_f"/>
  <p:tag name="KSO_WM_UNIT_INDEX" val="1_2_1"/>
  <p:tag name="KSO_WM_UNIT_ID" val="diagram679_3*l_h_f*1_2_1"/>
  <p:tag name="KSO_WM_UNIT_CLEAR" val="1"/>
  <p:tag name="KSO_WM_UNIT_LAYERLEVEL" val="1_1_1"/>
  <p:tag name="KSO_WM_UNIT_VALUE" val="15"/>
  <p:tag name="KSO_WM_UNIT_HIGHLIGHT" val="0"/>
  <p:tag name="KSO_WM_UNIT_COMPATIBLE" val="0"/>
  <p:tag name="KSO_WM_UNIT_PRESET_TEXT_INDEX" val="4"/>
  <p:tag name="KSO_WM_UNIT_PRESET_TEXT_LEN" val="21"/>
  <p:tag name="KSO_WM_DIAGRAM_GROUP_CODE" val="l1-1"/>
  <p:tag name="KSO_WM_UNIT_PRESET_TEXT_FONT_MINSIZE" val="12"/>
  <p:tag name="KSO_WM_UNIT_ADJUSTLAYOUT_ID" val="45"/>
  <p:tag name="KSO_WM_UNIT_TEXT_FILL_FORE_SCHEMECOLOR_INDEX" val="13"/>
  <p:tag name="KSO_WM_UNIT_TEXT_FILL_TYPE" val="1"/>
</p:tagLst>
</file>

<file path=ppt/tags/tag16.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6"/>
  <p:tag name="KSO_WM_UNIT_ID" val="diagram649_6*l_i*1_6"/>
  <p:tag name="KSO_WM_UNIT_CLEAR" val="1"/>
  <p:tag name="KSO_WM_UNIT_LAYERLEVEL" val="1_1"/>
  <p:tag name="KSO_WM_BEAUTIFY_FLAG" val="#wm#"/>
  <p:tag name="KSO_WM_UNIT_LINE_FORE_SCHEMECOLOR_INDEX" val="5"/>
  <p:tag name="KSO_WM_UNIT_LINE_FILL_TYPE" val="2"/>
</p:tagLst>
</file>

<file path=ppt/tags/tag160.xml><?xml version="1.0" encoding="utf-8"?>
<p:tagLst xmlns:p="http://schemas.openxmlformats.org/presentationml/2006/main">
  <p:tag name="KSO_WM_TAG_VERSION" val="1.0"/>
  <p:tag name="KSO_WM_BEAUTIFY_FLAG" val="#wm#"/>
  <p:tag name="KSO_WM_UNIT_TYPE" val="i"/>
  <p:tag name="KSO_WM_UNIT_ID" val="diagram679_3*i*17"/>
  <p:tag name="KSO_WM_TEMPLATE_CATEGORY" val="diagram"/>
  <p:tag name="KSO_WM_TEMPLATE_INDEX" val="679"/>
  <p:tag name="KSO_WM_UNIT_PRESET_TEXT_FONT_MINSIZE" val="12"/>
  <p:tag name="KSO_WM_UNIT_ADJUSTLAYOUT_ID" val="3"/>
</p:tagLst>
</file>

<file path=ppt/tags/tag161.xml><?xml version="1.0" encoding="utf-8"?>
<p:tagLst xmlns:p="http://schemas.openxmlformats.org/presentationml/2006/main">
  <p:tag name="KSO_WM_TAG_VERSION" val="1.0"/>
  <p:tag name="KSO_WM_BEAUTIFY_FLAG" val="#wm#"/>
  <p:tag name="KSO_WM_TEMPLATE_CATEGORY" val="diagram"/>
  <p:tag name="KSO_WM_TEMPLATE_INDEX" val="679"/>
  <p:tag name="KSO_WM_UNIT_TYPE" val="l_h_a"/>
  <p:tag name="KSO_WM_UNIT_INDEX" val="1_3_1"/>
  <p:tag name="KSO_WM_UNIT_ID" val="diagram679_3*l_h_a*1_3_1"/>
  <p:tag name="KSO_WM_UNIT_CLEAR" val="1"/>
  <p:tag name="KSO_WM_UNIT_LAYERLEVEL" val="1_1_1"/>
  <p:tag name="KSO_WM_UNIT_VALUE" val="15"/>
  <p:tag name="KSO_WM_UNIT_HIGHLIGHT" val="0"/>
  <p:tag name="KSO_WM_UNIT_COMPATIBLE" val="0"/>
  <p:tag name="KSO_WM_DIAGRAM_GROUP_CODE" val="l1-1"/>
  <p:tag name="KSO_WM_UNIT_PRESET_TEXT" val="LOREM"/>
  <p:tag name="KSO_WM_UNIT_ADJUSTLAYOUT_ID" val="21"/>
  <p:tag name="KSO_WM_UNIT_FILL_FORE_SCHEMECOLOR_INDEX" val="7"/>
  <p:tag name="KSO_WM_UNIT_FILL_TYPE" val="1"/>
  <p:tag name="KSO_WM_UNIT_TEXT_FILL_FORE_SCHEMECOLOR_INDEX" val="14"/>
  <p:tag name="KSO_WM_UNIT_TEXT_FILL_TYPE" val="1"/>
</p:tagLst>
</file>

<file path=ppt/tags/tag162.xml><?xml version="1.0" encoding="utf-8"?>
<p:tagLst xmlns:p="http://schemas.openxmlformats.org/presentationml/2006/main">
  <p:tag name="KSO_WM_TAG_VERSION" val="1.0"/>
  <p:tag name="KSO_WM_BEAUTIFY_FLAG" val="#wm#"/>
  <p:tag name="KSO_WM_TEMPLATE_CATEGORY" val="diagram"/>
  <p:tag name="KSO_WM_TEMPLATE_INDEX" val="679"/>
  <p:tag name="KSO_WM_UNIT_TYPE" val="l_i"/>
  <p:tag name="KSO_WM_UNIT_INDEX" val="1_5"/>
  <p:tag name="KSO_WM_UNIT_ID" val="diagram679_3*l_i*1_5"/>
  <p:tag name="KSO_WM_UNIT_CLEAR" val="1"/>
  <p:tag name="KSO_WM_UNIT_LAYERLEVEL" val="1_1"/>
  <p:tag name="KSO_WM_DIAGRAM_GROUP_CODE" val="l1-1"/>
  <p:tag name="KSO_WM_UNIT_ADJUSTLAYOUT_ID" val="22"/>
  <p:tag name="KSO_WM_UNIT_LINE_FORE_SCHEMECOLOR_INDEX" val="14"/>
  <p:tag name="KSO_WM_UNIT_LINE_FILL_TYPE" val="2"/>
  <p:tag name="KSO_WM_UNIT_TEXT_FILL_FORE_SCHEMECOLOR_INDEX" val="13"/>
  <p:tag name="KSO_WM_UNIT_TEXT_FILL_TYPE" val="1"/>
</p:tagLst>
</file>

<file path=ppt/tags/tag163.xml><?xml version="1.0" encoding="utf-8"?>
<p:tagLst xmlns:p="http://schemas.openxmlformats.org/presentationml/2006/main">
  <p:tag name="KSO_WM_TAG_VERSION" val="1.0"/>
  <p:tag name="KSO_WM_BEAUTIFY_FLAG" val="#wm#"/>
  <p:tag name="KSO_WM_TEMPLATE_CATEGORY" val="diagram"/>
  <p:tag name="KSO_WM_TEMPLATE_INDEX" val="679"/>
  <p:tag name="KSO_WM_UNIT_TYPE" val="l_i"/>
  <p:tag name="KSO_WM_UNIT_INDEX" val="1_6"/>
  <p:tag name="KSO_WM_UNIT_ID" val="diagram679_3*l_i*1_6"/>
  <p:tag name="KSO_WM_UNIT_CLEAR" val="1"/>
  <p:tag name="KSO_WM_UNIT_LAYERLEVEL" val="1_1"/>
  <p:tag name="KSO_WM_DIAGRAM_GROUP_CODE" val="l1-1"/>
  <p:tag name="KSO_WM_UNIT_ADJUSTLAYOUT_ID" val="23"/>
  <p:tag name="KSO_WM_UNIT_LINE_FORE_SCHEMECOLOR_INDEX" val="14"/>
  <p:tag name="KSO_WM_UNIT_LINE_FILL_TYPE" val="2"/>
  <p:tag name="KSO_WM_UNIT_TEXT_FILL_FORE_SCHEMECOLOR_INDEX" val="13"/>
  <p:tag name="KSO_WM_UNIT_TEXT_FILL_TYPE" val="1"/>
</p:tagLst>
</file>

<file path=ppt/tags/tag164.xml><?xml version="1.0" encoding="utf-8"?>
<p:tagLst xmlns:p="http://schemas.openxmlformats.org/presentationml/2006/main">
  <p:tag name="KSO_WM_TAG_VERSION" val="1.0"/>
  <p:tag name="KSO_WM_BEAUTIFY_FLAG" val="#wm#"/>
  <p:tag name="KSO_WM_TEMPLATE_CATEGORY" val="diagram"/>
  <p:tag name="KSO_WM_TEMPLATE_INDEX" val="679"/>
  <p:tag name="KSO_WM_UNIT_TYPE" val="l_h_f"/>
  <p:tag name="KSO_WM_UNIT_INDEX" val="1_3_1"/>
  <p:tag name="KSO_WM_UNIT_ID" val="diagram679_3*l_h_f*1_3_1"/>
  <p:tag name="KSO_WM_UNIT_CLEAR" val="1"/>
  <p:tag name="KSO_WM_UNIT_LAYERLEVEL" val="1_1_1"/>
  <p:tag name="KSO_WM_UNIT_VALUE" val="15"/>
  <p:tag name="KSO_WM_UNIT_HIGHLIGHT" val="0"/>
  <p:tag name="KSO_WM_UNIT_COMPATIBLE" val="0"/>
  <p:tag name="KSO_WM_UNIT_PRESET_TEXT_INDEX" val="4"/>
  <p:tag name="KSO_WM_UNIT_PRESET_TEXT_LEN" val="21"/>
  <p:tag name="KSO_WM_DIAGRAM_GROUP_CODE" val="l1-1"/>
  <p:tag name="KSO_WM_UNIT_PRESET_TEXT_FONT_MINSIZE" val="12"/>
  <p:tag name="KSO_WM_UNIT_ADJUSTLAYOUT_ID" val="46"/>
  <p:tag name="KSO_WM_UNIT_TEXT_FILL_FORE_SCHEMECOLOR_INDEX" val="13"/>
  <p:tag name="KSO_WM_UNIT_TEXT_FILL_TYPE" val="1"/>
</p:tagLst>
</file>

<file path=ppt/tags/tag17.xml><?xml version="1.0" encoding="utf-8"?>
<p:tagLst xmlns:p="http://schemas.openxmlformats.org/presentationml/2006/main">
  <p:tag name="KSO_WM_TEMPLATE_CATEGORY" val="diagram"/>
  <p:tag name="KSO_WM_TEMPLATE_INDEX" val="649"/>
  <p:tag name="KSO_WM_DIAGRAM_GROUP_CODE" val="l1-1"/>
  <p:tag name="KSO_WM_UNIT_TYPE" val="l_h_f"/>
  <p:tag name="KSO_WM_UNIT_INDEX" val="1_1_1"/>
  <p:tag name="KSO_WM_UNIT_ID" val="diagram649_6*l_h_f*1_1_1"/>
  <p:tag name="KSO_WM_UNIT_CLEAR" val="1"/>
  <p:tag name="KSO_WM_UNIT_LAYERLEVEL" val="1_1_1"/>
  <p:tag name="KSO_WM_UNIT_VALUE" val="16"/>
  <p:tag name="KSO_WM_UNIT_HIGHLIGHT" val="0"/>
  <p:tag name="KSO_WM_UNIT_COMPATIBLE" val="0"/>
  <p:tag name="KSO_WM_UNIT_PRESET_TEXT_INDEX" val="3"/>
  <p:tag name="KSO_WM_UNIT_PRESET_TEXT_LEN" val="5"/>
  <p:tag name="KSO_WM_BEAUTIFY_FLAG" val="#wm#"/>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18.xml><?xml version="1.0" encoding="utf-8"?>
<p:tagLst xmlns:p="http://schemas.openxmlformats.org/presentationml/2006/main">
  <p:tag name="KSO_WM_TAG_VERSION" val="1.0"/>
  <p:tag name="KSO_WM_BEAUTIFY_FLAG" val="#wm#"/>
  <p:tag name="KSO_WM_UNIT_TYPE" val="i"/>
  <p:tag name="KSO_WM_UNIT_ID" val="diagram649_6*i*1"/>
  <p:tag name="KSO_WM_TEMPLATE_CATEGORY" val="diagram"/>
  <p:tag name="KSO_WM_TEMPLATE_INDEX" val="649"/>
  <p:tag name="KSO_WM_UNIT_INDEX" val="1"/>
</p:tagLst>
</file>

<file path=ppt/tags/tag19.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1"/>
  <p:tag name="KSO_WM_UNIT_ID" val="diagram649_6*l_i*1_1"/>
  <p:tag name="KSO_WM_UNIT_CLEAR" val="1"/>
  <p:tag name="KSO_WM_UNIT_LAYERLEVEL" val="1_1"/>
  <p:tag name="KSO_WM_BEAUTIFY_FLAG" val="#wm#"/>
  <p:tag name="KSO_WM_UNIT_LINE_FORE_SCHEMECOLOR_INDEX" val="16"/>
  <p:tag name="KSO_WM_UNIT_LINE_FILL_TYPE" val="2"/>
  <p:tag name="KSO_WM_UNIT_TEXT_FILL_FORE_SCHEMECOLOR_INDEX" val="2"/>
  <p:tag name="KSO_WM_UNIT_TEXT_FILL_TYPE" val="1"/>
</p:tagLst>
</file>

<file path=ppt/tags/tag2.xml><?xml version="1.0" encoding="utf-8"?>
<p:tagLst xmlns:p="http://schemas.openxmlformats.org/presentationml/2006/main">
  <p:tag name="KSO_WM_TAG_VERSION" val="1.0"/>
  <p:tag name="KSO_WM_BEAUTIFY_FLAG" val="#wm#"/>
  <p:tag name="KSO_WM_UNIT_TYPE" val="i"/>
  <p:tag name="KSO_WM_UNIT_ID" val="diagram649_6*i*1"/>
  <p:tag name="KSO_WM_TEMPLATE_CATEGORY" val="diagram"/>
  <p:tag name="KSO_WM_TEMPLATE_INDEX" val="649"/>
  <p:tag name="KSO_WM_UNIT_INDEX" val="1"/>
</p:tagLst>
</file>

<file path=ppt/tags/tag20.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2"/>
  <p:tag name="KSO_WM_UNIT_ID" val="diagram649_6*l_i*1_2"/>
  <p:tag name="KSO_WM_UNIT_CLEAR" val="1"/>
  <p:tag name="KSO_WM_UNIT_LAYERLEVEL" val="1_1"/>
  <p:tag name="KSO_WM_BEAUTIFY_FLAG" val="#wm#"/>
  <p:tag name="KSO_WM_UNIT_FILL_FORE_SCHEMECOLOR_INDEX" val="10"/>
  <p:tag name="KSO_WM_UNIT_FILL_TYPE" val="1"/>
  <p:tag name="KSO_WM_UNIT_TEXT_FILL_FORE_SCHEMECOLOR_INDEX" val="2"/>
  <p:tag name="KSO_WM_UNIT_TEXT_FILL_TYPE" val="1"/>
</p:tagLst>
</file>

<file path=ppt/tags/tag21.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3"/>
  <p:tag name="KSO_WM_UNIT_ID" val="diagram649_6*l_i*1_3"/>
  <p:tag name="KSO_WM_UNIT_CLEAR" val="1"/>
  <p:tag name="KSO_WM_UNIT_LAYERLEVEL" val="1_1"/>
  <p:tag name="KSO_WM_BEAUTIFY_FLAG" val="#wm#"/>
  <p:tag name="KSO_WM_UNIT_FILL_FORE_SCHEMECOLOR_INDEX" val="5"/>
  <p:tag name="KSO_WM_UNIT_FILL_TYPE" val="1"/>
</p:tagLst>
</file>

<file path=ppt/tags/tag22.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6"/>
  <p:tag name="KSO_WM_UNIT_ID" val="diagram649_6*l_i*1_6"/>
  <p:tag name="KSO_WM_UNIT_CLEAR" val="1"/>
  <p:tag name="KSO_WM_UNIT_LAYERLEVEL" val="1_1"/>
  <p:tag name="KSO_WM_BEAUTIFY_FLAG" val="#wm#"/>
  <p:tag name="KSO_WM_UNIT_LINE_FORE_SCHEMECOLOR_INDEX" val="5"/>
  <p:tag name="KSO_WM_UNIT_LINE_FILL_TYPE" val="2"/>
</p:tagLst>
</file>

<file path=ppt/tags/tag23.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
  <p:tag name="KSO_WM_UNIT_ID" val="diagram776_1*m_i*1_1"/>
  <p:tag name="KSO_WM_UNIT_CLEAR" val="1"/>
  <p:tag name="KSO_WM_UNIT_LAYERLEVEL" val="1_1"/>
  <p:tag name="KSO_WM_DIAGRAM_GROUP_CODE" val="m1-1"/>
  <p:tag name="KSO_WM_UNIT_FILL_FORE_SCHEMECOLOR_INDEX" val="9"/>
  <p:tag name="KSO_WM_UNIT_FILL_TYPE" val="1"/>
  <p:tag name="KSO_WM_UNIT_TEXT_FILL_FORE_SCHEMECOLOR_INDEX" val="2"/>
  <p:tag name="KSO_WM_UNIT_TEXT_FILL_TYPE" val="1"/>
</p:tagLst>
</file>

<file path=ppt/tags/tag24.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9"/>
  <p:tag name="KSO_WM_UNIT_ID" val="diagram776_1*m_i*1_9"/>
  <p:tag name="KSO_WM_UNIT_CLEAR" val="1"/>
  <p:tag name="KSO_WM_UNIT_LAYERLEVEL" val="1_1"/>
  <p:tag name="KSO_WM_DIAGRAM_GROUP_CODE" val="m1-1"/>
  <p:tag name="KSO_WM_UNIT_LINE_FORE_SCHEMECOLOR_INDEX" val="9"/>
  <p:tag name="KSO_WM_UNIT_LINE_FILL_TYPE" val="2"/>
</p:tagLst>
</file>

<file path=ppt/tags/tag25.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1"/>
  <p:tag name="KSO_WM_UNIT_ID" val="diagram776_1*m_i*1_11"/>
  <p:tag name="KSO_WM_UNIT_CLEAR" val="1"/>
  <p:tag name="KSO_WM_UNIT_LAYERLEVEL" val="1_1"/>
  <p:tag name="KSO_WM_DIAGRAM_GROUP_CODE" val="m1-1"/>
  <p:tag name="KSO_WM_UNIT_FILL_FORE_SCHEMECOLOR_INDEX" val="9"/>
  <p:tag name="KSO_WM_UNIT_FILL_TYPE" val="1"/>
  <p:tag name="KSO_WM_UNIT_TEXT_FILL_FORE_SCHEMECOLOR_INDEX" val="2"/>
  <p:tag name="KSO_WM_UNIT_TEXT_FILL_TYPE" val="1"/>
</p:tagLst>
</file>

<file path=ppt/tags/tag26.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7"/>
  <p:tag name="KSO_WM_UNIT_ID" val="diagram776_1*m_i*1_17"/>
  <p:tag name="KSO_WM_UNIT_CLEAR" val="1"/>
  <p:tag name="KSO_WM_UNIT_LAYERLEVEL" val="1_1"/>
  <p:tag name="KSO_WM_DIAGRAM_GROUP_CODE" val="m1-1"/>
  <p:tag name="KSO_WM_UNIT_TEXT_FILL_FORE_SCHEMECOLOR_INDEX" val="13"/>
  <p:tag name="KSO_WM_UNIT_TEXT_FILL_TYPE" val="1"/>
</p:tagLst>
</file>

<file path=ppt/tags/tag27.xml><?xml version="1.0" encoding="utf-8"?>
<p:tagLst xmlns:p="http://schemas.openxmlformats.org/presentationml/2006/main">
  <p:tag name="KSO_WM_TEMPLATE_CATEGORY" val="diagram"/>
  <p:tag name="KSO_WM_TEMPLATE_INDEX" val="776"/>
  <p:tag name="KSO_WM_TAG_VERSION" val="1.0"/>
  <p:tag name="KSO_WM_BEAUTIFY_FLAG" val="#wm#"/>
  <p:tag name="KSO_WM_UNIT_TYPE" val="m_h_a"/>
  <p:tag name="KSO_WM_UNIT_INDEX" val="1_1_1"/>
  <p:tag name="KSO_WM_UNIT_ID" val="diagram776_1*m_h_a*1_1_1"/>
  <p:tag name="KSO_WM_UNIT_CLEAR" val="1"/>
  <p:tag name="KSO_WM_UNIT_LAYERLEVEL" val="1_1_1"/>
  <p:tag name="KSO_WM_UNIT_VALUE" val="4"/>
  <p:tag name="KSO_WM_UNIT_HIGHLIGHT" val="0"/>
  <p:tag name="KSO_WM_UNIT_COMPATIBLE" val="0"/>
  <p:tag name="KSO_WM_DIAGRAM_GROUP_CODE" val="m1-1"/>
  <p:tag name="KSO_WM_UNIT_PRESET_TEXT" val="LOREM"/>
  <p:tag name="KSO_WM_UNIT_TEXT_FILL_FORE_SCHEMECOLOR_INDEX" val="9"/>
  <p:tag name="KSO_WM_UNIT_TEXT_FILL_TYPE" val="1"/>
</p:tagLst>
</file>

<file path=ppt/tags/tag28.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2"/>
  <p:tag name="KSO_WM_UNIT_ID" val="diagram776_1*m_i*1_2"/>
  <p:tag name="KSO_WM_UNIT_CLEAR" val="1"/>
  <p:tag name="KSO_WM_UNIT_LAYERLEVEL" val="1_1"/>
  <p:tag name="KSO_WM_DIAGRAM_GROUP_CODE" val="m1-1"/>
  <p:tag name="KSO_WM_UNIT_FILL_FORE_SCHEMECOLOR_INDEX" val="8"/>
  <p:tag name="KSO_WM_UNIT_FILL_TYPE" val="1"/>
  <p:tag name="KSO_WM_UNIT_TEXT_FILL_FORE_SCHEMECOLOR_INDEX" val="2"/>
  <p:tag name="KSO_WM_UNIT_TEXT_FILL_TYPE" val="1"/>
</p:tagLst>
</file>

<file path=ppt/tags/tag29.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8"/>
  <p:tag name="KSO_WM_UNIT_ID" val="diagram776_1*m_i*1_8"/>
  <p:tag name="KSO_WM_UNIT_CLEAR" val="1"/>
  <p:tag name="KSO_WM_UNIT_LAYERLEVEL" val="1_1"/>
  <p:tag name="KSO_WM_DIAGRAM_GROUP_CODE" val="m1-1"/>
  <p:tag name="KSO_WM_UNIT_LINE_FORE_SCHEMECOLOR_INDEX" val="8"/>
  <p:tag name="KSO_WM_UNIT_LINE_FILL_TYPE" val="2"/>
</p:tagLst>
</file>

<file path=ppt/tags/tag3.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1"/>
  <p:tag name="KSO_WM_UNIT_ID" val="diagram649_6*l_i*1_1"/>
  <p:tag name="KSO_WM_UNIT_CLEAR" val="1"/>
  <p:tag name="KSO_WM_UNIT_LAYERLEVEL" val="1_1"/>
  <p:tag name="KSO_WM_BEAUTIFY_FLAG" val="#wm#"/>
  <p:tag name="KSO_WM_UNIT_LINE_FORE_SCHEMECOLOR_INDEX" val="16"/>
  <p:tag name="KSO_WM_UNIT_LINE_FILL_TYPE" val="2"/>
  <p:tag name="KSO_WM_UNIT_TEXT_FILL_FORE_SCHEMECOLOR_INDEX" val="2"/>
  <p:tag name="KSO_WM_UNIT_TEXT_FILL_TYPE" val="1"/>
</p:tagLst>
</file>

<file path=ppt/tags/tag30.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2"/>
  <p:tag name="KSO_WM_UNIT_ID" val="diagram776_1*m_i*1_12"/>
  <p:tag name="KSO_WM_UNIT_CLEAR" val="1"/>
  <p:tag name="KSO_WM_UNIT_LAYERLEVEL" val="1_1"/>
  <p:tag name="KSO_WM_DIAGRAM_GROUP_CODE" val="m1-1"/>
  <p:tag name="KSO_WM_UNIT_FILL_FORE_SCHEMECOLOR_INDEX" val="8"/>
  <p:tag name="KSO_WM_UNIT_FILL_TYPE" val="1"/>
  <p:tag name="KSO_WM_UNIT_TEXT_FILL_FORE_SCHEMECOLOR_INDEX" val="2"/>
  <p:tag name="KSO_WM_UNIT_TEXT_FILL_TYPE" val="1"/>
</p:tagLst>
</file>

<file path=ppt/tags/tag31.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8"/>
  <p:tag name="KSO_WM_UNIT_ID" val="diagram776_1*m_i*1_18"/>
  <p:tag name="KSO_WM_UNIT_CLEAR" val="1"/>
  <p:tag name="KSO_WM_UNIT_LAYERLEVEL" val="1_1"/>
  <p:tag name="KSO_WM_DIAGRAM_GROUP_CODE" val="m1-1"/>
  <p:tag name="KSO_WM_UNIT_TEXT_FILL_FORE_SCHEMECOLOR_INDEX" val="13"/>
  <p:tag name="KSO_WM_UNIT_TEXT_FILL_TYPE" val="1"/>
</p:tagLst>
</file>

<file path=ppt/tags/tag32.xml><?xml version="1.0" encoding="utf-8"?>
<p:tagLst xmlns:p="http://schemas.openxmlformats.org/presentationml/2006/main">
  <p:tag name="KSO_WM_TEMPLATE_CATEGORY" val="diagram"/>
  <p:tag name="KSO_WM_TEMPLATE_INDEX" val="776"/>
  <p:tag name="KSO_WM_TAG_VERSION" val="1.0"/>
  <p:tag name="KSO_WM_BEAUTIFY_FLAG" val="#wm#"/>
  <p:tag name="KSO_WM_UNIT_TYPE" val="m_h_a"/>
  <p:tag name="KSO_WM_UNIT_INDEX" val="1_2_1"/>
  <p:tag name="KSO_WM_UNIT_ID" val="diagram776_1*m_h_a*1_2_1"/>
  <p:tag name="KSO_WM_UNIT_CLEAR" val="1"/>
  <p:tag name="KSO_WM_UNIT_LAYERLEVEL" val="1_1_1"/>
  <p:tag name="KSO_WM_UNIT_VALUE" val="4"/>
  <p:tag name="KSO_WM_UNIT_HIGHLIGHT" val="0"/>
  <p:tag name="KSO_WM_UNIT_COMPATIBLE" val="0"/>
  <p:tag name="KSO_WM_DIAGRAM_GROUP_CODE" val="m1-1"/>
  <p:tag name="KSO_WM_UNIT_PRESET_TEXT" val="LOREM"/>
  <p:tag name="KSO_WM_UNIT_TEXT_FILL_FORE_SCHEMECOLOR_INDEX" val="8"/>
  <p:tag name="KSO_WM_UNIT_TEXT_FILL_TYPE" val="1"/>
</p:tagLst>
</file>

<file path=ppt/tags/tag33.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3"/>
  <p:tag name="KSO_WM_UNIT_ID" val="diagram776_1*m_i*1_3"/>
  <p:tag name="KSO_WM_UNIT_CLEAR" val="1"/>
  <p:tag name="KSO_WM_UNIT_LAYERLEVEL" val="1_1"/>
  <p:tag name="KSO_WM_DIAGRAM_GROUP_CODE" val="m1-1"/>
  <p:tag name="KSO_WM_UNIT_FILL_FORE_SCHEMECOLOR_INDEX" val="7"/>
  <p:tag name="KSO_WM_UNIT_FILL_TYPE" val="1"/>
  <p:tag name="KSO_WM_UNIT_TEXT_FILL_FORE_SCHEMECOLOR_INDEX" val="2"/>
  <p:tag name="KSO_WM_UNIT_TEXT_FILL_TYPE" val="1"/>
</p:tagLst>
</file>

<file path=ppt/tags/tag34.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7"/>
  <p:tag name="KSO_WM_UNIT_ID" val="diagram776_1*m_i*1_7"/>
  <p:tag name="KSO_WM_UNIT_CLEAR" val="1"/>
  <p:tag name="KSO_WM_UNIT_LAYERLEVEL" val="1_1"/>
  <p:tag name="KSO_WM_DIAGRAM_GROUP_CODE" val="m1-1"/>
  <p:tag name="KSO_WM_UNIT_LINE_FORE_SCHEMECOLOR_INDEX" val="7"/>
  <p:tag name="KSO_WM_UNIT_LINE_FILL_TYPE" val="2"/>
</p:tagLst>
</file>

<file path=ppt/tags/tag35.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3"/>
  <p:tag name="KSO_WM_UNIT_ID" val="diagram776_1*m_i*1_13"/>
  <p:tag name="KSO_WM_UNIT_CLEAR" val="1"/>
  <p:tag name="KSO_WM_UNIT_LAYERLEVEL" val="1_1"/>
  <p:tag name="KSO_WM_DIAGRAM_GROUP_CODE" val="m1-1"/>
  <p:tag name="KSO_WM_UNIT_FILL_FORE_SCHEMECOLOR_INDEX" val="7"/>
  <p:tag name="KSO_WM_UNIT_FILL_TYPE" val="1"/>
  <p:tag name="KSO_WM_UNIT_TEXT_FILL_FORE_SCHEMECOLOR_INDEX" val="2"/>
  <p:tag name="KSO_WM_UNIT_TEXT_FILL_TYPE" val="1"/>
</p:tagLst>
</file>

<file path=ppt/tags/tag36.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9"/>
  <p:tag name="KSO_WM_UNIT_ID" val="diagram776_1*m_i*1_19"/>
  <p:tag name="KSO_WM_UNIT_CLEAR" val="1"/>
  <p:tag name="KSO_WM_UNIT_LAYERLEVEL" val="1_1"/>
  <p:tag name="KSO_WM_DIAGRAM_GROUP_CODE" val="m1-1"/>
  <p:tag name="KSO_WM_UNIT_TEXT_FILL_FORE_SCHEMECOLOR_INDEX" val="13"/>
  <p:tag name="KSO_WM_UNIT_TEXT_FILL_TYPE" val="1"/>
</p:tagLst>
</file>

<file path=ppt/tags/tag37.xml><?xml version="1.0" encoding="utf-8"?>
<p:tagLst xmlns:p="http://schemas.openxmlformats.org/presentationml/2006/main">
  <p:tag name="KSO_WM_TEMPLATE_CATEGORY" val="diagram"/>
  <p:tag name="KSO_WM_TEMPLATE_INDEX" val="776"/>
  <p:tag name="KSO_WM_TAG_VERSION" val="1.0"/>
  <p:tag name="KSO_WM_BEAUTIFY_FLAG" val="#wm#"/>
  <p:tag name="KSO_WM_UNIT_TYPE" val="m_h_a"/>
  <p:tag name="KSO_WM_UNIT_INDEX" val="1_3_1"/>
  <p:tag name="KSO_WM_UNIT_ID" val="diagram776_1*m_h_a*1_3_1"/>
  <p:tag name="KSO_WM_UNIT_CLEAR" val="1"/>
  <p:tag name="KSO_WM_UNIT_LAYERLEVEL" val="1_1_1"/>
  <p:tag name="KSO_WM_UNIT_VALUE" val="4"/>
  <p:tag name="KSO_WM_UNIT_HIGHLIGHT" val="0"/>
  <p:tag name="KSO_WM_UNIT_COMPATIBLE" val="0"/>
  <p:tag name="KSO_WM_DIAGRAM_GROUP_CODE" val="m1-1"/>
  <p:tag name="KSO_WM_UNIT_PRESET_TEXT" val="LOREM"/>
  <p:tag name="KSO_WM_UNIT_TEXT_FILL_FORE_SCHEMECOLOR_INDEX" val="7"/>
  <p:tag name="KSO_WM_UNIT_TEXT_FILL_TYPE" val="1"/>
</p:tagLst>
</file>

<file path=ppt/tags/tag38.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4"/>
  <p:tag name="KSO_WM_UNIT_ID" val="diagram776_1*m_i*1_4"/>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6"/>
  <p:tag name="KSO_WM_UNIT_ID" val="diagram776_1*m_i*1_6"/>
  <p:tag name="KSO_WM_UNIT_CLEAR" val="1"/>
  <p:tag name="KSO_WM_UNIT_LAYERLEVEL" val="1_1"/>
  <p:tag name="KSO_WM_DIAGRAM_GROUP_CODE" val="m1-1"/>
  <p:tag name="KSO_WM_UNIT_LINE_FORE_SCHEMECOLOR_INDEX" val="6"/>
  <p:tag name="KSO_WM_UNIT_LINE_FILL_TYPE" val="2"/>
</p:tagLst>
</file>

<file path=ppt/tags/tag4.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2"/>
  <p:tag name="KSO_WM_UNIT_ID" val="diagram649_6*l_i*1_2"/>
  <p:tag name="KSO_WM_UNIT_CLEAR" val="1"/>
  <p:tag name="KSO_WM_UNIT_LAYERLEVEL" val="1_1"/>
  <p:tag name="KSO_WM_BEAUTIFY_FLAG" val="#wm#"/>
  <p:tag name="KSO_WM_UNIT_FILL_FORE_SCHEMECOLOR_INDEX" val="10"/>
  <p:tag name="KSO_WM_UNIT_FILL_TYPE" val="1"/>
  <p:tag name="KSO_WM_UNIT_TEXT_FILL_FORE_SCHEMECOLOR_INDEX" val="2"/>
  <p:tag name="KSO_WM_UNIT_TEXT_FILL_TYPE" val="1"/>
</p:tagLst>
</file>

<file path=ppt/tags/tag40.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4"/>
  <p:tag name="KSO_WM_UNIT_ID" val="diagram776_1*m_i*1_14"/>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41.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20"/>
  <p:tag name="KSO_WM_UNIT_ID" val="diagram776_1*m_i*1_20"/>
  <p:tag name="KSO_WM_UNIT_CLEAR" val="1"/>
  <p:tag name="KSO_WM_UNIT_LAYERLEVEL" val="1_1"/>
  <p:tag name="KSO_WM_DIAGRAM_GROUP_CODE" val="m1-1"/>
  <p:tag name="KSO_WM_UNIT_TEXT_FILL_FORE_SCHEMECOLOR_INDEX" val="13"/>
  <p:tag name="KSO_WM_UNIT_TEXT_FILL_TYPE" val="1"/>
</p:tagLst>
</file>

<file path=ppt/tags/tag42.xml><?xml version="1.0" encoding="utf-8"?>
<p:tagLst xmlns:p="http://schemas.openxmlformats.org/presentationml/2006/main">
  <p:tag name="KSO_WM_TEMPLATE_CATEGORY" val="diagram"/>
  <p:tag name="KSO_WM_TEMPLATE_INDEX" val="776"/>
  <p:tag name="KSO_WM_TAG_VERSION" val="1.0"/>
  <p:tag name="KSO_WM_BEAUTIFY_FLAG" val="#wm#"/>
  <p:tag name="KSO_WM_UNIT_TYPE" val="m_h_a"/>
  <p:tag name="KSO_WM_UNIT_INDEX" val="1_4_1"/>
  <p:tag name="KSO_WM_UNIT_ID" val="diagram776_1*m_h_a*1_4_1"/>
  <p:tag name="KSO_WM_UNIT_CLEAR" val="1"/>
  <p:tag name="KSO_WM_UNIT_LAYERLEVEL" val="1_1_1"/>
  <p:tag name="KSO_WM_UNIT_VALUE" val="4"/>
  <p:tag name="KSO_WM_UNIT_HIGHLIGHT" val="0"/>
  <p:tag name="KSO_WM_UNIT_COMPATIBLE" val="0"/>
  <p:tag name="KSO_WM_DIAGRAM_GROUP_CODE" val="m1-1"/>
  <p:tag name="KSO_WM_UNIT_PRESET_TEXT" val="LOREM"/>
  <p:tag name="KSO_WM_UNIT_TEXT_FILL_FORE_SCHEMECOLOR_INDEX" val="6"/>
  <p:tag name="KSO_WM_UNIT_TEXT_FILL_TYPE" val="1"/>
</p:tagLst>
</file>

<file path=ppt/tags/tag43.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5"/>
  <p:tag name="KSO_WM_UNIT_ID" val="diagram776_1*m_i*1_5"/>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44.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0"/>
  <p:tag name="KSO_WM_UNIT_ID" val="diagram776_1*m_i*1_10"/>
  <p:tag name="KSO_WM_UNIT_CLEAR" val="1"/>
  <p:tag name="KSO_WM_UNIT_LAYERLEVEL" val="1_1"/>
  <p:tag name="KSO_WM_DIAGRAM_GROUP_CODE" val="m1-1"/>
  <p:tag name="KSO_WM_UNIT_LINE_FORE_SCHEMECOLOR_INDEX" val="5"/>
  <p:tag name="KSO_WM_UNIT_LINE_FILL_TYPE" val="2"/>
</p:tagLst>
</file>

<file path=ppt/tags/tag45.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5"/>
  <p:tag name="KSO_WM_UNIT_ID" val="diagram776_1*m_i*1_15"/>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46.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6"/>
  <p:tag name="KSO_WM_UNIT_ID" val="diagram776_1*m_i*1_16"/>
  <p:tag name="KSO_WM_UNIT_CLEAR" val="1"/>
  <p:tag name="KSO_WM_UNIT_LAYERLEVEL" val="1_1"/>
  <p:tag name="KSO_WM_DIAGRAM_GROUP_CODE" val="m1-1"/>
  <p:tag name="KSO_WM_UNIT_TEXT_FILL_FORE_SCHEMECOLOR_INDEX" val="13"/>
  <p:tag name="KSO_WM_UNIT_TEXT_FILL_TYPE" val="1"/>
</p:tagLst>
</file>

<file path=ppt/tags/tag47.xml><?xml version="1.0" encoding="utf-8"?>
<p:tagLst xmlns:p="http://schemas.openxmlformats.org/presentationml/2006/main">
  <p:tag name="KSO_WM_TEMPLATE_CATEGORY" val="diagram"/>
  <p:tag name="KSO_WM_TEMPLATE_INDEX" val="776"/>
  <p:tag name="KSO_WM_TAG_VERSION" val="1.0"/>
  <p:tag name="KSO_WM_BEAUTIFY_FLAG" val="#wm#"/>
  <p:tag name="KSO_WM_UNIT_TYPE" val="m_h_a"/>
  <p:tag name="KSO_WM_UNIT_INDEX" val="1_5_1"/>
  <p:tag name="KSO_WM_UNIT_ID" val="diagram776_1*m_h_a*1_5_1"/>
  <p:tag name="KSO_WM_UNIT_CLEAR" val="1"/>
  <p:tag name="KSO_WM_UNIT_LAYERLEVEL" val="1_1_1"/>
  <p:tag name="KSO_WM_UNIT_VALUE" val="4"/>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48.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
  <p:tag name="KSO_WM_UNIT_ID" val="diagram776_1*m_i*1_1"/>
  <p:tag name="KSO_WM_UNIT_CLEAR" val="1"/>
  <p:tag name="KSO_WM_UNIT_LAYERLEVEL" val="1_1"/>
  <p:tag name="KSO_WM_DIAGRAM_GROUP_CODE" val="m1-1"/>
  <p:tag name="KSO_WM_UNIT_FILL_FORE_SCHEMECOLOR_INDEX" val="9"/>
  <p:tag name="KSO_WM_UNIT_FILL_TYPE" val="1"/>
  <p:tag name="KSO_WM_UNIT_TEXT_FILL_FORE_SCHEMECOLOR_INDEX" val="2"/>
  <p:tag name="KSO_WM_UNIT_TEXT_FILL_TYPE" val="1"/>
</p:tagLst>
</file>

<file path=ppt/tags/tag49.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9"/>
  <p:tag name="KSO_WM_UNIT_ID" val="diagram776_1*m_i*1_9"/>
  <p:tag name="KSO_WM_UNIT_CLEAR" val="1"/>
  <p:tag name="KSO_WM_UNIT_LAYERLEVEL" val="1_1"/>
  <p:tag name="KSO_WM_DIAGRAM_GROUP_CODE" val="m1-1"/>
  <p:tag name="KSO_WM_UNIT_LINE_FORE_SCHEMECOLOR_INDEX" val="9"/>
  <p:tag name="KSO_WM_UNIT_LINE_FILL_TYPE" val="2"/>
</p:tagLst>
</file>

<file path=ppt/tags/tag5.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3"/>
  <p:tag name="KSO_WM_UNIT_ID" val="diagram649_6*l_i*1_3"/>
  <p:tag name="KSO_WM_UNIT_CLEAR" val="1"/>
  <p:tag name="KSO_WM_UNIT_LAYERLEVEL" val="1_1"/>
  <p:tag name="KSO_WM_BEAUTIFY_FLAG" val="#wm#"/>
  <p:tag name="KSO_WM_UNIT_FILL_FORE_SCHEMECOLOR_INDEX" val="5"/>
  <p:tag name="KSO_WM_UNIT_FILL_TYPE" val="1"/>
</p:tagLst>
</file>

<file path=ppt/tags/tag50.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1"/>
  <p:tag name="KSO_WM_UNIT_ID" val="diagram776_1*m_i*1_11"/>
  <p:tag name="KSO_WM_UNIT_CLEAR" val="1"/>
  <p:tag name="KSO_WM_UNIT_LAYERLEVEL" val="1_1"/>
  <p:tag name="KSO_WM_DIAGRAM_GROUP_CODE" val="m1-1"/>
  <p:tag name="KSO_WM_UNIT_FILL_FORE_SCHEMECOLOR_INDEX" val="9"/>
  <p:tag name="KSO_WM_UNIT_FILL_TYPE" val="1"/>
  <p:tag name="KSO_WM_UNIT_TEXT_FILL_FORE_SCHEMECOLOR_INDEX" val="2"/>
  <p:tag name="KSO_WM_UNIT_TEXT_FILL_TYPE" val="1"/>
</p:tagLst>
</file>

<file path=ppt/tags/tag51.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7"/>
  <p:tag name="KSO_WM_UNIT_ID" val="diagram776_1*m_i*1_17"/>
  <p:tag name="KSO_WM_UNIT_CLEAR" val="1"/>
  <p:tag name="KSO_WM_UNIT_LAYERLEVEL" val="1_1"/>
  <p:tag name="KSO_WM_DIAGRAM_GROUP_CODE" val="m1-1"/>
  <p:tag name="KSO_WM_UNIT_TEXT_FILL_FORE_SCHEMECOLOR_INDEX" val="13"/>
  <p:tag name="KSO_WM_UNIT_TEXT_FILL_TYPE" val="1"/>
</p:tagLst>
</file>

<file path=ppt/tags/tag52.xml><?xml version="1.0" encoding="utf-8"?>
<p:tagLst xmlns:p="http://schemas.openxmlformats.org/presentationml/2006/main">
  <p:tag name="KSO_WM_TEMPLATE_CATEGORY" val="diagram"/>
  <p:tag name="KSO_WM_TEMPLATE_INDEX" val="776"/>
  <p:tag name="KSO_WM_TAG_VERSION" val="1.0"/>
  <p:tag name="KSO_WM_BEAUTIFY_FLAG" val="#wm#"/>
  <p:tag name="KSO_WM_UNIT_TYPE" val="m_h_a"/>
  <p:tag name="KSO_WM_UNIT_INDEX" val="1_1_1"/>
  <p:tag name="KSO_WM_UNIT_ID" val="diagram776_1*m_h_a*1_1_1"/>
  <p:tag name="KSO_WM_UNIT_CLEAR" val="1"/>
  <p:tag name="KSO_WM_UNIT_LAYERLEVEL" val="1_1_1"/>
  <p:tag name="KSO_WM_UNIT_VALUE" val="4"/>
  <p:tag name="KSO_WM_UNIT_HIGHLIGHT" val="0"/>
  <p:tag name="KSO_WM_UNIT_COMPATIBLE" val="0"/>
  <p:tag name="KSO_WM_DIAGRAM_GROUP_CODE" val="m1-1"/>
  <p:tag name="KSO_WM_UNIT_PRESET_TEXT" val="LOREM"/>
  <p:tag name="KSO_WM_UNIT_TEXT_FILL_FORE_SCHEMECOLOR_INDEX" val="9"/>
  <p:tag name="KSO_WM_UNIT_TEXT_FILL_TYPE" val="1"/>
</p:tagLst>
</file>

<file path=ppt/tags/tag53.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2"/>
  <p:tag name="KSO_WM_UNIT_ID" val="diagram776_1*m_i*1_2"/>
  <p:tag name="KSO_WM_UNIT_CLEAR" val="1"/>
  <p:tag name="KSO_WM_UNIT_LAYERLEVEL" val="1_1"/>
  <p:tag name="KSO_WM_DIAGRAM_GROUP_CODE" val="m1-1"/>
  <p:tag name="KSO_WM_UNIT_FILL_FORE_SCHEMECOLOR_INDEX" val="8"/>
  <p:tag name="KSO_WM_UNIT_FILL_TYPE" val="1"/>
  <p:tag name="KSO_WM_UNIT_TEXT_FILL_FORE_SCHEMECOLOR_INDEX" val="2"/>
  <p:tag name="KSO_WM_UNIT_TEXT_FILL_TYPE" val="1"/>
</p:tagLst>
</file>

<file path=ppt/tags/tag54.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8"/>
  <p:tag name="KSO_WM_UNIT_ID" val="diagram776_1*m_i*1_8"/>
  <p:tag name="KSO_WM_UNIT_CLEAR" val="1"/>
  <p:tag name="KSO_WM_UNIT_LAYERLEVEL" val="1_1"/>
  <p:tag name="KSO_WM_DIAGRAM_GROUP_CODE" val="m1-1"/>
  <p:tag name="KSO_WM_UNIT_LINE_FORE_SCHEMECOLOR_INDEX" val="8"/>
  <p:tag name="KSO_WM_UNIT_LINE_FILL_TYPE" val="2"/>
</p:tagLst>
</file>

<file path=ppt/tags/tag55.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2"/>
  <p:tag name="KSO_WM_UNIT_ID" val="diagram776_1*m_i*1_12"/>
  <p:tag name="KSO_WM_UNIT_CLEAR" val="1"/>
  <p:tag name="KSO_WM_UNIT_LAYERLEVEL" val="1_1"/>
  <p:tag name="KSO_WM_DIAGRAM_GROUP_CODE" val="m1-1"/>
  <p:tag name="KSO_WM_UNIT_FILL_FORE_SCHEMECOLOR_INDEX" val="8"/>
  <p:tag name="KSO_WM_UNIT_FILL_TYPE" val="1"/>
  <p:tag name="KSO_WM_UNIT_TEXT_FILL_FORE_SCHEMECOLOR_INDEX" val="2"/>
  <p:tag name="KSO_WM_UNIT_TEXT_FILL_TYPE" val="1"/>
</p:tagLst>
</file>

<file path=ppt/tags/tag56.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8"/>
  <p:tag name="KSO_WM_UNIT_ID" val="diagram776_1*m_i*1_18"/>
  <p:tag name="KSO_WM_UNIT_CLEAR" val="1"/>
  <p:tag name="KSO_WM_UNIT_LAYERLEVEL" val="1_1"/>
  <p:tag name="KSO_WM_DIAGRAM_GROUP_CODE" val="m1-1"/>
  <p:tag name="KSO_WM_UNIT_TEXT_FILL_FORE_SCHEMECOLOR_INDEX" val="13"/>
  <p:tag name="KSO_WM_UNIT_TEXT_FILL_TYPE" val="1"/>
</p:tagLst>
</file>

<file path=ppt/tags/tag57.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3"/>
  <p:tag name="KSO_WM_UNIT_ID" val="diagram776_1*m_i*1_3"/>
  <p:tag name="KSO_WM_UNIT_CLEAR" val="1"/>
  <p:tag name="KSO_WM_UNIT_LAYERLEVEL" val="1_1"/>
  <p:tag name="KSO_WM_DIAGRAM_GROUP_CODE" val="m1-1"/>
  <p:tag name="KSO_WM_UNIT_FILL_FORE_SCHEMECOLOR_INDEX" val="7"/>
  <p:tag name="KSO_WM_UNIT_FILL_TYPE" val="1"/>
  <p:tag name="KSO_WM_UNIT_TEXT_FILL_FORE_SCHEMECOLOR_INDEX" val="2"/>
  <p:tag name="KSO_WM_UNIT_TEXT_FILL_TYPE" val="1"/>
</p:tagLst>
</file>

<file path=ppt/tags/tag58.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7"/>
  <p:tag name="KSO_WM_UNIT_ID" val="diagram776_1*m_i*1_7"/>
  <p:tag name="KSO_WM_UNIT_CLEAR" val="1"/>
  <p:tag name="KSO_WM_UNIT_LAYERLEVEL" val="1_1"/>
  <p:tag name="KSO_WM_DIAGRAM_GROUP_CODE" val="m1-1"/>
  <p:tag name="KSO_WM_UNIT_LINE_FORE_SCHEMECOLOR_INDEX" val="7"/>
  <p:tag name="KSO_WM_UNIT_LINE_FILL_TYPE" val="2"/>
</p:tagLst>
</file>

<file path=ppt/tags/tag59.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3"/>
  <p:tag name="KSO_WM_UNIT_ID" val="diagram776_1*m_i*1_13"/>
  <p:tag name="KSO_WM_UNIT_CLEAR" val="1"/>
  <p:tag name="KSO_WM_UNIT_LAYERLEVEL" val="1_1"/>
  <p:tag name="KSO_WM_DIAGRAM_GROUP_CODE" val="m1-1"/>
  <p:tag name="KSO_WM_UNIT_FILL_FORE_SCHEMECOLOR_INDEX" val="7"/>
  <p:tag name="KSO_WM_UNIT_FILL_TYPE" val="1"/>
  <p:tag name="KSO_WM_UNIT_TEXT_FILL_FORE_SCHEMECOLOR_INDEX" val="2"/>
  <p:tag name="KSO_WM_UNIT_TEXT_FILL_TYPE" val="1"/>
</p:tagLst>
</file>

<file path=ppt/tags/tag6.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4"/>
  <p:tag name="KSO_WM_UNIT_ID" val="diagram649_6*l_i*1_4"/>
  <p:tag name="KSO_WM_UNIT_CLEAR" val="1"/>
  <p:tag name="KSO_WM_UNIT_LAYERLEVEL" val="1_1"/>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60.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19"/>
  <p:tag name="KSO_WM_UNIT_ID" val="diagram776_1*m_i*1_19"/>
  <p:tag name="KSO_WM_UNIT_CLEAR" val="1"/>
  <p:tag name="KSO_WM_UNIT_LAYERLEVEL" val="1_1"/>
  <p:tag name="KSO_WM_DIAGRAM_GROUP_CODE" val="m1-1"/>
  <p:tag name="KSO_WM_UNIT_TEXT_FILL_FORE_SCHEMECOLOR_INDEX" val="13"/>
  <p:tag name="KSO_WM_UNIT_TEXT_FILL_TYPE" val="1"/>
</p:tagLst>
</file>

<file path=ppt/tags/tag61.xml><?xml version="1.0" encoding="utf-8"?>
<p:tagLst xmlns:p="http://schemas.openxmlformats.org/presentationml/2006/main">
  <p:tag name="KSO_WM_TEMPLATE_CATEGORY" val="diagram"/>
  <p:tag name="KSO_WM_TEMPLATE_INDEX" val="776"/>
  <p:tag name="KSO_WM_TAG_VERSION" val="1.0"/>
  <p:tag name="KSO_WM_BEAUTIFY_FLAG" val="#wm#"/>
  <p:tag name="KSO_WM_UNIT_TYPE" val="m_h_a"/>
  <p:tag name="KSO_WM_UNIT_INDEX" val="1_3_1"/>
  <p:tag name="KSO_WM_UNIT_ID" val="diagram776_1*m_h_a*1_3_1"/>
  <p:tag name="KSO_WM_UNIT_CLEAR" val="1"/>
  <p:tag name="KSO_WM_UNIT_LAYERLEVEL" val="1_1_1"/>
  <p:tag name="KSO_WM_UNIT_VALUE" val="4"/>
  <p:tag name="KSO_WM_UNIT_HIGHLIGHT" val="0"/>
  <p:tag name="KSO_WM_UNIT_COMPATIBLE" val="0"/>
  <p:tag name="KSO_WM_DIAGRAM_GROUP_CODE" val="m1-1"/>
  <p:tag name="KSO_WM_UNIT_PRESET_TEXT" val="LOREM"/>
  <p:tag name="KSO_WM_UNIT_TEXT_FILL_FORE_SCHEMECOLOR_INDEX" val="7"/>
  <p:tag name="KSO_WM_UNIT_TEXT_FILL_TYPE" val="1"/>
</p:tagLst>
</file>

<file path=ppt/tags/tag62.xml><?xml version="1.0" encoding="utf-8"?>
<p:tagLst xmlns:p="http://schemas.openxmlformats.org/presentationml/2006/main">
  <p:tag name="KSO_WM_TEMPLATE_CATEGORY" val="diagram"/>
  <p:tag name="KSO_WM_TEMPLATE_INDEX" val="776"/>
  <p:tag name="KSO_WM_TAG_VERSION" val="1.0"/>
  <p:tag name="KSO_WM_BEAUTIFY_FLAG" val="#wm#"/>
  <p:tag name="KSO_WM_UNIT_TYPE" val="m_i"/>
  <p:tag name="KSO_WM_UNIT_INDEX" val="1_4"/>
  <p:tag name="KSO_WM_UNIT_ID" val="diagram776_1*m_i*1_4"/>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63.xml><?xml version="1.0" encoding="utf-8"?>
<p:tagLst xmlns:p="http://schemas.openxmlformats.org/presentationml/2006/main">
  <p:tag name="KSO_WM_TEMPLATE_CATEGORY" val="diagram"/>
  <p:tag name="KSO_WM_TEMPLATE_INDEX" val="776"/>
  <p:tag name="KSO_WM_TAG_VERSION" val="1.0"/>
  <p:tag name="KSO_WM_BEAUTIFY_FLAG" val="#wm#"/>
  <p:tag name="KSO_WM_UNIT_TYPE" val="m_h_a"/>
  <p:tag name="KSO_WM_UNIT_INDEX" val="1_4_1"/>
  <p:tag name="KSO_WM_UNIT_ID" val="diagram776_1*m_h_a*1_4_1"/>
  <p:tag name="KSO_WM_UNIT_CLEAR" val="1"/>
  <p:tag name="KSO_WM_UNIT_LAYERLEVEL" val="1_1_1"/>
  <p:tag name="KSO_WM_UNIT_VALUE" val="4"/>
  <p:tag name="KSO_WM_UNIT_HIGHLIGHT" val="0"/>
  <p:tag name="KSO_WM_UNIT_COMPATIBLE" val="0"/>
  <p:tag name="KSO_WM_DIAGRAM_GROUP_CODE" val="m1-1"/>
  <p:tag name="KSO_WM_UNIT_PRESET_TEXT" val="LOREM"/>
  <p:tag name="KSO_WM_UNIT_TEXT_FILL_FORE_SCHEMECOLOR_INDEX" val="6"/>
  <p:tag name="KSO_WM_UNIT_TEXT_FILL_TYPE" val="1"/>
</p:tagLst>
</file>

<file path=ppt/tags/tag64.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1"/>
  <p:tag name="KSO_WM_UNIT_ID" val="diagram20171553_1*n_h_i*1_2_1"/>
  <p:tag name="KSO_WM_UNIT_LAYERLEVEL" val="1_1_1"/>
  <p:tag name="KSO_WM_DIAGRAM_GROUP_CODE" val="n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65.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a"/>
  <p:tag name="KSO_WM_UNIT_INDEX" val="1_1_1"/>
  <p:tag name="KSO_WM_UNIT_CLEAR" val="1"/>
  <p:tag name="KSO_WM_UNIT_LAYERLEVEL" val="1_1_1"/>
  <p:tag name="KSO_WM_UNIT_VALUE" val="30"/>
  <p:tag name="KSO_WM_UNIT_HIGHLIGHT" val="0"/>
  <p:tag name="KSO_WM_UNIT_COMPATIBLE" val="0"/>
  <p:tag name="KSO_WM_UNIT_PRESET_TEXT_INDEX" val="3"/>
  <p:tag name="KSO_WM_UNIT_PRESET_TEXT_LEN" val="17"/>
  <p:tag name="KSO_WM_DIAGRAM_GROUP_CODE" val="n1-1"/>
  <p:tag name="KSO_WM_UNIT_ID" val="diagram20171553_1*n_h_a*1_1_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66.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1*n_h_f*1_2_1"/>
  <p:tag name="KSO_WM_UNIT_TEXT_FILL_FORE_SCHEMECOLOR_INDEX" val="13"/>
  <p:tag name="KSO_WM_UNIT_TEXT_FILL_TYPE" val="1"/>
</p:tagLst>
</file>

<file path=ppt/tags/tag67.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2"/>
  <p:tag name="KSO_WM_UNIT_ID" val="diagram20171553_1*n_h_i*1_2_2"/>
  <p:tag name="KSO_WM_UNIT_LAYERLEVEL" val="1_1_1"/>
  <p:tag name="KSO_WM_DIAGRAM_GROUP_CODE" val="n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68.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3"/>
  <p:tag name="KSO_WM_UNIT_ID" val="diagram20171553_1*n_h_i*1_2_3"/>
  <p:tag name="KSO_WM_UNIT_LAYERLEVEL" val="1_1_1"/>
  <p:tag name="KSO_WM_DIAGRAM_GROUP_CODE" val="n1-1"/>
  <p:tag name="KSO_WM_UNIT_LINE_FORE_SCHEMECOLOR_INDEX" val="14"/>
  <p:tag name="KSO_WM_UNIT_LINE_FILL_TYPE" val="2"/>
</p:tagLst>
</file>

<file path=ppt/tags/tag69.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4"/>
  <p:tag name="KSO_WM_UNIT_ID" val="diagram20171553_1*n_h_i*1_2_4"/>
  <p:tag name="KSO_WM_UNIT_LAYERLEVEL" val="1_1_1"/>
  <p:tag name="KSO_WM_DIAGRAM_GROUP_CODE" val="n1-1"/>
  <p:tag name="KSO_WM_UNIT_LINE_FORE_SCHEMECOLOR_INDEX" val="14"/>
  <p:tag name="KSO_WM_UNIT_LINE_FILL_TYPE" val="2"/>
</p:tagLst>
</file>

<file path=ppt/tags/tag7.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5"/>
  <p:tag name="KSO_WM_UNIT_ID" val="diagram649_6*l_i*1_5"/>
  <p:tag name="KSO_WM_UNIT_CLEAR" val="1"/>
  <p:tag name="KSO_WM_UNIT_LAYERLEVEL" val="1_1"/>
  <p:tag name="KSO_WM_BEAUTIFY_FLAG" val="#wm#"/>
  <p:tag name="KSO_WM_UNIT_FILL_FORE_SCHEMECOLOR_INDEX" val="5"/>
  <p:tag name="KSO_WM_UNIT_FILL_TYPE" val="1"/>
  <p:tag name="KSO_WM_UNIT_TEXT_FILL_FORE_SCHEMECOLOR_INDEX" val="13"/>
  <p:tag name="KSO_WM_UNIT_TEXT_FILL_TYPE" val="1"/>
</p:tagLst>
</file>

<file path=ppt/tags/tag70.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2"/>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1*n_h_f*1_2_2"/>
  <p:tag name="KSO_WM_UNIT_TEXT_FILL_FORE_SCHEMECOLOR_INDEX" val="13"/>
  <p:tag name="KSO_WM_UNIT_TEXT_FILL_TYPE" val="1"/>
</p:tagLst>
</file>

<file path=ppt/tags/tag71.xml><?xml version="1.0" encoding="utf-8"?>
<p:tagLst xmlns:p="http://schemas.openxmlformats.org/presentationml/2006/main">
  <p:tag name="KSO_WM_TAG_VERSION" val="1.0"/>
  <p:tag name="KSO_WM_BEAUTIFY_FLAG" val="#wm#"/>
  <p:tag name="KSO_WM_UNIT_TYPE" val="i"/>
  <p:tag name="KSO_WM_UNIT_ID" val="diagram649_6*i*1"/>
  <p:tag name="KSO_WM_TEMPLATE_CATEGORY" val="diagram"/>
  <p:tag name="KSO_WM_TEMPLATE_INDEX" val="649"/>
  <p:tag name="KSO_WM_UNIT_INDEX" val="1"/>
</p:tagLst>
</file>

<file path=ppt/tags/tag72.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1"/>
  <p:tag name="KSO_WM_UNIT_ID" val="diagram649_6*l_i*1_1"/>
  <p:tag name="KSO_WM_UNIT_CLEAR" val="1"/>
  <p:tag name="KSO_WM_UNIT_LAYERLEVEL" val="1_1"/>
  <p:tag name="KSO_WM_BEAUTIFY_FLAG" val="#wm#"/>
  <p:tag name="KSO_WM_UNIT_LINE_FORE_SCHEMECOLOR_INDEX" val="16"/>
  <p:tag name="KSO_WM_UNIT_LINE_FILL_TYPE" val="2"/>
  <p:tag name="KSO_WM_UNIT_TEXT_FILL_FORE_SCHEMECOLOR_INDEX" val="2"/>
  <p:tag name="KSO_WM_UNIT_TEXT_FILL_TYPE" val="1"/>
</p:tagLst>
</file>

<file path=ppt/tags/tag73.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2"/>
  <p:tag name="KSO_WM_UNIT_ID" val="diagram649_6*l_i*1_2"/>
  <p:tag name="KSO_WM_UNIT_CLEAR" val="1"/>
  <p:tag name="KSO_WM_UNIT_LAYERLEVEL" val="1_1"/>
  <p:tag name="KSO_WM_BEAUTIFY_FLAG" val="#wm#"/>
  <p:tag name="KSO_WM_UNIT_FILL_FORE_SCHEMECOLOR_INDEX" val="10"/>
  <p:tag name="KSO_WM_UNIT_FILL_TYPE" val="1"/>
  <p:tag name="KSO_WM_UNIT_TEXT_FILL_FORE_SCHEMECOLOR_INDEX" val="2"/>
  <p:tag name="KSO_WM_UNIT_TEXT_FILL_TYPE" val="1"/>
</p:tagLst>
</file>

<file path=ppt/tags/tag74.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1_1"/>
  <p:tag name="KSO_WM_UNIT_ID" val="diagram160003_1*n_h_f*1_1_1"/>
  <p:tag name="KSO_WM_UNIT_CLEAR" val="1"/>
  <p:tag name="KSO_WM_UNIT_LAYERLEVEL" val="1_1_1"/>
  <p:tag name="KSO_WM_UNIT_VALUE" val="42"/>
  <p:tag name="KSO_WM_UNIT_HIGHLIGHT" val="0"/>
  <p:tag name="KSO_WM_UNIT_COMPATIBLE" val="0"/>
  <p:tag name="KSO_WM_DIAGRAM_GROUP_CODE" val="n1-1"/>
  <p:tag name="KSO_WM_UNIT_PRESET_TEXT" val="LOREM IPSUM"/>
  <p:tag name="KSO_WM_UNIT_FILL_FORE_SCHEMECOLOR_INDEX" val="5"/>
  <p:tag name="KSO_WM_UNIT_FILL_TYPE" val="1"/>
  <p:tag name="KSO_WM_UNIT_TEXT_FILL_FORE_SCHEMECOLOR_INDEX" val="14"/>
  <p:tag name="KSO_WM_UNIT_TEXT_FILL_TYPE" val="1"/>
</p:tagLst>
</file>

<file path=ppt/tags/tag75.xml><?xml version="1.0" encoding="utf-8"?>
<p:tagLst xmlns:p="http://schemas.openxmlformats.org/presentationml/2006/main">
  <p:tag name="KSO_WM_TAG_VERSION" val="1.0"/>
  <p:tag name="KSO_WM_BEAUTIFY_FLAG" val="#wm#"/>
  <p:tag name="KSO_WM_UNIT_TYPE" val="i"/>
  <p:tag name="KSO_WM_UNIT_ID" val="diagram160003_1*i*1"/>
  <p:tag name="KSO_WM_TEMPLATE_CATEGORY" val="diagram"/>
  <p:tag name="KSO_WM_TEMPLATE_INDEX" val="160003"/>
  <p:tag name="KSO_WM_UNIT_INDEX" val="1"/>
</p:tagLst>
</file>

<file path=ppt/tags/tag76.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i"/>
  <p:tag name="KSO_WM_UNIT_INDEX" val="1_1"/>
  <p:tag name="KSO_WM_UNIT_ID" val="diagram160003_1*n_i*1_1"/>
  <p:tag name="KSO_WM_UNIT_CLEAR" val="1"/>
  <p:tag name="KSO_WM_UNIT_LAYERLEVEL" val="1_1"/>
  <p:tag name="KSO_WM_DIAGRAM_GROUP_CODE" val="n1-1"/>
  <p:tag name="KSO_WM_UNIT_FILL_FORE_SCHEMECOLOR_INDEX" val="5"/>
  <p:tag name="KSO_WM_UNIT_FILL_TYPE" val="1"/>
  <p:tag name="KSO_WM_UNIT_TEXT_FILL_FORE_SCHEMECOLOR_INDEX" val="2"/>
  <p:tag name="KSO_WM_UNIT_TEXT_FILL_TYPE" val="1"/>
</p:tagLst>
</file>

<file path=ppt/tags/tag77.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2_1"/>
  <p:tag name="KSO_WM_UNIT_ID" val="diagram160003_1*n_h_f*1_2_1"/>
  <p:tag name="KSO_WM_UNIT_CLEAR" val="1"/>
  <p:tag name="KSO_WM_UNIT_LAYERLEVEL" val="1_1_1"/>
  <p:tag name="KSO_WM_UNIT_VALUE" val="48"/>
  <p:tag name="KSO_WM_UNIT_HIGHLIGHT" val="0"/>
  <p:tag name="KSO_WM_UNIT_COMPATIBLE" val="0"/>
  <p:tag name="KSO_WM_DIAGRAM_GROUP_CODE" val="n1-1"/>
  <p:tag name="KSO_WM_UNIT_PRESET_TEXT" val="LOREM IPSUM DOLOR SIT AMET, CONSECTETUR ADIPISICING ELIT, SED DO EIUSMOD TEMPOR"/>
  <p:tag name="KSO_WM_UNIT_TEXT_FILL_FORE_SCHEMECOLOR_INDEX" val="5"/>
  <p:tag name="KSO_WM_UNIT_TEXT_FILL_TYPE" val="1"/>
</p:tagLst>
</file>

<file path=ppt/tags/tag78.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1"/>
  <p:tag name="KSO_WM_UNIT_ID" val="diagram20171553_1*n_h_i*1_2_1"/>
  <p:tag name="KSO_WM_UNIT_LAYERLEVEL" val="1_1_1"/>
  <p:tag name="KSO_WM_DIAGRAM_GROUP_CODE" val="n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79.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a"/>
  <p:tag name="KSO_WM_UNIT_INDEX" val="1_1_1"/>
  <p:tag name="KSO_WM_UNIT_CLEAR" val="1"/>
  <p:tag name="KSO_WM_UNIT_LAYERLEVEL" val="1_1_1"/>
  <p:tag name="KSO_WM_UNIT_VALUE" val="30"/>
  <p:tag name="KSO_WM_UNIT_HIGHLIGHT" val="0"/>
  <p:tag name="KSO_WM_UNIT_COMPATIBLE" val="0"/>
  <p:tag name="KSO_WM_UNIT_PRESET_TEXT_INDEX" val="3"/>
  <p:tag name="KSO_WM_UNIT_PRESET_TEXT_LEN" val="17"/>
  <p:tag name="KSO_WM_DIAGRAM_GROUP_CODE" val="n1-1"/>
  <p:tag name="KSO_WM_UNIT_ID" val="diagram20171553_1*n_h_a*1_1_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8.xml><?xml version="1.0" encoding="utf-8"?>
<p:tagLst xmlns:p="http://schemas.openxmlformats.org/presentationml/2006/main">
  <p:tag name="KSO_WM_TEMPLATE_CATEGORY" val="diagram"/>
  <p:tag name="KSO_WM_TEMPLATE_INDEX" val="649"/>
  <p:tag name="KSO_WM_DIAGRAM_GROUP_CODE" val="l1-1"/>
  <p:tag name="KSO_WM_TAG_VERSION" val="1.0"/>
  <p:tag name="KSO_WM_UNIT_TYPE" val="l_i"/>
  <p:tag name="KSO_WM_UNIT_INDEX" val="1_6"/>
  <p:tag name="KSO_WM_UNIT_ID" val="diagram649_6*l_i*1_6"/>
  <p:tag name="KSO_WM_UNIT_CLEAR" val="1"/>
  <p:tag name="KSO_WM_UNIT_LAYERLEVEL" val="1_1"/>
  <p:tag name="KSO_WM_BEAUTIFY_FLAG" val="#wm#"/>
  <p:tag name="KSO_WM_UNIT_LINE_FORE_SCHEMECOLOR_INDEX" val="5"/>
  <p:tag name="KSO_WM_UNIT_LINE_FILL_TYPE" val="2"/>
</p:tagLst>
</file>

<file path=ppt/tags/tag80.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1*n_h_f*1_2_1"/>
  <p:tag name="KSO_WM_UNIT_TEXT_FILL_FORE_SCHEMECOLOR_INDEX" val="13"/>
  <p:tag name="KSO_WM_UNIT_TEXT_FILL_TYPE" val="1"/>
</p:tagLst>
</file>

<file path=ppt/tags/tag81.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2"/>
  <p:tag name="KSO_WM_UNIT_ID" val="diagram20171553_1*n_h_i*1_2_2"/>
  <p:tag name="KSO_WM_UNIT_LAYERLEVEL" val="1_1_1"/>
  <p:tag name="KSO_WM_DIAGRAM_GROUP_CODE" val="n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82.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3"/>
  <p:tag name="KSO_WM_UNIT_ID" val="diagram20171553_1*n_h_i*1_2_3"/>
  <p:tag name="KSO_WM_UNIT_LAYERLEVEL" val="1_1_1"/>
  <p:tag name="KSO_WM_DIAGRAM_GROUP_CODE" val="n1-1"/>
  <p:tag name="KSO_WM_UNIT_LINE_FORE_SCHEMECOLOR_INDEX" val="14"/>
  <p:tag name="KSO_WM_UNIT_LINE_FILL_TYPE" val="2"/>
</p:tagLst>
</file>

<file path=ppt/tags/tag83.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4"/>
  <p:tag name="KSO_WM_UNIT_ID" val="diagram20171553_1*n_h_i*1_2_4"/>
  <p:tag name="KSO_WM_UNIT_LAYERLEVEL" val="1_1_1"/>
  <p:tag name="KSO_WM_DIAGRAM_GROUP_CODE" val="n1-1"/>
  <p:tag name="KSO_WM_UNIT_LINE_FORE_SCHEMECOLOR_INDEX" val="14"/>
  <p:tag name="KSO_WM_UNIT_LINE_FILL_TYPE" val="2"/>
</p:tagLst>
</file>

<file path=ppt/tags/tag84.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2"/>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1*n_h_f*1_2_2"/>
  <p:tag name="KSO_WM_UNIT_TEXT_FILL_FORE_SCHEMECOLOR_INDEX" val="13"/>
  <p:tag name="KSO_WM_UNIT_TEXT_FILL_TYPE" val="1"/>
</p:tagLst>
</file>

<file path=ppt/tags/tag85.xml><?xml version="1.0" encoding="utf-8"?>
<p:tagLst xmlns:p="http://schemas.openxmlformats.org/presentationml/2006/main">
  <p:tag name="KSO_WM_TAG_VERSION" val="1.0"/>
  <p:tag name="KSO_WM_BEAUTIFY_FLAG" val="#wm#"/>
  <p:tag name="KSO_WM_UNIT_TYPE" val="i"/>
  <p:tag name="KSO_WM_UNIT_ID" val="diagram795_6*i*0"/>
  <p:tag name="KSO_WM_TEMPLATE_CATEGORY" val="diagram"/>
  <p:tag name="KSO_WM_TEMPLATE_INDEX" val="795"/>
  <p:tag name="KSO_WM_UNIT_INDEX" val="0"/>
</p:tagLst>
</file>

<file path=ppt/tags/tag86.xml><?xml version="1.0" encoding="utf-8"?>
<p:tagLst xmlns:p="http://schemas.openxmlformats.org/presentationml/2006/main">
  <p:tag name="KSO_WM_TEMPLATE_CATEGORY" val="diagram"/>
  <p:tag name="KSO_WM_TEMPLATE_INDEX" val="795"/>
  <p:tag name="KSO_WM_TAG_VERSION" val="1.0"/>
  <p:tag name="KSO_WM_UNIT_TYPE" val="l_i"/>
  <p:tag name="KSO_WM_UNIT_INDEX" val="1_1"/>
  <p:tag name="KSO_WM_UNIT_ID" val="diagram795_6*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87.xml><?xml version="1.0" encoding="utf-8"?>
<p:tagLst xmlns:p="http://schemas.openxmlformats.org/presentationml/2006/main">
  <p:tag name="KSO_WM_TEMPLATE_CATEGORY" val="diagram"/>
  <p:tag name="KSO_WM_TEMPLATE_INDEX" val="795"/>
  <p:tag name="KSO_WM_TAG_VERSION" val="1.0"/>
  <p:tag name="KSO_WM_UNIT_TYPE" val="l_i"/>
  <p:tag name="KSO_WM_UNIT_INDEX" val="1_2"/>
  <p:tag name="KSO_WM_UNIT_ID" val="diagram795_6*l_i*1_2"/>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88.xml><?xml version="1.0" encoding="utf-8"?>
<p:tagLst xmlns:p="http://schemas.openxmlformats.org/presentationml/2006/main">
  <p:tag name="KSO_WM_TEMPLATE_CATEGORY" val="diagram"/>
  <p:tag name="KSO_WM_TEMPLATE_INDEX" val="795"/>
  <p:tag name="KSO_WM_TAG_VERSION" val="1.0"/>
  <p:tag name="KSO_WM_UNIT_TYPE" val="l_i"/>
  <p:tag name="KSO_WM_UNIT_INDEX" val="1_3"/>
  <p:tag name="KSO_WM_UNIT_ID" val="diagram795_6*l_i*1_3"/>
  <p:tag name="KSO_WM_UNIT_CLEAR" val="1"/>
  <p:tag name="KSO_WM_UNIT_LAYERLEVEL" val="1_1"/>
  <p:tag name="KSO_WM_BEAUTIFY_FLAG" val="#wm#"/>
  <p:tag name="KSO_WM_DIAGRAM_GROUP_CODE" val="l1-1"/>
  <p:tag name="KSO_WM_UNIT_FILL_FORE_SCHEMECOLOR_INDEX" val="14"/>
  <p:tag name="KSO_WM_UNIT_FILL_TYPE" val="1"/>
</p:tagLst>
</file>

<file path=ppt/tags/tag89.xml><?xml version="1.0" encoding="utf-8"?>
<p:tagLst xmlns:p="http://schemas.openxmlformats.org/presentationml/2006/main">
  <p:tag name="KSO_WM_TAG_VERSION" val="1.0"/>
  <p:tag name="KSO_WM_BEAUTIFY_FLAG" val="#wm#"/>
  <p:tag name="KSO_WM_UNIT_TYPE" val="i"/>
  <p:tag name="KSO_WM_UNIT_ID" val="diagram795_6*i*7"/>
  <p:tag name="KSO_WM_TEMPLATE_CATEGORY" val="diagram"/>
  <p:tag name="KSO_WM_TEMPLATE_INDEX" val="795"/>
  <p:tag name="KSO_WM_UNIT_INDEX" val="7"/>
</p:tagLst>
</file>

<file path=ppt/tags/tag9.xml><?xml version="1.0" encoding="utf-8"?>
<p:tagLst xmlns:p="http://schemas.openxmlformats.org/presentationml/2006/main">
  <p:tag name="KSO_WM_TEMPLATE_CATEGORY" val="diagram"/>
  <p:tag name="KSO_WM_TEMPLATE_INDEX" val="649"/>
  <p:tag name="KSO_WM_DIAGRAM_GROUP_CODE" val="l1-1"/>
  <p:tag name="KSO_WM_UNIT_TYPE" val="l_h_f"/>
  <p:tag name="KSO_WM_UNIT_INDEX" val="1_1_1"/>
  <p:tag name="KSO_WM_UNIT_ID" val="diagram649_6*l_h_f*1_1_1"/>
  <p:tag name="KSO_WM_UNIT_CLEAR" val="1"/>
  <p:tag name="KSO_WM_UNIT_LAYERLEVEL" val="1_1_1"/>
  <p:tag name="KSO_WM_UNIT_VALUE" val="16"/>
  <p:tag name="KSO_WM_UNIT_HIGHLIGHT" val="0"/>
  <p:tag name="KSO_WM_UNIT_COMPATIBLE" val="0"/>
  <p:tag name="KSO_WM_UNIT_PRESET_TEXT_INDEX" val="3"/>
  <p:tag name="KSO_WM_UNIT_PRESET_TEXT_LEN" val="5"/>
  <p:tag name="KSO_WM_BEAUTIFY_FLAG" val="#wm#"/>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90.xml><?xml version="1.0" encoding="utf-8"?>
<p:tagLst xmlns:p="http://schemas.openxmlformats.org/presentationml/2006/main">
  <p:tag name="KSO_WM_TEMPLATE_CATEGORY" val="diagram"/>
  <p:tag name="KSO_WM_TEMPLATE_INDEX" val="795"/>
  <p:tag name="KSO_WM_TAG_VERSION" val="1.0"/>
  <p:tag name="KSO_WM_UNIT_TYPE" val="l_i"/>
  <p:tag name="KSO_WM_UNIT_INDEX" val="1_4"/>
  <p:tag name="KSO_WM_UNIT_ID" val="diagram795_6*l_i*1_4"/>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2"/>
  <p:tag name="KSO_WM_UNIT_TEXT_FILL_TYPE" val="1"/>
</p:tagLst>
</file>

<file path=ppt/tags/tag91.xml><?xml version="1.0" encoding="utf-8"?>
<p:tagLst xmlns:p="http://schemas.openxmlformats.org/presentationml/2006/main">
  <p:tag name="KSO_WM_TEMPLATE_CATEGORY" val="diagram"/>
  <p:tag name="KSO_WM_TEMPLATE_INDEX" val="795"/>
  <p:tag name="KSO_WM_TAG_VERSION" val="1.0"/>
  <p:tag name="KSO_WM_UNIT_TYPE" val="l_i"/>
  <p:tag name="KSO_WM_UNIT_INDEX" val="1_5"/>
  <p:tag name="KSO_WM_UNIT_ID" val="diagram795_6*l_i*1_5"/>
  <p:tag name="KSO_WM_UNIT_CLEAR" val="1"/>
  <p:tag name="KSO_WM_UNIT_LAYERLEVEL" val="1_1"/>
  <p:tag name="KSO_WM_BEAUTIFY_FLAG" val="#wm#"/>
  <p:tag name="KSO_WM_DIAGRAM_GROUP_CODE" val="l1-1"/>
  <p:tag name="KSO_WM_UNIT_FILL_FORE_SCHEMECOLOR_INDEX" val="14"/>
  <p:tag name="KSO_WM_UNIT_FILL_TYPE" val="1"/>
</p:tagLst>
</file>

<file path=ppt/tags/tag92.xml><?xml version="1.0" encoding="utf-8"?>
<p:tagLst xmlns:p="http://schemas.openxmlformats.org/presentationml/2006/main">
  <p:tag name="KSO_WM_TEMPLATE_CATEGORY" val="diagram"/>
  <p:tag name="KSO_WM_TEMPLATE_INDEX" val="795"/>
  <p:tag name="KSO_WM_TAG_VERSION" val="1.0"/>
  <p:tag name="KSO_WM_UNIT_TYPE" val="l_i"/>
  <p:tag name="KSO_WM_UNIT_INDEX" val="1_6"/>
  <p:tag name="KSO_WM_UNIT_ID" val="diagram795_6*l_i*1_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Lst>
</file>

<file path=ppt/tags/tag93.xml><?xml version="1.0" encoding="utf-8"?>
<p:tagLst xmlns:p="http://schemas.openxmlformats.org/presentationml/2006/main">
  <p:tag name="KSO_WM_TEMPLATE_CATEGORY" val="diagram"/>
  <p:tag name="KSO_WM_TEMPLATE_INDEX" val="795"/>
  <p:tag name="KSO_WM_TAG_VERSION" val="1.0"/>
  <p:tag name="KSO_WM_UNIT_TYPE" val="l_i"/>
  <p:tag name="KSO_WM_UNIT_INDEX" val="1_7"/>
  <p:tag name="KSO_WM_UNIT_ID" val="diagram795_6*l_i*1_7"/>
  <p:tag name="KSO_WM_UNIT_CLEAR" val="1"/>
  <p:tag name="KSO_WM_UNIT_LAYERLEVEL" val="1_1"/>
  <p:tag name="KSO_WM_BEAUTIFY_FLAG" val="#wm#"/>
  <p:tag name="KSO_WM_DIAGRAM_GROUP_CODE" val="l1-1"/>
  <p:tag name="KSO_WM_UNIT_TEXT_FILL_FORE_SCHEMECOLOR_INDEX" val="14"/>
  <p:tag name="KSO_WM_UNIT_TEXT_FILL_TYPE" val="1"/>
</p:tagLst>
</file>

<file path=ppt/tags/tag94.xml><?xml version="1.0" encoding="utf-8"?>
<p:tagLst xmlns:p="http://schemas.openxmlformats.org/presentationml/2006/main">
  <p:tag name="KSO_WM_TEMPLATE_CATEGORY" val="diagram"/>
  <p:tag name="KSO_WM_TEMPLATE_INDEX" val="795"/>
  <p:tag name="KSO_WM_TAG_VERSION" val="1.0"/>
  <p:tag name="KSO_WM_UNIT_TYPE" val="l_i"/>
  <p:tag name="KSO_WM_UNIT_INDEX" val="1_8"/>
  <p:tag name="KSO_WM_UNIT_ID" val="diagram795_6*l_i*1_8"/>
  <p:tag name="KSO_WM_UNIT_CLEAR" val="1"/>
  <p:tag name="KSO_WM_UNIT_LAYERLEVEL" val="1_1"/>
  <p:tag name="KSO_WM_BEAUTIFY_FLAG" val="#wm#"/>
  <p:tag name="KSO_WM_DIAGRAM_GROUP_CODE" val="l1-1"/>
  <p:tag name="KSO_WM_UNIT_LINE_FORE_SCHEMECOLOR_INDEX" val="13"/>
  <p:tag name="KSO_WM_UNIT_LINE_FILL_TYPE" val="2"/>
</p:tagLst>
</file>

<file path=ppt/tags/tag95.xml><?xml version="1.0" encoding="utf-8"?>
<p:tagLst xmlns:p="http://schemas.openxmlformats.org/presentationml/2006/main">
  <p:tag name="KSO_WM_TEMPLATE_CATEGORY" val="diagram"/>
  <p:tag name="KSO_WM_TEMPLATE_INDEX" val="774"/>
  <p:tag name="KSO_WM_TAG_VERSION" val="1.0"/>
  <p:tag name="KSO_WM_UNIT_TYPE" val="l_i"/>
  <p:tag name="KSO_WM_UNIT_INDEX" val="1_1"/>
  <p:tag name="KSO_WM_UNIT_ID" val="diagram774_4*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96.xml><?xml version="1.0" encoding="utf-8"?>
<p:tagLst xmlns:p="http://schemas.openxmlformats.org/presentationml/2006/main">
  <p:tag name="KSO_WM_TEMPLATE_CATEGORY" val="diagram"/>
  <p:tag name="KSO_WM_TEMPLATE_INDEX" val="774"/>
  <p:tag name="KSO_WM_TAG_VERSION" val="1.0"/>
  <p:tag name="KSO_WM_UNIT_TYPE" val="l_h_a"/>
  <p:tag name="KSO_WM_UNIT_INDEX" val="1_1_1"/>
  <p:tag name="KSO_WM_UNIT_ID" val="diagram774_4*l_h_a*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5"/>
  <p:tag name="KSO_WM_UNIT_FILL_TYPE" val="1"/>
  <p:tag name="KSO_WM_UNIT_TEXT_FILL_FORE_SCHEMECOLOR_INDEX" val="2"/>
  <p:tag name="KSO_WM_UNIT_TEXT_FILL_TYPE" val="1"/>
</p:tagLst>
</file>

<file path=ppt/tags/tag97.xml><?xml version="1.0" encoding="utf-8"?>
<p:tagLst xmlns:p="http://schemas.openxmlformats.org/presentationml/2006/main">
  <p:tag name="KSO_WM_TEMPLATE_CATEGORY" val="diagram"/>
  <p:tag name="KSO_WM_TEMPLATE_INDEX" val="774"/>
  <p:tag name="KSO_WM_TAG_VERSION" val="1.0"/>
  <p:tag name="KSO_WM_UNIT_TYPE" val="l_i"/>
  <p:tag name="KSO_WM_UNIT_INDEX" val="1_2"/>
  <p:tag name="KSO_WM_UNIT_ID" val="diagram774_4*l_i*1_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98.xml><?xml version="1.0" encoding="utf-8"?>
<p:tagLst xmlns:p="http://schemas.openxmlformats.org/presentationml/2006/main">
  <p:tag name="KSO_WM_TEMPLATE_CATEGORY" val="diagram"/>
  <p:tag name="KSO_WM_TEMPLATE_INDEX" val="774"/>
  <p:tag name="KSO_WM_TAG_VERSION" val="1.0"/>
  <p:tag name="KSO_WM_UNIT_TYPE" val="l_i"/>
  <p:tag name="KSO_WM_UNIT_INDEX" val="1_3"/>
  <p:tag name="KSO_WM_UNIT_ID" val="diagram774_4*l_i*1_3"/>
  <p:tag name="KSO_WM_UNIT_CLEAR" val="1"/>
  <p:tag name="KSO_WM_UNIT_LAYERLEVEL" val="1_1"/>
  <p:tag name="KSO_WM_BEAUTIFY_FLAG" val="#wm#"/>
  <p:tag name="KSO_WM_DIAGRAM_GROUP_CODE" val="l1-1"/>
  <p:tag name="KSO_WM_UNIT_FILL_FORE_SCHEMECOLOR_INDEX" val="14"/>
  <p:tag name="KSO_WM_UNIT_FILL_TYPE" val="1"/>
</p:tagLst>
</file>

<file path=ppt/tags/tag99.xml><?xml version="1.0" encoding="utf-8"?>
<p:tagLst xmlns:p="http://schemas.openxmlformats.org/presentationml/2006/main">
  <p:tag name="KSO_WM_TEMPLATE_CATEGORY" val="diagram"/>
  <p:tag name="KSO_WM_TEMPLATE_INDEX" val="774"/>
  <p:tag name="KSO_WM_TAG_VERSION" val="1.0"/>
  <p:tag name="KSO_WM_UNIT_TYPE" val="l_h_h_f"/>
  <p:tag name="KSO_WM_UNIT_INDEX" val="1_1_1_1"/>
  <p:tag name="KSO_WM_UNIT_ID" val="diagram774_4*l_h_h_f*1_1_1_1"/>
  <p:tag name="KSO_WM_UNIT_CLEAR" val="1"/>
  <p:tag name="KSO_WM_UNIT_LAYERLEVEL" val="1_1_1_1"/>
  <p:tag name="KSO_WM_UNIT_VALUE" val="27"/>
  <p:tag name="KSO_WM_UNIT_HIGHLIGHT" val="0"/>
  <p:tag name="KSO_WM_UNIT_COMPATIBLE" val="0"/>
  <p:tag name="KSO_WM_BEAUTIFY_FLAG" val="#wm#"/>
  <p:tag name="KSO_WM_UNIT_PRESET_TEXT_INDEX" val="4"/>
  <p:tag name="KSO_WM_UNIT_PRESET_TEXT_LEN" val="35"/>
  <p:tag name="KSO_WM_DIAGRAM_GROUP_CODE" val="l1-1"/>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Light"/>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9992</Words>
  <Application>WPS 演示</Application>
  <PresentationFormat>自定义</PresentationFormat>
  <Paragraphs>796</Paragraphs>
  <Slides>111</Slides>
  <Notes>24</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111</vt:i4>
      </vt:variant>
    </vt:vector>
  </HeadingPairs>
  <TitlesOfParts>
    <vt:vector size="131" baseType="lpstr">
      <vt:lpstr>Arial</vt:lpstr>
      <vt:lpstr>宋体</vt:lpstr>
      <vt:lpstr>Wingdings</vt:lpstr>
      <vt:lpstr>微软雅黑</vt:lpstr>
      <vt:lpstr>Arial</vt:lpstr>
      <vt:lpstr>黑体</vt:lpstr>
      <vt:lpstr>华文中宋</vt:lpstr>
      <vt:lpstr>Arial Rounded MT Bold</vt:lpstr>
      <vt:lpstr>新宋体</vt:lpstr>
      <vt:lpstr>Arial Unicode MS</vt:lpstr>
      <vt:lpstr>微软雅黑 Light</vt:lpstr>
      <vt:lpstr>Calibri</vt:lpstr>
      <vt:lpstr>Times New Roman</vt:lpstr>
      <vt:lpstr>Wingdings 2</vt:lpstr>
      <vt:lpstr>Baskerville SemiBold</vt:lpstr>
      <vt:lpstr>Open Sans</vt:lpstr>
      <vt:lpstr>方正姚体</vt:lpstr>
      <vt:lpstr>Segoe Print</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简约红黑三角线条PPT模板</dc:title>
  <dc:creator>优品PPT</dc:creator>
  <cp:keywords>http:/www.ypppt.com</cp:keywords>
  <cp:lastModifiedBy>罗绒</cp:lastModifiedBy>
  <cp:revision>312</cp:revision>
  <dcterms:created xsi:type="dcterms:W3CDTF">2018-10-15T03:48:00Z</dcterms:created>
  <dcterms:modified xsi:type="dcterms:W3CDTF">2018-11-21T04:26:28Z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8</vt:lpwstr>
  </property>
  <property fmtid="{D5CDD505-2E9C-101B-9397-08002B2CF9AE}" pid="3" name="KSOProductBuildVer">
    <vt:lpwstr>2052-10.1.0.7670</vt:lpwstr>
  </property>
</Properties>
</file>